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276" r:id="rId2"/>
    <p:sldId id="548" r:id="rId3"/>
    <p:sldId id="424" r:id="rId4"/>
    <p:sldId id="457" r:id="rId5"/>
    <p:sldId id="456" r:id="rId6"/>
    <p:sldId id="425" r:id="rId7"/>
    <p:sldId id="458" r:id="rId8"/>
    <p:sldId id="459" r:id="rId9"/>
    <p:sldId id="460" r:id="rId10"/>
    <p:sldId id="461" r:id="rId11"/>
    <p:sldId id="426" r:id="rId12"/>
    <p:sldId id="462" r:id="rId13"/>
    <p:sldId id="463" r:id="rId14"/>
    <p:sldId id="469" r:id="rId15"/>
    <p:sldId id="470" r:id="rId16"/>
    <p:sldId id="684" r:id="rId17"/>
    <p:sldId id="872" r:id="rId18"/>
    <p:sldId id="686" r:id="rId19"/>
    <p:sldId id="685" r:id="rId20"/>
    <p:sldId id="427" r:id="rId21"/>
    <p:sldId id="467" r:id="rId22"/>
    <p:sldId id="466" r:id="rId23"/>
    <p:sldId id="468" r:id="rId24"/>
    <p:sldId id="428" r:id="rId25"/>
    <p:sldId id="471" r:id="rId26"/>
    <p:sldId id="472" r:id="rId27"/>
    <p:sldId id="473" r:id="rId28"/>
    <p:sldId id="474" r:id="rId29"/>
    <p:sldId id="475" r:id="rId30"/>
    <p:sldId id="546" r:id="rId31"/>
    <p:sldId id="547" r:id="rId32"/>
    <p:sldId id="550" r:id="rId33"/>
    <p:sldId id="551" r:id="rId34"/>
    <p:sldId id="552" r:id="rId35"/>
    <p:sldId id="553" r:id="rId36"/>
    <p:sldId id="554" r:id="rId37"/>
    <p:sldId id="555" r:id="rId38"/>
    <p:sldId id="563" r:id="rId39"/>
    <p:sldId id="565" r:id="rId40"/>
    <p:sldId id="566" r:id="rId41"/>
    <p:sldId id="567" r:id="rId42"/>
    <p:sldId id="568" r:id="rId43"/>
    <p:sldId id="569" r:id="rId44"/>
    <p:sldId id="570" r:id="rId45"/>
    <p:sldId id="322" r:id="rId46"/>
    <p:sldId id="479" r:id="rId47"/>
    <p:sldId id="476" r:id="rId48"/>
    <p:sldId id="477" r:id="rId49"/>
    <p:sldId id="357" r:id="rId50"/>
    <p:sldId id="480" r:id="rId51"/>
    <p:sldId id="481" r:id="rId52"/>
    <p:sldId id="482" r:id="rId53"/>
    <p:sldId id="422" r:id="rId54"/>
    <p:sldId id="483" r:id="rId55"/>
    <p:sldId id="484" r:id="rId56"/>
    <p:sldId id="485" r:id="rId57"/>
    <p:sldId id="486" r:id="rId58"/>
    <p:sldId id="487" r:id="rId59"/>
    <p:sldId id="488" r:id="rId60"/>
    <p:sldId id="282" r:id="rId61"/>
    <p:sldId id="315" r:id="rId62"/>
    <p:sldId id="333" r:id="rId63"/>
    <p:sldId id="332" r:id="rId64"/>
    <p:sldId id="331" r:id="rId65"/>
    <p:sldId id="330" r:id="rId66"/>
    <p:sldId id="325" r:id="rId67"/>
    <p:sldId id="284" r:id="rId68"/>
    <p:sldId id="489" r:id="rId69"/>
    <p:sldId id="495" r:id="rId70"/>
    <p:sldId id="490" r:id="rId71"/>
    <p:sldId id="491" r:id="rId72"/>
    <p:sldId id="492" r:id="rId73"/>
    <p:sldId id="493" r:id="rId74"/>
    <p:sldId id="334" r:id="rId75"/>
    <p:sldId id="358" r:id="rId76"/>
    <p:sldId id="496" r:id="rId77"/>
    <p:sldId id="497" r:id="rId78"/>
    <p:sldId id="498" r:id="rId79"/>
    <p:sldId id="873" r:id="rId80"/>
    <p:sldId id="874" r:id="rId81"/>
    <p:sldId id="283" r:id="rId82"/>
    <p:sldId id="421" r:id="rId83"/>
    <p:sldId id="285" r:id="rId84"/>
    <p:sldId id="286" r:id="rId85"/>
    <p:sldId id="288" r:id="rId86"/>
    <p:sldId id="501" r:id="rId87"/>
    <p:sldId id="506" r:id="rId88"/>
    <p:sldId id="502" r:id="rId89"/>
    <p:sldId id="503" r:id="rId90"/>
    <p:sldId id="504" r:id="rId91"/>
    <p:sldId id="429" r:id="rId92"/>
    <p:sldId id="571" r:id="rId93"/>
    <p:sldId id="289" r:id="rId94"/>
    <p:sldId id="862" r:id="rId95"/>
    <p:sldId id="435" r:id="rId96"/>
    <p:sldId id="436" r:id="rId97"/>
    <p:sldId id="743" r:id="rId98"/>
    <p:sldId id="440" r:id="rId99"/>
    <p:sldId id="509" r:id="rId100"/>
    <p:sldId id="665" r:id="rId101"/>
    <p:sldId id="667" r:id="rId102"/>
    <p:sldId id="445" r:id="rId103"/>
    <p:sldId id="666" r:id="rId104"/>
    <p:sldId id="575" r:id="rId105"/>
    <p:sldId id="576" r:id="rId106"/>
    <p:sldId id="577" r:id="rId107"/>
    <p:sldId id="578" r:id="rId108"/>
    <p:sldId id="672" r:id="rId109"/>
    <p:sldId id="869" r:id="rId110"/>
    <p:sldId id="826" r:id="rId111"/>
    <p:sldId id="870" r:id="rId112"/>
    <p:sldId id="744" r:id="rId113"/>
    <p:sldId id="839" r:id="rId114"/>
    <p:sldId id="840" r:id="rId115"/>
    <p:sldId id="841" r:id="rId116"/>
    <p:sldId id="842" r:id="rId117"/>
    <p:sldId id="849" r:id="rId118"/>
    <p:sldId id="852" r:id="rId119"/>
    <p:sldId id="853" r:id="rId120"/>
    <p:sldId id="854" r:id="rId121"/>
    <p:sldId id="855" r:id="rId122"/>
    <p:sldId id="856" r:id="rId123"/>
    <p:sldId id="857" r:id="rId124"/>
    <p:sldId id="747" r:id="rId125"/>
    <p:sldId id="652" r:id="rId126"/>
    <p:sldId id="653" r:id="rId127"/>
    <p:sldId id="808" r:id="rId128"/>
    <p:sldId id="812" r:id="rId129"/>
    <p:sldId id="871" r:id="rId130"/>
    <p:sldId id="821" r:id="rId131"/>
    <p:sldId id="822" r:id="rId132"/>
    <p:sldId id="609" r:id="rId133"/>
    <p:sldId id="608" r:id="rId134"/>
    <p:sldId id="610" r:id="rId135"/>
    <p:sldId id="741" r:id="rId136"/>
    <p:sldId id="861" r:id="rId137"/>
    <p:sldId id="860" r:id="rId138"/>
    <p:sldId id="742" r:id="rId139"/>
    <p:sldId id="735" r:id="rId140"/>
    <p:sldId id="865" r:id="rId141"/>
    <p:sldId id="791" r:id="rId142"/>
    <p:sldId id="589" r:id="rId143"/>
    <p:sldId id="809" r:id="rId144"/>
    <p:sldId id="615" r:id="rId145"/>
    <p:sldId id="310" r:id="rId146"/>
    <p:sldId id="540" r:id="rId147"/>
    <p:sldId id="541" r:id="rId148"/>
    <p:sldId id="542" r:id="rId149"/>
    <p:sldId id="543" r:id="rId150"/>
    <p:sldId id="544" r:id="rId151"/>
    <p:sldId id="434" r:id="rId152"/>
    <p:sldId id="659" r:id="rId1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8"/>
    <a:srgbClr val="008200"/>
    <a:srgbClr val="CD003A"/>
    <a:srgbClr val="00C800"/>
    <a:srgbClr val="00F200"/>
    <a:srgbClr val="CD0B32"/>
    <a:srgbClr val="FF00FF"/>
    <a:srgbClr val="00D600"/>
    <a:srgbClr val="81FF81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/>
    <p:restoredTop sz="89271" autoAdjust="0"/>
  </p:normalViewPr>
  <p:slideViewPr>
    <p:cSldViewPr>
      <p:cViewPr varScale="1">
        <p:scale>
          <a:sx n="99" d="100"/>
          <a:sy n="99" d="100"/>
        </p:scale>
        <p:origin x="21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AB76C-CD48-BB4A-9EE2-956109B81A75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9012C-2A8C-BD44-8C76-9FA26CFE2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7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9012C-2A8C-BD44-8C76-9FA26CFE28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9012C-2A8C-BD44-8C76-9FA26CFE288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5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8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4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1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9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1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7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7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7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8F347-4528-4B75-85C3-D13706CAD2F1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AB011-93A7-496A-8B64-C9BF29B44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1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2.jpg"/><Relationship Id="rId9" Type="http://schemas.openxmlformats.org/officeDocument/2006/relationships/image" Target="../media/image5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homepages.cwi.nl/~bosman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2859" y="0"/>
            <a:ext cx="9220200" cy="30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-28075"/>
            <a:ext cx="8686800" cy="3143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Gene-pool Optimal Mixing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Algorithms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Foundations to Applications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3256002"/>
            <a:ext cx="914399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/>
              <a:t>Peter A.N. Bosman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6" y="5118090"/>
            <a:ext cx="4418224" cy="19631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851491"/>
            <a:ext cx="487680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i="1" u="sng" dirty="0"/>
              <a:t>Senior Researcher at</a:t>
            </a:r>
          </a:p>
          <a:p>
            <a:pPr algn="ctr"/>
            <a:r>
              <a:rPr lang="en-US" dirty="0"/>
              <a:t>Centrum </a:t>
            </a:r>
            <a:r>
              <a:rPr lang="en-US" dirty="0" err="1"/>
              <a:t>Wiskunde</a:t>
            </a:r>
            <a:r>
              <a:rPr lang="en-US" dirty="0"/>
              <a:t> &amp; Informatica (CWI)</a:t>
            </a:r>
          </a:p>
          <a:p>
            <a:pPr algn="ctr"/>
            <a:r>
              <a:rPr lang="en-US" dirty="0"/>
              <a:t>(Center for Mathematics and Computer Science)</a:t>
            </a:r>
          </a:p>
          <a:p>
            <a:pPr algn="ctr"/>
            <a:r>
              <a:rPr lang="en-US" dirty="0"/>
              <a:t>Life Sciences and Health Research Group</a:t>
            </a:r>
          </a:p>
          <a:p>
            <a:pPr algn="ctr"/>
            <a:r>
              <a:rPr lang="en-US" dirty="0"/>
              <a:t>Amsterdam, The Netherlands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6811D9-1D9B-4041-980F-6341A7BFE954}"/>
              </a:ext>
            </a:extLst>
          </p:cNvPr>
          <p:cNvSpPr txBox="1"/>
          <p:nvPr/>
        </p:nvSpPr>
        <p:spPr>
          <a:xfrm>
            <a:off x="4267200" y="3851491"/>
            <a:ext cx="487680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i="1" u="sng" dirty="0"/>
              <a:t>Professor of Evolutionary Algorithms at</a:t>
            </a:r>
          </a:p>
          <a:p>
            <a:pPr algn="ctr"/>
            <a:r>
              <a:rPr lang="en-US" dirty="0"/>
              <a:t>Delft University of Technology</a:t>
            </a:r>
          </a:p>
          <a:p>
            <a:pPr algn="ctr"/>
            <a:r>
              <a:rPr lang="en-US" dirty="0"/>
              <a:t>Department of Software Technology</a:t>
            </a:r>
          </a:p>
          <a:p>
            <a:pPr algn="ctr"/>
            <a:r>
              <a:rPr lang="en-US" dirty="0"/>
              <a:t>Algorithmics group</a:t>
            </a:r>
          </a:p>
          <a:p>
            <a:pPr algn="ctr"/>
            <a:r>
              <a:rPr lang="en-US" dirty="0"/>
              <a:t>Delft, The Netherlands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3D3F5-99A7-482D-AEF1-AEE99206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393627"/>
            <a:ext cx="3505200" cy="10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1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Black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Maximize </a:t>
            </a:r>
            <a:r>
              <a:rPr lang="en-US" sz="2600" i="1" dirty="0"/>
              <a:t>F(</a:t>
            </a:r>
            <a:r>
              <a:rPr lang="en-US" sz="2600" b="1" i="1" dirty="0"/>
              <a:t>x</a:t>
            </a:r>
            <a:r>
              <a:rPr lang="en-US" sz="2600" i="1" dirty="0"/>
              <a:t>), </a:t>
            </a:r>
            <a:r>
              <a:rPr lang="en-US" sz="2600" b="1" i="1" dirty="0"/>
              <a:t>x</a:t>
            </a:r>
            <a:r>
              <a:rPr lang="en-US" sz="2600" i="1" dirty="0"/>
              <a:t> </a:t>
            </a:r>
            <a:r>
              <a:rPr lang="en-US" sz="2600" dirty="0"/>
              <a:t>∈</a:t>
            </a:r>
            <a:r>
              <a:rPr lang="en-US" sz="2600" i="1" dirty="0"/>
              <a:t> </a:t>
            </a:r>
            <a:r>
              <a:rPr lang="en-US" sz="2600" b="1" i="1" dirty="0"/>
              <a:t>S</a:t>
            </a:r>
          </a:p>
          <a:p>
            <a:pPr lvl="1"/>
            <a:r>
              <a:rPr lang="en-US" sz="2600" dirty="0"/>
              <a:t> No prior </a:t>
            </a:r>
            <a:r>
              <a:rPr lang="en-US" sz="2600" b="1" dirty="0">
                <a:solidFill>
                  <a:srgbClr val="0000C8"/>
                </a:solidFill>
              </a:rPr>
              <a:t>knowledge</a:t>
            </a:r>
            <a:r>
              <a:rPr lang="en-US" sz="2600" dirty="0"/>
              <a:t> of </a:t>
            </a:r>
            <a:r>
              <a:rPr lang="en-US" sz="2600" i="1" dirty="0"/>
              <a:t>F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Guess</a:t>
            </a:r>
            <a:r>
              <a:rPr lang="en-US" sz="2600" dirty="0"/>
              <a:t> new </a:t>
            </a:r>
            <a:r>
              <a:rPr lang="en-US" sz="2600" b="1" i="1" dirty="0"/>
              <a:t>x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evaluate</a:t>
            </a:r>
          </a:p>
          <a:p>
            <a:pPr lvl="1"/>
            <a:r>
              <a:rPr lang="en-US" sz="2600" dirty="0"/>
              <a:t> Minimize </a:t>
            </a:r>
            <a:r>
              <a:rPr lang="en-US" sz="2600" b="1" dirty="0">
                <a:solidFill>
                  <a:srgbClr val="0000C8"/>
                </a:solidFill>
              </a:rPr>
              <a:t>time</a:t>
            </a:r>
            <a:r>
              <a:rPr lang="en-US" sz="2600" dirty="0"/>
              <a:t> (or number of evaluations)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9276315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Multi-objective EAs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GOMEA Extensions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5DE0A-C081-4D56-9732-4377A9DF7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86000"/>
            <a:ext cx="370324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057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Multi-objective</a:t>
            </a:r>
            <a:r>
              <a:rPr lang="en-US" sz="3000" b="1" dirty="0">
                <a:solidFill>
                  <a:srgbClr val="0000C8"/>
                </a:solidFill>
              </a:rPr>
              <a:t> binary </a:t>
            </a:r>
            <a:r>
              <a:rPr lang="en-US" sz="3000" dirty="0"/>
              <a:t>GOMEA</a:t>
            </a:r>
          </a:p>
          <a:p>
            <a:pPr marL="800100" indent="-800100"/>
            <a:r>
              <a:rPr lang="en-US" sz="7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(Luong, La </a:t>
            </a:r>
            <a:r>
              <a:rPr lang="en-US" sz="1800" i="1" dirty="0" err="1"/>
              <a:t>Poutré</a:t>
            </a:r>
            <a:r>
              <a:rPr lang="en-US" sz="1800" i="1" dirty="0"/>
              <a:t>, Bosman, Proc. GECCO, 2014)</a:t>
            </a:r>
          </a:p>
          <a:p>
            <a:pPr marL="0" indent="0">
              <a:buNone/>
            </a:pPr>
            <a:endParaRPr lang="en-US" sz="1000" i="1" dirty="0"/>
          </a:p>
          <a:p>
            <a:pPr marL="171450" indent="-171450"/>
            <a:r>
              <a:rPr lang="en-US" sz="3000" dirty="0"/>
              <a:t> Multi-objective</a:t>
            </a:r>
            <a:r>
              <a:rPr lang="en-US" sz="3000" b="1" dirty="0">
                <a:solidFill>
                  <a:srgbClr val="0000C8"/>
                </a:solidFill>
              </a:rPr>
              <a:t> integer </a:t>
            </a:r>
            <a:r>
              <a:rPr lang="en-US" sz="3000" dirty="0"/>
              <a:t>GOMEA</a:t>
            </a:r>
            <a:endParaRPr lang="en-US" sz="4800" dirty="0"/>
          </a:p>
          <a:p>
            <a:pPr marL="800100" indent="-800100"/>
            <a:r>
              <a:rPr lang="en-US" sz="8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(Luong et al., Proc. IEEE PES GM, 2015)</a:t>
            </a:r>
          </a:p>
          <a:p>
            <a:pPr marL="0" indent="0">
              <a:buNone/>
            </a:pPr>
            <a:endParaRPr lang="en-US" sz="1000" i="1" dirty="0"/>
          </a:p>
          <a:p>
            <a:pPr marL="171450" indent="-171450"/>
            <a:r>
              <a:rPr lang="en-US" sz="3000" dirty="0"/>
              <a:t> Multi-objective</a:t>
            </a:r>
            <a:r>
              <a:rPr lang="en-US" sz="3000" b="1" dirty="0">
                <a:solidFill>
                  <a:srgbClr val="0000C8"/>
                </a:solidFill>
              </a:rPr>
              <a:t> real-valued </a:t>
            </a:r>
            <a:r>
              <a:rPr lang="en-US" sz="3000" dirty="0"/>
              <a:t>GOMEA</a:t>
            </a:r>
            <a:endParaRPr lang="en-US" sz="7200" dirty="0"/>
          </a:p>
          <a:p>
            <a:pPr marL="800100" indent="-800100"/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</a:t>
            </a:r>
            <a:r>
              <a:rPr lang="en-US" sz="1800" i="1" dirty="0" err="1"/>
              <a:t>Bouter</a:t>
            </a:r>
            <a:r>
              <a:rPr lang="en-US" sz="1800" i="1" dirty="0"/>
              <a:t> et al., Proc. GECCO, 2017)</a:t>
            </a:r>
          </a:p>
          <a:p>
            <a:pPr marL="0" indent="0">
              <a:buNone/>
            </a:pPr>
            <a:endParaRPr lang="en-US" sz="1000" i="1" dirty="0"/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Many-objective </a:t>
            </a:r>
            <a:r>
              <a:rPr lang="en-US" sz="3000" dirty="0"/>
              <a:t>GOMEA</a:t>
            </a:r>
            <a:endParaRPr lang="en-US" sz="7200" dirty="0"/>
          </a:p>
          <a:p>
            <a:pPr marL="800100" indent="-800100"/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(Luong, Alderliesten, Bosman, Proc. GECCO, 2018)</a:t>
            </a:r>
            <a:endParaRPr lang="en-US" sz="1800" b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GOMEA Extensions</a:t>
            </a:r>
          </a:p>
        </p:txBody>
      </p:sp>
    </p:spTree>
    <p:extLst>
      <p:ext uri="{BB962C8B-B14F-4D97-AF65-F5344CB8AC3E}">
        <p14:creationId xmlns:p14="http://schemas.microsoft.com/office/powerpoint/2010/main" val="4085871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 Real-Valued GOMEA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179AC-D31A-439A-B2DC-C4B38926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2" y="1447800"/>
            <a:ext cx="8051658" cy="52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2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 Real-Valued GOMEA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89490-BFE0-4D5A-B46C-6DF79DC52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8068952" cy="480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E86C2-EE2A-4EFE-8D3C-DC43B88F55CE}"/>
              </a:ext>
            </a:extLst>
          </p:cNvPr>
          <p:cNvSpPr txBox="1"/>
          <p:nvPr/>
        </p:nvSpPr>
        <p:spPr>
          <a:xfrm>
            <a:off x="8153400" y="41148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(GBO)</a:t>
            </a:r>
          </a:p>
        </p:txBody>
      </p:sp>
    </p:spTree>
    <p:extLst>
      <p:ext uri="{BB962C8B-B14F-4D97-AF65-F5344CB8AC3E}">
        <p14:creationId xmlns:p14="http://schemas.microsoft.com/office/powerpoint/2010/main" val="19856903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Benchmark </a:t>
            </a:r>
            <a:r>
              <a:rPr lang="en-US" sz="3000" dirty="0"/>
              <a:t>problems are nice for </a:t>
            </a:r>
            <a:r>
              <a:rPr lang="en-US" sz="3000" b="1" dirty="0">
                <a:solidFill>
                  <a:srgbClr val="0000C8"/>
                </a:solidFill>
              </a:rPr>
              <a:t>comparisons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84938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Benchmark </a:t>
            </a:r>
            <a:r>
              <a:rPr lang="en-US" sz="3000" dirty="0"/>
              <a:t>problems are nice for </a:t>
            </a:r>
            <a:r>
              <a:rPr lang="en-US" sz="3000" b="1" dirty="0">
                <a:solidFill>
                  <a:srgbClr val="0000C8"/>
                </a:solidFill>
              </a:rPr>
              <a:t>comparisons</a:t>
            </a:r>
          </a:p>
          <a:p>
            <a:pPr marL="171450" indent="-171450"/>
            <a:r>
              <a:rPr lang="en-US" sz="3000" dirty="0"/>
              <a:t> What about </a:t>
            </a:r>
            <a:r>
              <a:rPr lang="en-US" sz="3000" b="1" i="1" u="sng" dirty="0"/>
              <a:t>real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real-world applications</a:t>
            </a:r>
            <a:r>
              <a:rPr lang="en-US" sz="3000" dirty="0"/>
              <a:t>?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Radiation therapy</a:t>
            </a:r>
            <a:endParaRPr lang="en-US" sz="3000" b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5091088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Benchmark </a:t>
            </a:r>
            <a:r>
              <a:rPr lang="en-US" sz="3000" dirty="0"/>
              <a:t>problems are nice for </a:t>
            </a:r>
            <a:r>
              <a:rPr lang="en-US" sz="3000" b="1" dirty="0">
                <a:solidFill>
                  <a:srgbClr val="0000C8"/>
                </a:solidFill>
              </a:rPr>
              <a:t>comparisons</a:t>
            </a:r>
          </a:p>
          <a:p>
            <a:pPr marL="171450" indent="-171450"/>
            <a:r>
              <a:rPr lang="en-US" sz="3000" dirty="0"/>
              <a:t> What about </a:t>
            </a:r>
            <a:r>
              <a:rPr lang="en-US" sz="3000" b="1" i="1" u="sng" dirty="0"/>
              <a:t>real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real-world applications</a:t>
            </a:r>
            <a:r>
              <a:rPr lang="en-US" sz="3000" dirty="0"/>
              <a:t>?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Radiation therapy</a:t>
            </a:r>
          </a:p>
          <a:p>
            <a:pPr marL="171450" indent="-171450"/>
            <a:r>
              <a:rPr lang="en-US" sz="3000" dirty="0"/>
              <a:t> Broad use for 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  <a:r>
              <a:rPr lang="en-US" sz="3000" dirty="0"/>
              <a:t> (and </a:t>
            </a:r>
            <a:r>
              <a:rPr lang="en-US" sz="3000" b="1" dirty="0">
                <a:solidFill>
                  <a:srgbClr val="0000C8"/>
                </a:solidFill>
              </a:rPr>
              <a:t>learning</a:t>
            </a:r>
            <a:r>
              <a:rPr lang="en-US" sz="3000" dirty="0"/>
              <a:t>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087488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Benchmark </a:t>
            </a:r>
            <a:r>
              <a:rPr lang="en-US" sz="3000" dirty="0"/>
              <a:t>problems are nice for </a:t>
            </a:r>
            <a:r>
              <a:rPr lang="en-US" sz="3000" b="1" dirty="0">
                <a:solidFill>
                  <a:srgbClr val="0000C8"/>
                </a:solidFill>
              </a:rPr>
              <a:t>comparisons</a:t>
            </a:r>
          </a:p>
          <a:p>
            <a:pPr marL="171450" indent="-171450"/>
            <a:r>
              <a:rPr lang="en-US" sz="3000" dirty="0"/>
              <a:t> What about </a:t>
            </a:r>
            <a:r>
              <a:rPr lang="en-US" sz="3000" b="1" i="1" u="sng" dirty="0"/>
              <a:t>real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real-world applications</a:t>
            </a:r>
            <a:r>
              <a:rPr lang="en-US" sz="3000" dirty="0"/>
              <a:t>?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Radiation therapy</a:t>
            </a:r>
          </a:p>
          <a:p>
            <a:pPr marL="171450" indent="-171450"/>
            <a:r>
              <a:rPr lang="en-US" sz="3000" dirty="0"/>
              <a:t> Broad use for 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  <a:r>
              <a:rPr lang="en-US" sz="3000" dirty="0"/>
              <a:t> (and </a:t>
            </a:r>
            <a:r>
              <a:rPr lang="en-US" sz="3000" b="1" dirty="0">
                <a:solidFill>
                  <a:srgbClr val="0000C8"/>
                </a:solidFill>
              </a:rPr>
              <a:t>learning</a:t>
            </a:r>
            <a:r>
              <a:rPr lang="en-US" sz="3000" dirty="0"/>
              <a:t>)</a:t>
            </a:r>
          </a:p>
          <a:p>
            <a:pPr marL="171450" indent="-171450"/>
            <a:r>
              <a:rPr lang="en-US" sz="3000" dirty="0"/>
              <a:t> Selected </a:t>
            </a:r>
            <a:r>
              <a:rPr lang="en-US" sz="3000" b="1" dirty="0">
                <a:solidFill>
                  <a:srgbClr val="0000C8"/>
                </a:solidFill>
              </a:rPr>
              <a:t>examples</a:t>
            </a:r>
            <a:r>
              <a:rPr lang="en-US" sz="3000" dirty="0"/>
              <a:t> and (first) </a:t>
            </a:r>
            <a:r>
              <a:rPr lang="en-US" sz="3000" b="1" dirty="0">
                <a:solidFill>
                  <a:srgbClr val="0000C8"/>
                </a:solidFill>
              </a:rPr>
              <a:t>results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654810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Automated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radiation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treatment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planning</a:t>
            </a:r>
          </a:p>
          <a:p>
            <a:pPr marL="0" indent="0">
              <a:buNone/>
            </a:pPr>
            <a:r>
              <a:rPr lang="en-US" sz="3000" dirty="0"/>
              <a:t> </a:t>
            </a:r>
          </a:p>
          <a:p>
            <a:pPr marL="171450" indent="-171450"/>
            <a:r>
              <a:rPr lang="en-US" sz="3000" dirty="0"/>
              <a:t> Current focus on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b="1" dirty="0">
                <a:solidFill>
                  <a:srgbClr val="0000C8"/>
                </a:solidFill>
              </a:rPr>
              <a:t>brachytherapy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(prostate)</a:t>
            </a:r>
            <a:endParaRPr lang="en-US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572F2-0AA4-3A4D-BBF8-3D58FF891E11}"/>
              </a:ext>
            </a:extLst>
          </p:cNvPr>
          <p:cNvSpPr txBox="1"/>
          <p:nvPr/>
        </p:nvSpPr>
        <p:spPr>
          <a:xfrm>
            <a:off x="5491177" y="6281476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Isodose</a:t>
            </a:r>
            <a:r>
              <a:rPr lang="en-US" sz="1600" i="1" dirty="0"/>
              <a:t> lines in % of planning-aim dose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330B3C0-224C-4081-A80B-BFB481D8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F0665F-7464-472A-BD1C-86E7C4347A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High-Dose-Rate Prostate Brachytherapy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67787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Automated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radiation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treatment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planning</a:t>
            </a:r>
          </a:p>
          <a:p>
            <a:pPr marL="0" indent="0">
              <a:buNone/>
            </a:pPr>
            <a:r>
              <a:rPr lang="en-US" sz="3000" dirty="0"/>
              <a:t> </a:t>
            </a:r>
          </a:p>
          <a:p>
            <a:pPr marL="171450" indent="-171450"/>
            <a:r>
              <a:rPr lang="en-US" sz="3000" dirty="0"/>
              <a:t> Current focus on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b="1" dirty="0">
                <a:solidFill>
                  <a:srgbClr val="0000C8"/>
                </a:solidFill>
              </a:rPr>
              <a:t>brachytherapy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(prostate)</a:t>
            </a:r>
            <a:endParaRPr lang="en-US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572F2-0AA4-3A4D-BBF8-3D58FF891E11}"/>
              </a:ext>
            </a:extLst>
          </p:cNvPr>
          <p:cNvSpPr txBox="1"/>
          <p:nvPr/>
        </p:nvSpPr>
        <p:spPr>
          <a:xfrm>
            <a:off x="5491177" y="6281476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Isodose</a:t>
            </a:r>
            <a:r>
              <a:rPr lang="en-US" sz="1600" i="1" dirty="0"/>
              <a:t> lines in % of planning-aim dose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330B3C0-224C-4081-A80B-BFB481D8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F0665F-7464-472A-BD1C-86E7C4347A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High-Dose-Rate Prostate Brachytherapy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www.prostate.org.au/media/465106/hdr-brachytherapy.png">
            <a:extLst>
              <a:ext uri="{FF2B5EF4-FFF2-40B4-BE49-F238E27FC236}">
                <a16:creationId xmlns:a16="http://schemas.microsoft.com/office/drawing/2014/main" id="{83F2F0D1-AE2A-47F3-B95A-3EBC25E6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5410200" cy="51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2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White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) perspective: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3378706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48A4C-3CE9-443B-8D91-FD81E0B6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57170"/>
            <a:ext cx="8610600" cy="33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510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8D688-DF88-4CD6-9529-2495C6391215}"/>
              </a:ext>
            </a:extLst>
          </p:cNvPr>
          <p:cNvSpPr txBox="1"/>
          <p:nvPr/>
        </p:nvSpPr>
        <p:spPr>
          <a:xfrm>
            <a:off x="5491177" y="4843046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Isodose</a:t>
            </a:r>
            <a:r>
              <a:rPr lang="en-US" sz="1600" i="1" dirty="0"/>
              <a:t> lines in % of planning-aim dose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48A4C-3CE9-443B-8D91-FD81E0B6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57170"/>
            <a:ext cx="8610600" cy="3385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23340" y="5187384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0.03   0.53   0.98   1.32   ………………………………….   0.99   1.63   1.98   2.02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337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861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Find </a:t>
            </a:r>
            <a:r>
              <a:rPr lang="en-US" sz="3000" b="1" dirty="0">
                <a:solidFill>
                  <a:srgbClr val="0000C8"/>
                </a:solidFill>
              </a:rPr>
              <a:t>intuitive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trade-off</a:t>
            </a:r>
            <a:r>
              <a:rPr lang="en-US" sz="3000" dirty="0"/>
              <a:t> in </a:t>
            </a:r>
            <a:r>
              <a:rPr lang="en-US" sz="3000" b="1" dirty="0">
                <a:solidFill>
                  <a:srgbClr val="0000C8"/>
                </a:solidFill>
              </a:rPr>
              <a:t>low-dimensional space </a:t>
            </a:r>
            <a:r>
              <a:rPr lang="en-US" sz="3000" dirty="0"/>
              <a:t> that captures </a:t>
            </a:r>
            <a:r>
              <a:rPr lang="en-US" sz="3000" b="1" dirty="0">
                <a:solidFill>
                  <a:srgbClr val="0000C8"/>
                </a:solidFill>
              </a:rPr>
              <a:t>variation</a:t>
            </a:r>
            <a:r>
              <a:rPr lang="en-US" sz="3000" dirty="0"/>
              <a:t> of </a:t>
            </a:r>
            <a:r>
              <a:rPr lang="en-US" sz="3000" b="1" dirty="0">
                <a:solidFill>
                  <a:srgbClr val="0000C8"/>
                </a:solidFill>
              </a:rPr>
              <a:t>evaluation criteria </a:t>
            </a:r>
            <a:r>
              <a:rPr lang="en-US" sz="3000" dirty="0"/>
              <a:t>that planners are </a:t>
            </a:r>
            <a:r>
              <a:rPr lang="en-US" sz="3000" b="1" dirty="0">
                <a:solidFill>
                  <a:srgbClr val="0000C8"/>
                </a:solidFill>
              </a:rPr>
              <a:t>interested in</a:t>
            </a:r>
          </a:p>
          <a:p>
            <a:pPr marL="0" indent="0">
              <a:buNone/>
            </a:pPr>
            <a:endParaRPr lang="en-US" sz="3000" b="1" dirty="0">
              <a:solidFill>
                <a:srgbClr val="0000C8"/>
              </a:solidFill>
            </a:endParaRPr>
          </a:p>
          <a:p>
            <a:r>
              <a:rPr lang="en-US" sz="3000" dirty="0"/>
              <a:t>Special interest: </a:t>
            </a:r>
            <a:r>
              <a:rPr lang="en-US" sz="3000" b="1" dirty="0">
                <a:solidFill>
                  <a:srgbClr val="0000C8"/>
                </a:solidFill>
              </a:rPr>
              <a:t>group-wise worst-case models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Targets</a:t>
            </a:r>
            <a:r>
              <a:rPr lang="en-US" sz="2600" dirty="0"/>
              <a:t>: Least Coverage Index (LCI)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OARs</a:t>
            </a:r>
            <a:r>
              <a:rPr lang="en-US" sz="2600" dirty="0"/>
              <a:t>: Least Sparing Index (LSI)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Semi-automatic RT planning</a:t>
            </a:r>
          </a:p>
        </p:txBody>
      </p:sp>
    </p:spTree>
    <p:extLst>
      <p:ext uri="{BB962C8B-B14F-4D97-AF65-F5344CB8AC3E}">
        <p14:creationId xmlns:p14="http://schemas.microsoft.com/office/powerpoint/2010/main" val="19039484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2D718-D9C1-4A24-AC9D-C9DC6587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3150"/>
            <a:ext cx="7927727" cy="9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D3789-028D-4A83-8250-DE72F3CC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1" y="4603750"/>
            <a:ext cx="853162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D9023-2A06-4D80-A0C4-542B50CE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" y="1441464"/>
            <a:ext cx="85915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029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2D718-D9C1-4A24-AC9D-C9DC6587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3150"/>
            <a:ext cx="7927727" cy="9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D3789-028D-4A83-8250-DE72F3CC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1" y="4603750"/>
            <a:ext cx="853162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D9023-2A06-4D80-A0C4-542B50CE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" y="1441464"/>
            <a:ext cx="8591550" cy="2047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9634A8-1208-DC4F-BBB2-535BBD9982B7}"/>
              </a:ext>
            </a:extLst>
          </p:cNvPr>
          <p:cNvSpPr/>
          <p:nvPr/>
        </p:nvSpPr>
        <p:spPr>
          <a:xfrm>
            <a:off x="4724400" y="3581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98 – 95 =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837587E-C6B4-0746-B7DD-1525B8236DDC}"/>
                  </a:ext>
                </a:extLst>
              </p:cNvPr>
              <p:cNvSpPr/>
              <p:nvPr/>
            </p:nvSpPr>
            <p:spPr>
              <a:xfrm>
                <a:off x="609600" y="4204197"/>
                <a:ext cx="1861343" cy="1018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C8"/>
                    </a:solidFill>
                  </a:rPr>
                  <a:t>Example:</a:t>
                </a:r>
                <a:endParaRPr lang="nl-NL" b="1" i="1" dirty="0">
                  <a:solidFill>
                    <a:srgbClr val="0000C8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  <m:sup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𝒑𝒓𝒐𝒔𝒕𝒂𝒕𝒆</m:t>
                        </m:r>
                      </m:sup>
                    </m:sSubSup>
                    <m:r>
                      <a:rPr lang="nl-NL" b="1" i="1" smtClean="0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>
                    <a:solidFill>
                      <a:srgbClr val="0000C8"/>
                    </a:solidFill>
                  </a:rPr>
                  <a:t>98%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  <m:sup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𝒗𝒆𝒔𝒊𝒄𝒍𝒆𝒔</m:t>
                        </m:r>
                      </m:sup>
                    </m:sSubSup>
                    <m:r>
                      <a:rPr lang="nl-NL" b="1" i="1" smtClean="0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1" i="1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>
                    <a:solidFill>
                      <a:srgbClr val="0000C8"/>
                    </a:solidFill>
                  </a:rPr>
                  <a:t>96%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837587E-C6B4-0746-B7DD-1525B8236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204197"/>
                <a:ext cx="1861343" cy="1018549"/>
              </a:xfrm>
              <a:prstGeom prst="rect">
                <a:avLst/>
              </a:prstGeom>
              <a:blipFill>
                <a:blip r:embed="rId6"/>
                <a:stretch>
                  <a:fillRect l="-2721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6B585794-FF90-A54A-8E49-5C580B093CE6}"/>
              </a:ext>
            </a:extLst>
          </p:cNvPr>
          <p:cNvSpPr/>
          <p:nvPr/>
        </p:nvSpPr>
        <p:spPr>
          <a:xfrm>
            <a:off x="4419600" y="3489339"/>
            <a:ext cx="1821791" cy="967803"/>
          </a:xfrm>
          <a:prstGeom prst="ellipse">
            <a:avLst/>
          </a:prstGeom>
          <a:noFill/>
          <a:ln w="47625">
            <a:solidFill>
              <a:srgbClr val="7030A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881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2D718-D9C1-4A24-AC9D-C9DC6587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3150"/>
            <a:ext cx="7927727" cy="9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D3789-028D-4A83-8250-DE72F3CC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1" y="4603750"/>
            <a:ext cx="853162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D9023-2A06-4D80-A0C4-542B50CE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" y="1441464"/>
            <a:ext cx="8591550" cy="2047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7FE9B2-BB12-0D44-B7AA-053EE5E219DF}"/>
              </a:ext>
            </a:extLst>
          </p:cNvPr>
          <p:cNvSpPr/>
          <p:nvPr/>
        </p:nvSpPr>
        <p:spPr>
          <a:xfrm>
            <a:off x="6560208" y="3581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96 – 95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1078E4-BBFB-5247-93FB-7719B69ABDDA}"/>
                  </a:ext>
                </a:extLst>
              </p:cNvPr>
              <p:cNvSpPr/>
              <p:nvPr/>
            </p:nvSpPr>
            <p:spPr>
              <a:xfrm>
                <a:off x="609600" y="4204197"/>
                <a:ext cx="1861343" cy="1018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C8"/>
                    </a:solidFill>
                  </a:rPr>
                  <a:t>Example:</a:t>
                </a:r>
                <a:endParaRPr lang="nl-NL" b="1" i="1" dirty="0">
                  <a:solidFill>
                    <a:srgbClr val="0000C8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  <m:sup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𝒑𝒓𝒐𝒔𝒕𝒂𝒕𝒆</m:t>
                        </m:r>
                      </m:sup>
                    </m:sSubSup>
                    <m:r>
                      <a:rPr lang="nl-NL" b="1" i="1" smtClean="0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>
                    <a:solidFill>
                      <a:srgbClr val="0000C8"/>
                    </a:solidFill>
                  </a:rPr>
                  <a:t>98%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  <m:sup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𝒗𝒆𝒔𝒊𝒄𝒍𝒆𝒔</m:t>
                        </m:r>
                      </m:sup>
                    </m:sSubSup>
                    <m:r>
                      <a:rPr lang="nl-NL" b="1" i="1" smtClean="0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1" i="1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>
                    <a:solidFill>
                      <a:srgbClr val="0000C8"/>
                    </a:solidFill>
                  </a:rPr>
                  <a:t>96%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1078E4-BBFB-5247-93FB-7719B69AB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204197"/>
                <a:ext cx="1861343" cy="1018549"/>
              </a:xfrm>
              <a:prstGeom prst="rect">
                <a:avLst/>
              </a:prstGeom>
              <a:blipFill>
                <a:blip r:embed="rId6"/>
                <a:stretch>
                  <a:fillRect l="-2721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5BE8DC-AD0C-D241-8134-9925902E1968}"/>
              </a:ext>
            </a:extLst>
          </p:cNvPr>
          <p:cNvSpPr/>
          <p:nvPr/>
        </p:nvSpPr>
        <p:spPr>
          <a:xfrm>
            <a:off x="4724400" y="3581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98 – 95 = 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1C320F-249D-C742-8F07-86E06CFA908A}"/>
              </a:ext>
            </a:extLst>
          </p:cNvPr>
          <p:cNvSpPr/>
          <p:nvPr/>
        </p:nvSpPr>
        <p:spPr>
          <a:xfrm>
            <a:off x="6255409" y="3497504"/>
            <a:ext cx="1821791" cy="973728"/>
          </a:xfrm>
          <a:prstGeom prst="ellipse">
            <a:avLst/>
          </a:prstGeom>
          <a:noFill/>
          <a:ln w="47625">
            <a:solidFill>
              <a:srgbClr val="7030A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6AA9AA-1334-0E43-8B3D-28AAB7975967}"/>
              </a:ext>
            </a:extLst>
          </p:cNvPr>
          <p:cNvSpPr/>
          <p:nvPr/>
        </p:nvSpPr>
        <p:spPr>
          <a:xfrm>
            <a:off x="4419600" y="3489339"/>
            <a:ext cx="1821791" cy="967803"/>
          </a:xfrm>
          <a:prstGeom prst="ellipse">
            <a:avLst/>
          </a:prstGeom>
          <a:noFill/>
          <a:ln w="47625">
            <a:solidFill>
              <a:srgbClr val="7030A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28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2D718-D9C1-4A24-AC9D-C9DC6587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3150"/>
            <a:ext cx="7927727" cy="9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D3789-028D-4A83-8250-DE72F3CC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1" y="4603750"/>
            <a:ext cx="853162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D9023-2A06-4D80-A0C4-542B50CE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" y="1441464"/>
            <a:ext cx="8591550" cy="2047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7FE9B2-BB12-0D44-B7AA-053EE5E219DF}"/>
              </a:ext>
            </a:extLst>
          </p:cNvPr>
          <p:cNvSpPr/>
          <p:nvPr/>
        </p:nvSpPr>
        <p:spPr>
          <a:xfrm>
            <a:off x="6560208" y="3581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96 – 95 = 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ADE7C9-FB5B-1A46-8280-9CE47BE50D98}"/>
              </a:ext>
            </a:extLst>
          </p:cNvPr>
          <p:cNvSpPr/>
          <p:nvPr/>
        </p:nvSpPr>
        <p:spPr>
          <a:xfrm>
            <a:off x="6255409" y="3497504"/>
            <a:ext cx="1821791" cy="973728"/>
          </a:xfrm>
          <a:prstGeom prst="ellipse">
            <a:avLst/>
          </a:prstGeom>
          <a:noFill/>
          <a:ln w="47625">
            <a:solidFill>
              <a:srgbClr val="7030A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1078E4-BBFB-5247-93FB-7719B69ABDDA}"/>
                  </a:ext>
                </a:extLst>
              </p:cNvPr>
              <p:cNvSpPr/>
              <p:nvPr/>
            </p:nvSpPr>
            <p:spPr>
              <a:xfrm>
                <a:off x="609600" y="4204197"/>
                <a:ext cx="1861343" cy="1018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C8"/>
                    </a:solidFill>
                  </a:rPr>
                  <a:t>Example:</a:t>
                </a:r>
                <a:endParaRPr lang="nl-NL" b="1" i="1" dirty="0">
                  <a:solidFill>
                    <a:srgbClr val="0000C8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  <m:sup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𝒑𝒓𝒐𝒔𝒕𝒂𝒕𝒆</m:t>
                        </m:r>
                      </m:sup>
                    </m:sSubSup>
                    <m:r>
                      <a:rPr lang="nl-NL" b="1" i="1" smtClean="0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>
                    <a:solidFill>
                      <a:srgbClr val="0000C8"/>
                    </a:solidFill>
                  </a:rPr>
                  <a:t>98%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nl-NL" b="1" i="1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  <m:sup>
                        <m:r>
                          <a:rPr lang="nl-NL" b="1" i="1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𝒗𝒆𝒔𝒊𝒄𝒍𝒆𝒔</m:t>
                        </m:r>
                      </m:sup>
                    </m:sSubSup>
                    <m:r>
                      <a:rPr lang="nl-NL" b="1" i="1" smtClean="0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1" i="1">
                        <a:solidFill>
                          <a:srgbClr val="0000C8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>
                    <a:solidFill>
                      <a:srgbClr val="0000C8"/>
                    </a:solidFill>
                  </a:rPr>
                  <a:t>96%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1078E4-BBFB-5247-93FB-7719B69AB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204197"/>
                <a:ext cx="1861343" cy="1018549"/>
              </a:xfrm>
              <a:prstGeom prst="rect">
                <a:avLst/>
              </a:prstGeom>
              <a:blipFill>
                <a:blip r:embed="rId6"/>
                <a:stretch>
                  <a:fillRect l="-2721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5BE8DC-AD0C-D241-8134-9925902E1968}"/>
              </a:ext>
            </a:extLst>
          </p:cNvPr>
          <p:cNvSpPr/>
          <p:nvPr/>
        </p:nvSpPr>
        <p:spPr>
          <a:xfrm>
            <a:off x="4724400" y="3581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98 – 95 = 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7E3B38-7E94-BD4F-B95D-DD7C38AB8B99}"/>
              </a:ext>
            </a:extLst>
          </p:cNvPr>
          <p:cNvSpPr/>
          <p:nvPr/>
        </p:nvSpPr>
        <p:spPr>
          <a:xfrm>
            <a:off x="4419600" y="3489339"/>
            <a:ext cx="1821791" cy="967803"/>
          </a:xfrm>
          <a:prstGeom prst="ellipse">
            <a:avLst/>
          </a:prstGeom>
          <a:noFill/>
          <a:ln w="47625">
            <a:solidFill>
              <a:srgbClr val="7030A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83880-8128-D741-88BF-C3FA2F35BCC5}"/>
              </a:ext>
            </a:extLst>
          </p:cNvPr>
          <p:cNvSpPr/>
          <p:nvPr/>
        </p:nvSpPr>
        <p:spPr>
          <a:xfrm>
            <a:off x="3863455" y="4471231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min{3,1} = 1%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200FE93-8D42-024F-98C3-312D91A2D336}"/>
              </a:ext>
            </a:extLst>
          </p:cNvPr>
          <p:cNvSpPr/>
          <p:nvPr/>
        </p:nvSpPr>
        <p:spPr>
          <a:xfrm>
            <a:off x="3306744" y="4556624"/>
            <a:ext cx="533400" cy="228649"/>
          </a:xfrm>
          <a:prstGeom prst="rightArrow">
            <a:avLst/>
          </a:prstGeom>
          <a:solidFill>
            <a:srgbClr val="7030A0">
              <a:alpha val="65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607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48A4C-3CE9-443B-8D91-FD81E0B6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57170"/>
            <a:ext cx="8610600" cy="3385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23340" y="5187384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8AA477-3FCB-4DC6-98A6-CCE2CB35D76D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E916DB-F368-46FB-9F31-DA70A446E0CB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9528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48A4C-3CE9-443B-8D91-FD81E0B6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57170"/>
            <a:ext cx="8610600" cy="3385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23340" y="5187384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nl-NL" dirty="0"/>
          </a:p>
          <a:p>
            <a:r>
              <a:rPr lang="nl-NL" dirty="0"/>
              <a:t>0.41   0.71   0.18   0.98   ………………………………….   1.05   0.83   2.51   1.14</a:t>
            </a:r>
            <a:r>
              <a:rPr lang="nl-NL" b="1" dirty="0">
                <a:solidFill>
                  <a:srgbClr val="0000C8"/>
                </a:solidFill>
              </a:rPr>
              <a:t>      1.31   0.01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0.18   0.21   1.31   0.54   ………………………………….   3.14   2.21   0.91   1.31</a:t>
            </a:r>
            <a:r>
              <a:rPr lang="nl-NL" b="1" dirty="0">
                <a:solidFill>
                  <a:srgbClr val="0000C8"/>
                </a:solidFill>
              </a:rPr>
              <a:t>      1.41  -0.51</a:t>
            </a:r>
            <a:endParaRPr lang="en-US" dirty="0">
              <a:solidFill>
                <a:srgbClr val="0000C8"/>
              </a:solidFill>
            </a:endParaRPr>
          </a:p>
          <a:p>
            <a:r>
              <a:rPr lang="nl-NL" dirty="0"/>
              <a:t>0.62   0.99   0.43   1.42   ………………………………….   1.31   1.03   1.33   1.02</a:t>
            </a:r>
            <a:r>
              <a:rPr lang="nl-NL" b="1" dirty="0">
                <a:solidFill>
                  <a:srgbClr val="0000C8"/>
                </a:solidFill>
              </a:rPr>
              <a:t>      1.11   1.31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1.33   0.21   1.90   0.88   ………………………………….   1.54   0.94   0.91   1.11</a:t>
            </a:r>
            <a:r>
              <a:rPr lang="nl-NL" b="1" dirty="0">
                <a:solidFill>
                  <a:srgbClr val="0000C8"/>
                </a:solidFill>
              </a:rPr>
              <a:t>      0.55   2.01</a:t>
            </a:r>
            <a:endParaRPr lang="en-US" b="1" dirty="0">
              <a:solidFill>
                <a:srgbClr val="0000C8"/>
              </a:solidFill>
            </a:endParaRPr>
          </a:p>
          <a:p>
            <a:pPr algn="l"/>
            <a:r>
              <a:rPr lang="nl-NL" dirty="0"/>
              <a:t>………………………………….………………………………………………………………………….  </a:t>
            </a:r>
            <a:r>
              <a:rPr lang="nl-NL" dirty="0">
                <a:solidFill>
                  <a:srgbClr val="0000C8"/>
                </a:solidFill>
              </a:rPr>
              <a:t>   </a:t>
            </a:r>
            <a:r>
              <a:rPr lang="nl-NL" sz="1200" dirty="0">
                <a:solidFill>
                  <a:srgbClr val="0000C8"/>
                </a:solidFill>
              </a:rPr>
              <a:t> </a:t>
            </a:r>
            <a:r>
              <a:rPr lang="nl-NL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.……. </a:t>
            </a:r>
            <a:r>
              <a:rPr lang="nl-NL" sz="200" b="1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 ……..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4B4917-DF87-4652-A452-9DEBD2613271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3EFAEC-B807-4158-9A6E-134F8D5B3B7F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228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AEDEDB-4B1F-4D97-9FDA-FB9B6425D25E}"/>
              </a:ext>
            </a:extLst>
          </p:cNvPr>
          <p:cNvSpPr/>
          <p:nvPr/>
        </p:nvSpPr>
        <p:spPr>
          <a:xfrm>
            <a:off x="342900" y="63553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B81AA2-E1C9-4F31-931E-100586493271}"/>
              </a:ext>
            </a:extLst>
          </p:cNvPr>
          <p:cNvSpPr/>
          <p:nvPr/>
        </p:nvSpPr>
        <p:spPr>
          <a:xfrm>
            <a:off x="342900" y="60759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2D3FA-9667-481F-B74D-809AE603ED12}"/>
              </a:ext>
            </a:extLst>
          </p:cNvPr>
          <p:cNvSpPr/>
          <p:nvPr/>
        </p:nvSpPr>
        <p:spPr>
          <a:xfrm>
            <a:off x="342390" y="5250658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48A4C-3CE9-443B-8D91-FD81E0B6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57170"/>
            <a:ext cx="8610600" cy="3385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04800" y="5187384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nl-NL" dirty="0"/>
          </a:p>
          <a:p>
            <a:r>
              <a:rPr lang="nl-NL" dirty="0"/>
              <a:t>0.41   0.71   0.18   0.98   ………………………………….   1.05   0.83   2.51   1.14</a:t>
            </a:r>
            <a:r>
              <a:rPr lang="nl-NL" b="1" dirty="0">
                <a:solidFill>
                  <a:srgbClr val="0000C8"/>
                </a:solidFill>
              </a:rPr>
              <a:t>      1.31   0.01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0.18   0.21   1.31   0.54   ………………………………….   3.14   2.21   0.91   1.31</a:t>
            </a:r>
            <a:r>
              <a:rPr lang="nl-NL" b="1" dirty="0">
                <a:solidFill>
                  <a:srgbClr val="0000C8"/>
                </a:solidFill>
              </a:rPr>
              <a:t>      1.41  -0.51</a:t>
            </a:r>
            <a:endParaRPr lang="en-US" dirty="0">
              <a:solidFill>
                <a:srgbClr val="0000C8"/>
              </a:solidFill>
            </a:endParaRPr>
          </a:p>
          <a:p>
            <a:r>
              <a:rPr lang="nl-NL" dirty="0"/>
              <a:t>0.62   0.99   0.43   1.42   ………………………………….   1.31   1.03   1.33   1.02</a:t>
            </a:r>
            <a:r>
              <a:rPr lang="nl-NL" b="1" dirty="0">
                <a:solidFill>
                  <a:srgbClr val="0000C8"/>
                </a:solidFill>
              </a:rPr>
              <a:t>      1.11   1.31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1.33   0.21   1.90   0.88   ………………………………….   1.54   0.94   0.91   1.11</a:t>
            </a:r>
            <a:r>
              <a:rPr lang="nl-NL" b="1" dirty="0">
                <a:solidFill>
                  <a:srgbClr val="0000C8"/>
                </a:solidFill>
              </a:rPr>
              <a:t>      0.55   2.01</a:t>
            </a:r>
            <a:endParaRPr lang="en-US" b="1" dirty="0">
              <a:solidFill>
                <a:srgbClr val="0000C8"/>
              </a:solidFill>
            </a:endParaRPr>
          </a:p>
          <a:p>
            <a:pPr algn="l"/>
            <a:r>
              <a:rPr lang="nl-NL" dirty="0"/>
              <a:t>………………………………….………………………………………………………………………….  </a:t>
            </a:r>
            <a:r>
              <a:rPr lang="nl-NL" dirty="0">
                <a:solidFill>
                  <a:srgbClr val="0000C8"/>
                </a:solidFill>
              </a:rPr>
              <a:t>   </a:t>
            </a:r>
            <a:r>
              <a:rPr lang="nl-NL" sz="1200" dirty="0">
                <a:solidFill>
                  <a:srgbClr val="0000C8"/>
                </a:solidFill>
              </a:rPr>
              <a:t> </a:t>
            </a:r>
            <a:r>
              <a:rPr lang="nl-NL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.……. </a:t>
            </a:r>
            <a:r>
              <a:rPr lang="nl-NL" sz="200" b="1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 ……..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4B4917-DF87-4652-A452-9DEBD2613271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7D97-972B-4FEA-BB92-CD0ECBE98E65}"/>
              </a:ext>
            </a:extLst>
          </p:cNvPr>
          <p:cNvCxnSpPr/>
          <p:nvPr/>
        </p:nvCxnSpPr>
        <p:spPr>
          <a:xfrm>
            <a:off x="304800" y="56451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CA6BD-38DF-49F6-9E6F-BE2B6C1A33AD}"/>
              </a:ext>
            </a:extLst>
          </p:cNvPr>
          <p:cNvCxnSpPr/>
          <p:nvPr/>
        </p:nvCxnSpPr>
        <p:spPr>
          <a:xfrm>
            <a:off x="304800" y="59245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0BB148-54CE-411B-935C-D2E7748E211E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42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White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Everything </a:t>
            </a:r>
            <a:r>
              <a:rPr lang="en-US" sz="2600" b="1" dirty="0">
                <a:solidFill>
                  <a:srgbClr val="0000C8"/>
                </a:solidFill>
              </a:rPr>
              <a:t>known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suﬃciently understood</a:t>
            </a:r>
          </a:p>
          <a:p>
            <a:pPr lvl="1"/>
            <a:endParaRPr lang="en-US" sz="2600" b="1" dirty="0">
              <a:solidFill>
                <a:srgbClr val="CD003A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8374248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407A2C6-E766-4B94-8D93-CA0A7E686284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0913520-C7C1-43F3-9B70-63B3828642C5}"/>
              </a:ext>
            </a:extLst>
          </p:cNvPr>
          <p:cNvSpPr/>
          <p:nvPr/>
        </p:nvSpPr>
        <p:spPr>
          <a:xfrm>
            <a:off x="304800" y="1444866"/>
            <a:ext cx="8610595" cy="339280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EDEDB-4B1F-4D97-9FDA-FB9B6425D25E}"/>
              </a:ext>
            </a:extLst>
          </p:cNvPr>
          <p:cNvSpPr/>
          <p:nvPr/>
        </p:nvSpPr>
        <p:spPr>
          <a:xfrm>
            <a:off x="342900" y="63553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B81AA2-E1C9-4F31-931E-100586493271}"/>
              </a:ext>
            </a:extLst>
          </p:cNvPr>
          <p:cNvSpPr/>
          <p:nvPr/>
        </p:nvSpPr>
        <p:spPr>
          <a:xfrm>
            <a:off x="342900" y="60759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2D3FA-9667-481F-B74D-809AE603ED12}"/>
              </a:ext>
            </a:extLst>
          </p:cNvPr>
          <p:cNvSpPr/>
          <p:nvPr/>
        </p:nvSpPr>
        <p:spPr>
          <a:xfrm>
            <a:off x="342390" y="5250658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04800" y="5187384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nl-NL" dirty="0"/>
          </a:p>
          <a:p>
            <a:r>
              <a:rPr lang="nl-NL" dirty="0"/>
              <a:t>0.41   0.71   0.18   0.98   ………………………………….   1.05   0.83   2.51   1.14</a:t>
            </a:r>
            <a:r>
              <a:rPr lang="nl-NL" b="1" dirty="0">
                <a:solidFill>
                  <a:srgbClr val="0000C8"/>
                </a:solidFill>
              </a:rPr>
              <a:t>      1.31   0.01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0.18   0.21   1.31   0.54   ………………………………….   3.14   2.21   0.91   1.31</a:t>
            </a:r>
            <a:r>
              <a:rPr lang="nl-NL" b="1" dirty="0">
                <a:solidFill>
                  <a:srgbClr val="0000C8"/>
                </a:solidFill>
              </a:rPr>
              <a:t>      1.41  -0.51</a:t>
            </a:r>
            <a:endParaRPr lang="en-US" dirty="0">
              <a:solidFill>
                <a:srgbClr val="0000C8"/>
              </a:solidFill>
            </a:endParaRPr>
          </a:p>
          <a:p>
            <a:r>
              <a:rPr lang="nl-NL" dirty="0"/>
              <a:t>0.62   0.99   0.43   1.42   ………………………………….   1.31   1.03   1.33   1.02</a:t>
            </a:r>
            <a:r>
              <a:rPr lang="nl-NL" b="1" dirty="0">
                <a:solidFill>
                  <a:srgbClr val="0000C8"/>
                </a:solidFill>
              </a:rPr>
              <a:t>      1.11   1.31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1.33   0.21   1.90   0.88   ………………………………….   1.54   0.94   0.91   1.11</a:t>
            </a:r>
            <a:r>
              <a:rPr lang="nl-NL" b="1" dirty="0">
                <a:solidFill>
                  <a:srgbClr val="0000C8"/>
                </a:solidFill>
              </a:rPr>
              <a:t>      0.55   2.01</a:t>
            </a:r>
            <a:endParaRPr lang="en-US" b="1" dirty="0">
              <a:solidFill>
                <a:srgbClr val="0000C8"/>
              </a:solidFill>
            </a:endParaRPr>
          </a:p>
          <a:p>
            <a:pPr algn="l"/>
            <a:r>
              <a:rPr lang="nl-NL" dirty="0"/>
              <a:t>………………………………….………………………………………………………………………….  </a:t>
            </a:r>
            <a:r>
              <a:rPr lang="nl-NL" dirty="0">
                <a:solidFill>
                  <a:srgbClr val="0000C8"/>
                </a:solidFill>
              </a:rPr>
              <a:t>   </a:t>
            </a:r>
            <a:r>
              <a:rPr lang="nl-NL" sz="1200" dirty="0">
                <a:solidFill>
                  <a:srgbClr val="0000C8"/>
                </a:solidFill>
              </a:rPr>
              <a:t> </a:t>
            </a:r>
            <a:r>
              <a:rPr lang="nl-NL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.……. </a:t>
            </a:r>
            <a:r>
              <a:rPr lang="nl-NL" sz="200" b="1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 ……..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4B4917-DF87-4652-A452-9DEBD2613271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7D97-972B-4FEA-BB92-CD0ECBE98E65}"/>
              </a:ext>
            </a:extLst>
          </p:cNvPr>
          <p:cNvCxnSpPr/>
          <p:nvPr/>
        </p:nvCxnSpPr>
        <p:spPr>
          <a:xfrm>
            <a:off x="304800" y="56451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CA6BD-38DF-49F6-9E6F-BE2B6C1A33AD}"/>
              </a:ext>
            </a:extLst>
          </p:cNvPr>
          <p:cNvCxnSpPr/>
          <p:nvPr/>
        </p:nvCxnSpPr>
        <p:spPr>
          <a:xfrm>
            <a:off x="304800" y="59245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1F51A-62E7-47ED-811D-B2CF8A1F0DCE}"/>
              </a:ext>
            </a:extLst>
          </p:cNvPr>
          <p:cNvCxnSpPr>
            <a:cxnSpLocks/>
          </p:cNvCxnSpPr>
          <p:nvPr/>
        </p:nvCxnSpPr>
        <p:spPr>
          <a:xfrm flipV="1">
            <a:off x="60960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49CBBF-86FD-4862-B587-9481D5428044}"/>
              </a:ext>
            </a:extLst>
          </p:cNvPr>
          <p:cNvCxnSpPr>
            <a:cxnSpLocks/>
          </p:cNvCxnSpPr>
          <p:nvPr/>
        </p:nvCxnSpPr>
        <p:spPr>
          <a:xfrm flipV="1">
            <a:off x="1143000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5CA088-341A-4FF1-983D-503AA3B407DC}"/>
              </a:ext>
            </a:extLst>
          </p:cNvPr>
          <p:cNvCxnSpPr>
            <a:cxnSpLocks/>
          </p:cNvCxnSpPr>
          <p:nvPr/>
        </p:nvCxnSpPr>
        <p:spPr>
          <a:xfrm>
            <a:off x="601804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6E87E3-27DD-4E48-B6DA-F8235F661B27}"/>
              </a:ext>
            </a:extLst>
          </p:cNvPr>
          <p:cNvCxnSpPr>
            <a:cxnSpLocks/>
          </p:cNvCxnSpPr>
          <p:nvPr/>
        </p:nvCxnSpPr>
        <p:spPr>
          <a:xfrm flipV="1">
            <a:off x="1733550" y="492601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38FD6E-4E1F-40B6-B801-26D0EBF683B3}"/>
              </a:ext>
            </a:extLst>
          </p:cNvPr>
          <p:cNvCxnSpPr>
            <a:cxnSpLocks/>
          </p:cNvCxnSpPr>
          <p:nvPr/>
        </p:nvCxnSpPr>
        <p:spPr>
          <a:xfrm flipV="1">
            <a:off x="226695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925F25-7712-4156-B452-A85B47ECB9F7}"/>
              </a:ext>
            </a:extLst>
          </p:cNvPr>
          <p:cNvCxnSpPr>
            <a:cxnSpLocks/>
          </p:cNvCxnSpPr>
          <p:nvPr/>
        </p:nvCxnSpPr>
        <p:spPr>
          <a:xfrm>
            <a:off x="1725754" y="493315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906E1D-0223-42CE-90C0-17F79C329778}"/>
              </a:ext>
            </a:extLst>
          </p:cNvPr>
          <p:cNvCxnSpPr>
            <a:cxnSpLocks/>
          </p:cNvCxnSpPr>
          <p:nvPr/>
        </p:nvCxnSpPr>
        <p:spPr>
          <a:xfrm flipV="1">
            <a:off x="5103019" y="491807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BA9992-6A43-4F12-B4A7-2DABC214BCC4}"/>
              </a:ext>
            </a:extLst>
          </p:cNvPr>
          <p:cNvCxnSpPr>
            <a:cxnSpLocks/>
          </p:cNvCxnSpPr>
          <p:nvPr/>
        </p:nvCxnSpPr>
        <p:spPr>
          <a:xfrm flipV="1">
            <a:off x="5636419" y="492521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024111-FF4F-4059-96C7-453B0A27212E}"/>
              </a:ext>
            </a:extLst>
          </p:cNvPr>
          <p:cNvCxnSpPr>
            <a:cxnSpLocks/>
          </p:cNvCxnSpPr>
          <p:nvPr/>
        </p:nvCxnSpPr>
        <p:spPr>
          <a:xfrm>
            <a:off x="5095223" y="492521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AC1C0A-A64F-4436-ACF8-1BE29CEE697F}"/>
              </a:ext>
            </a:extLst>
          </p:cNvPr>
          <p:cNvCxnSpPr>
            <a:cxnSpLocks/>
          </p:cNvCxnSpPr>
          <p:nvPr/>
        </p:nvCxnSpPr>
        <p:spPr>
          <a:xfrm flipV="1">
            <a:off x="6179996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86C667-BE76-455D-AD53-EF22B84C1BA1}"/>
              </a:ext>
            </a:extLst>
          </p:cNvPr>
          <p:cNvCxnSpPr>
            <a:cxnSpLocks/>
          </p:cNvCxnSpPr>
          <p:nvPr/>
        </p:nvCxnSpPr>
        <p:spPr>
          <a:xfrm flipV="1">
            <a:off x="6713396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DE3AED-AFC1-485C-B835-1924F94D6579}"/>
              </a:ext>
            </a:extLst>
          </p:cNvPr>
          <p:cNvCxnSpPr>
            <a:cxnSpLocks/>
          </p:cNvCxnSpPr>
          <p:nvPr/>
        </p:nvCxnSpPr>
        <p:spPr>
          <a:xfrm>
            <a:off x="6172200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2ED48A-37BA-412D-8067-80AD49867C80}"/>
              </a:ext>
            </a:extLst>
          </p:cNvPr>
          <p:cNvCxnSpPr>
            <a:cxnSpLocks/>
          </p:cNvCxnSpPr>
          <p:nvPr/>
        </p:nvCxnSpPr>
        <p:spPr>
          <a:xfrm flipV="1">
            <a:off x="1993900" y="460770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279822-2578-435C-A968-BA88EE858935}"/>
              </a:ext>
            </a:extLst>
          </p:cNvPr>
          <p:cNvCxnSpPr>
            <a:cxnSpLocks/>
          </p:cNvCxnSpPr>
          <p:nvPr/>
        </p:nvCxnSpPr>
        <p:spPr>
          <a:xfrm flipH="1">
            <a:off x="1993900" y="4607706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7D72C0-B825-4376-8750-A0514A828F78}"/>
              </a:ext>
            </a:extLst>
          </p:cNvPr>
          <p:cNvCxnSpPr>
            <a:cxnSpLocks/>
          </p:cNvCxnSpPr>
          <p:nvPr/>
        </p:nvCxnSpPr>
        <p:spPr>
          <a:xfrm flipV="1">
            <a:off x="3154362" y="46005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B50407-F944-459E-91A8-BB470A310822}"/>
              </a:ext>
            </a:extLst>
          </p:cNvPr>
          <p:cNvCxnSpPr>
            <a:cxnSpLocks/>
          </p:cNvCxnSpPr>
          <p:nvPr/>
        </p:nvCxnSpPr>
        <p:spPr>
          <a:xfrm flipV="1">
            <a:off x="4188619" y="46132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130EEA3-8709-4CC9-8F5E-A82140BA602B}"/>
              </a:ext>
            </a:extLst>
          </p:cNvPr>
          <p:cNvCxnSpPr>
            <a:cxnSpLocks/>
          </p:cNvCxnSpPr>
          <p:nvPr/>
        </p:nvCxnSpPr>
        <p:spPr>
          <a:xfrm flipH="1">
            <a:off x="4188619" y="4613264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F78F4B-AB59-484C-BD6A-F0E38BAF58D2}"/>
              </a:ext>
            </a:extLst>
          </p:cNvPr>
          <p:cNvCxnSpPr>
            <a:cxnSpLocks/>
          </p:cNvCxnSpPr>
          <p:nvPr/>
        </p:nvCxnSpPr>
        <p:spPr>
          <a:xfrm flipV="1">
            <a:off x="5349081" y="460612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90004E-E200-4F7B-ADF7-808216B53C19}"/>
              </a:ext>
            </a:extLst>
          </p:cNvPr>
          <p:cNvCxnSpPr>
            <a:cxnSpLocks/>
          </p:cNvCxnSpPr>
          <p:nvPr/>
        </p:nvCxnSpPr>
        <p:spPr>
          <a:xfrm flipV="1">
            <a:off x="4702968" y="428227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BFC956-F3F2-4126-B7AA-612429DBE29D}"/>
              </a:ext>
            </a:extLst>
          </p:cNvPr>
          <p:cNvCxnSpPr>
            <a:cxnSpLocks/>
          </p:cNvCxnSpPr>
          <p:nvPr/>
        </p:nvCxnSpPr>
        <p:spPr>
          <a:xfrm flipH="1">
            <a:off x="4702968" y="4282272"/>
            <a:ext cx="173983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0A7D71-03F2-4D91-AD68-5BFB6857364D}"/>
              </a:ext>
            </a:extLst>
          </p:cNvPr>
          <p:cNvCxnSpPr>
            <a:cxnSpLocks/>
          </p:cNvCxnSpPr>
          <p:nvPr/>
        </p:nvCxnSpPr>
        <p:spPr>
          <a:xfrm flipV="1">
            <a:off x="6436448" y="4273550"/>
            <a:ext cx="0" cy="6603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615EB2-5724-4972-940E-474BE015B066}"/>
              </a:ext>
            </a:extLst>
          </p:cNvPr>
          <p:cNvGrpSpPr/>
          <p:nvPr/>
        </p:nvGrpSpPr>
        <p:grpSpPr>
          <a:xfrm flipH="1">
            <a:off x="863634" y="4268182"/>
            <a:ext cx="1739830" cy="660397"/>
            <a:chOff x="4855368" y="4425950"/>
            <a:chExt cx="1739830" cy="66039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FC8DD5-58A7-4049-B9B0-AE2E52AD9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5368" y="4434672"/>
              <a:ext cx="0" cy="31750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CF5FBC-76E2-4BA7-9DC7-0A9415F42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5368" y="4434672"/>
              <a:ext cx="173983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3BF76E-3877-4EBA-87B0-A02A2F78C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8848" y="4425950"/>
              <a:ext cx="0" cy="66039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427CAD-BB1D-4459-AC6E-F9C06B53DA9F}"/>
              </a:ext>
            </a:extLst>
          </p:cNvPr>
          <p:cNvCxnSpPr>
            <a:cxnSpLocks/>
          </p:cNvCxnSpPr>
          <p:nvPr/>
        </p:nvCxnSpPr>
        <p:spPr>
          <a:xfrm flipH="1" flipV="1">
            <a:off x="2900252" y="3960984"/>
            <a:ext cx="1671748" cy="13497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3005DF-AD20-422C-A233-B46F953397CB}"/>
              </a:ext>
            </a:extLst>
          </p:cNvPr>
          <p:cNvCxnSpPr>
            <a:cxnSpLocks/>
          </p:cNvCxnSpPr>
          <p:nvPr/>
        </p:nvCxnSpPr>
        <p:spPr>
          <a:xfrm>
            <a:off x="3200400" y="3498053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C4BA91-FD6B-41EE-B61A-B13A0442E645}"/>
              </a:ext>
            </a:extLst>
          </p:cNvPr>
          <p:cNvCxnSpPr>
            <a:cxnSpLocks/>
          </p:cNvCxnSpPr>
          <p:nvPr/>
        </p:nvCxnSpPr>
        <p:spPr>
          <a:xfrm flipV="1">
            <a:off x="3448701" y="306705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03ECF9-C5C6-4C18-80EC-0D47812B52A2}"/>
              </a:ext>
            </a:extLst>
          </p:cNvPr>
          <p:cNvCxnSpPr>
            <a:cxnSpLocks/>
          </p:cNvCxnSpPr>
          <p:nvPr/>
        </p:nvCxnSpPr>
        <p:spPr>
          <a:xfrm flipV="1">
            <a:off x="3982101" y="307419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D56266C-838D-4248-9022-90D810C4FFFA}"/>
              </a:ext>
            </a:extLst>
          </p:cNvPr>
          <p:cNvCxnSpPr>
            <a:cxnSpLocks/>
          </p:cNvCxnSpPr>
          <p:nvPr/>
        </p:nvCxnSpPr>
        <p:spPr>
          <a:xfrm>
            <a:off x="3440905" y="3074196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866E52E-8FD9-4C6E-8D5F-61EE59902B02}"/>
              </a:ext>
            </a:extLst>
          </p:cNvPr>
          <p:cNvCxnSpPr>
            <a:cxnSpLocks/>
          </p:cNvCxnSpPr>
          <p:nvPr/>
        </p:nvCxnSpPr>
        <p:spPr>
          <a:xfrm flipV="1">
            <a:off x="1733550" y="395067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626F2FA-19FC-4EFA-893C-8E9F7E476EDC}"/>
              </a:ext>
            </a:extLst>
          </p:cNvPr>
          <p:cNvCxnSpPr>
            <a:cxnSpLocks/>
          </p:cNvCxnSpPr>
          <p:nvPr/>
        </p:nvCxnSpPr>
        <p:spPr>
          <a:xfrm flipV="1">
            <a:off x="5562600" y="3959398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811FE0-9CA0-4AE3-A6EB-5017D1F21BFA}"/>
              </a:ext>
            </a:extLst>
          </p:cNvPr>
          <p:cNvCxnSpPr>
            <a:cxnSpLocks/>
          </p:cNvCxnSpPr>
          <p:nvPr/>
        </p:nvCxnSpPr>
        <p:spPr>
          <a:xfrm flipH="1">
            <a:off x="1733550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DB9FCAD-DC53-4CA1-AE39-57BD3534952A}"/>
              </a:ext>
            </a:extLst>
          </p:cNvPr>
          <p:cNvCxnSpPr>
            <a:cxnSpLocks/>
          </p:cNvCxnSpPr>
          <p:nvPr/>
        </p:nvCxnSpPr>
        <p:spPr>
          <a:xfrm flipH="1">
            <a:off x="4401344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E793CF4-6504-4AED-BF99-489CF67358E1}"/>
              </a:ext>
            </a:extLst>
          </p:cNvPr>
          <p:cNvCxnSpPr>
            <a:cxnSpLocks/>
          </p:cNvCxnSpPr>
          <p:nvPr/>
        </p:nvCxnSpPr>
        <p:spPr>
          <a:xfrm>
            <a:off x="4188619" y="3502819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37BA80-6A6B-4BFE-B01E-B0C04A475588}"/>
              </a:ext>
            </a:extLst>
          </p:cNvPr>
          <p:cNvCxnSpPr>
            <a:cxnSpLocks/>
          </p:cNvCxnSpPr>
          <p:nvPr/>
        </p:nvCxnSpPr>
        <p:spPr>
          <a:xfrm flipH="1" flipV="1">
            <a:off x="3181350" y="3461850"/>
            <a:ext cx="1004889" cy="3571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173ECE-D90F-4864-9858-AED7C53BEA34}"/>
              </a:ext>
            </a:extLst>
          </p:cNvPr>
          <p:cNvCxnSpPr>
            <a:cxnSpLocks/>
          </p:cNvCxnSpPr>
          <p:nvPr/>
        </p:nvCxnSpPr>
        <p:spPr>
          <a:xfrm flipH="1" flipV="1">
            <a:off x="2482740" y="5066098"/>
            <a:ext cx="2379770" cy="6748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EEEC6F57-9C57-42B8-81EA-96EB1064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Figure out </a:t>
            </a:r>
            <a:r>
              <a:rPr lang="en-US" sz="3000" b="1" dirty="0">
                <a:solidFill>
                  <a:srgbClr val="0000C8"/>
                </a:solidFill>
              </a:rPr>
              <a:t>dependencies between variables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5452526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0913520-C7C1-43F3-9B70-63B3828642C5}"/>
              </a:ext>
            </a:extLst>
          </p:cNvPr>
          <p:cNvSpPr/>
          <p:nvPr/>
        </p:nvSpPr>
        <p:spPr>
          <a:xfrm>
            <a:off x="304800" y="1444866"/>
            <a:ext cx="8610595" cy="339280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EDEDB-4B1F-4D97-9FDA-FB9B6425D25E}"/>
              </a:ext>
            </a:extLst>
          </p:cNvPr>
          <p:cNvSpPr/>
          <p:nvPr/>
        </p:nvSpPr>
        <p:spPr>
          <a:xfrm>
            <a:off x="342900" y="63553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B81AA2-E1C9-4F31-931E-100586493271}"/>
              </a:ext>
            </a:extLst>
          </p:cNvPr>
          <p:cNvSpPr/>
          <p:nvPr/>
        </p:nvSpPr>
        <p:spPr>
          <a:xfrm>
            <a:off x="342900" y="60759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2D3FA-9667-481F-B74D-809AE603ED12}"/>
              </a:ext>
            </a:extLst>
          </p:cNvPr>
          <p:cNvSpPr/>
          <p:nvPr/>
        </p:nvSpPr>
        <p:spPr>
          <a:xfrm>
            <a:off x="342390" y="5250658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04800" y="5187384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nl-NL" dirty="0"/>
          </a:p>
          <a:p>
            <a:r>
              <a:rPr lang="nl-NL" dirty="0"/>
              <a:t>0.41   0.71   0.18   0.98   ………………………………….   1.05   0.83   2.51   1.14</a:t>
            </a:r>
            <a:r>
              <a:rPr lang="nl-NL" b="1" dirty="0">
                <a:solidFill>
                  <a:srgbClr val="0000C8"/>
                </a:solidFill>
              </a:rPr>
              <a:t>      1.31   0.01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0.18   0.21   1.31   0.54   ………………………………….   3.14   2.21   0.91   1.31</a:t>
            </a:r>
            <a:r>
              <a:rPr lang="nl-NL" b="1" dirty="0">
                <a:solidFill>
                  <a:srgbClr val="0000C8"/>
                </a:solidFill>
              </a:rPr>
              <a:t>      1.41  -0.51</a:t>
            </a:r>
            <a:endParaRPr lang="en-US" dirty="0">
              <a:solidFill>
                <a:srgbClr val="0000C8"/>
              </a:solidFill>
            </a:endParaRPr>
          </a:p>
          <a:p>
            <a:r>
              <a:rPr lang="nl-NL" dirty="0"/>
              <a:t>0.62   0.99   0.43   1.42   ………………………………….   1.31   1.03   1.33   1.02</a:t>
            </a:r>
            <a:r>
              <a:rPr lang="nl-NL" b="1" dirty="0">
                <a:solidFill>
                  <a:srgbClr val="0000C8"/>
                </a:solidFill>
              </a:rPr>
              <a:t>      1.11   1.31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1.33   0.21   1.90   0.88   ………………………………….   1.54   0.94   0.91   1.11</a:t>
            </a:r>
            <a:r>
              <a:rPr lang="nl-NL" b="1" dirty="0">
                <a:solidFill>
                  <a:srgbClr val="0000C8"/>
                </a:solidFill>
              </a:rPr>
              <a:t>      0.55   2.01</a:t>
            </a:r>
            <a:endParaRPr lang="en-US" b="1" dirty="0">
              <a:solidFill>
                <a:srgbClr val="0000C8"/>
              </a:solidFill>
            </a:endParaRPr>
          </a:p>
          <a:p>
            <a:pPr algn="l"/>
            <a:r>
              <a:rPr lang="nl-NL" dirty="0"/>
              <a:t>………………………………….………………………………………………………………………….  </a:t>
            </a:r>
            <a:r>
              <a:rPr lang="nl-NL" dirty="0">
                <a:solidFill>
                  <a:srgbClr val="0000C8"/>
                </a:solidFill>
              </a:rPr>
              <a:t>   </a:t>
            </a:r>
            <a:r>
              <a:rPr lang="nl-NL" sz="1200" dirty="0">
                <a:solidFill>
                  <a:srgbClr val="0000C8"/>
                </a:solidFill>
              </a:rPr>
              <a:t> </a:t>
            </a:r>
            <a:r>
              <a:rPr lang="nl-NL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.……. </a:t>
            </a:r>
            <a:r>
              <a:rPr lang="nl-NL" sz="200" b="1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 ……..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4B4917-DF87-4652-A452-9DEBD2613271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7D97-972B-4FEA-BB92-CD0ECBE98E65}"/>
              </a:ext>
            </a:extLst>
          </p:cNvPr>
          <p:cNvCxnSpPr/>
          <p:nvPr/>
        </p:nvCxnSpPr>
        <p:spPr>
          <a:xfrm>
            <a:off x="304800" y="56451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CA6BD-38DF-49F6-9E6F-BE2B6C1A33AD}"/>
              </a:ext>
            </a:extLst>
          </p:cNvPr>
          <p:cNvCxnSpPr/>
          <p:nvPr/>
        </p:nvCxnSpPr>
        <p:spPr>
          <a:xfrm>
            <a:off x="304800" y="59245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1F51A-62E7-47ED-811D-B2CF8A1F0DCE}"/>
              </a:ext>
            </a:extLst>
          </p:cNvPr>
          <p:cNvCxnSpPr>
            <a:cxnSpLocks/>
          </p:cNvCxnSpPr>
          <p:nvPr/>
        </p:nvCxnSpPr>
        <p:spPr>
          <a:xfrm flipV="1">
            <a:off x="60960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49CBBF-86FD-4862-B587-9481D5428044}"/>
              </a:ext>
            </a:extLst>
          </p:cNvPr>
          <p:cNvCxnSpPr>
            <a:cxnSpLocks/>
          </p:cNvCxnSpPr>
          <p:nvPr/>
        </p:nvCxnSpPr>
        <p:spPr>
          <a:xfrm flipV="1">
            <a:off x="1143000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5CA088-341A-4FF1-983D-503AA3B407DC}"/>
              </a:ext>
            </a:extLst>
          </p:cNvPr>
          <p:cNvCxnSpPr>
            <a:cxnSpLocks/>
          </p:cNvCxnSpPr>
          <p:nvPr/>
        </p:nvCxnSpPr>
        <p:spPr>
          <a:xfrm>
            <a:off x="601804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6E87E3-27DD-4E48-B6DA-F8235F661B27}"/>
              </a:ext>
            </a:extLst>
          </p:cNvPr>
          <p:cNvCxnSpPr>
            <a:cxnSpLocks/>
          </p:cNvCxnSpPr>
          <p:nvPr/>
        </p:nvCxnSpPr>
        <p:spPr>
          <a:xfrm flipV="1">
            <a:off x="1733550" y="492601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38FD6E-4E1F-40B6-B801-26D0EBF683B3}"/>
              </a:ext>
            </a:extLst>
          </p:cNvPr>
          <p:cNvCxnSpPr>
            <a:cxnSpLocks/>
          </p:cNvCxnSpPr>
          <p:nvPr/>
        </p:nvCxnSpPr>
        <p:spPr>
          <a:xfrm flipV="1">
            <a:off x="226695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925F25-7712-4156-B452-A85B47ECB9F7}"/>
              </a:ext>
            </a:extLst>
          </p:cNvPr>
          <p:cNvCxnSpPr>
            <a:cxnSpLocks/>
          </p:cNvCxnSpPr>
          <p:nvPr/>
        </p:nvCxnSpPr>
        <p:spPr>
          <a:xfrm>
            <a:off x="1725754" y="493315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906E1D-0223-42CE-90C0-17F79C329778}"/>
              </a:ext>
            </a:extLst>
          </p:cNvPr>
          <p:cNvCxnSpPr>
            <a:cxnSpLocks/>
          </p:cNvCxnSpPr>
          <p:nvPr/>
        </p:nvCxnSpPr>
        <p:spPr>
          <a:xfrm flipV="1">
            <a:off x="5103019" y="491807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BA9992-6A43-4F12-B4A7-2DABC214BCC4}"/>
              </a:ext>
            </a:extLst>
          </p:cNvPr>
          <p:cNvCxnSpPr>
            <a:cxnSpLocks/>
          </p:cNvCxnSpPr>
          <p:nvPr/>
        </p:nvCxnSpPr>
        <p:spPr>
          <a:xfrm flipV="1">
            <a:off x="5636419" y="492521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024111-FF4F-4059-96C7-453B0A27212E}"/>
              </a:ext>
            </a:extLst>
          </p:cNvPr>
          <p:cNvCxnSpPr>
            <a:cxnSpLocks/>
          </p:cNvCxnSpPr>
          <p:nvPr/>
        </p:nvCxnSpPr>
        <p:spPr>
          <a:xfrm>
            <a:off x="5095223" y="492521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AC1C0A-A64F-4436-ACF8-1BE29CEE697F}"/>
              </a:ext>
            </a:extLst>
          </p:cNvPr>
          <p:cNvCxnSpPr>
            <a:cxnSpLocks/>
          </p:cNvCxnSpPr>
          <p:nvPr/>
        </p:nvCxnSpPr>
        <p:spPr>
          <a:xfrm flipV="1">
            <a:off x="6179996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86C667-BE76-455D-AD53-EF22B84C1BA1}"/>
              </a:ext>
            </a:extLst>
          </p:cNvPr>
          <p:cNvCxnSpPr>
            <a:cxnSpLocks/>
          </p:cNvCxnSpPr>
          <p:nvPr/>
        </p:nvCxnSpPr>
        <p:spPr>
          <a:xfrm flipV="1">
            <a:off x="6713396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DE3AED-AFC1-485C-B835-1924F94D6579}"/>
              </a:ext>
            </a:extLst>
          </p:cNvPr>
          <p:cNvCxnSpPr>
            <a:cxnSpLocks/>
          </p:cNvCxnSpPr>
          <p:nvPr/>
        </p:nvCxnSpPr>
        <p:spPr>
          <a:xfrm>
            <a:off x="6172200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2ED48A-37BA-412D-8067-80AD49867C80}"/>
              </a:ext>
            </a:extLst>
          </p:cNvPr>
          <p:cNvCxnSpPr>
            <a:cxnSpLocks/>
          </p:cNvCxnSpPr>
          <p:nvPr/>
        </p:nvCxnSpPr>
        <p:spPr>
          <a:xfrm flipV="1">
            <a:off x="1993900" y="460770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279822-2578-435C-A968-BA88EE858935}"/>
              </a:ext>
            </a:extLst>
          </p:cNvPr>
          <p:cNvCxnSpPr>
            <a:cxnSpLocks/>
          </p:cNvCxnSpPr>
          <p:nvPr/>
        </p:nvCxnSpPr>
        <p:spPr>
          <a:xfrm flipH="1">
            <a:off x="1993900" y="4607706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7D72C0-B825-4376-8750-A0514A828F78}"/>
              </a:ext>
            </a:extLst>
          </p:cNvPr>
          <p:cNvCxnSpPr>
            <a:cxnSpLocks/>
          </p:cNvCxnSpPr>
          <p:nvPr/>
        </p:nvCxnSpPr>
        <p:spPr>
          <a:xfrm flipV="1">
            <a:off x="3154362" y="46005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B50407-F944-459E-91A8-BB470A310822}"/>
              </a:ext>
            </a:extLst>
          </p:cNvPr>
          <p:cNvCxnSpPr>
            <a:cxnSpLocks/>
          </p:cNvCxnSpPr>
          <p:nvPr/>
        </p:nvCxnSpPr>
        <p:spPr>
          <a:xfrm flipV="1">
            <a:off x="4188619" y="46132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130EEA3-8709-4CC9-8F5E-A82140BA602B}"/>
              </a:ext>
            </a:extLst>
          </p:cNvPr>
          <p:cNvCxnSpPr>
            <a:cxnSpLocks/>
          </p:cNvCxnSpPr>
          <p:nvPr/>
        </p:nvCxnSpPr>
        <p:spPr>
          <a:xfrm flipH="1">
            <a:off x="4188619" y="4613264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F78F4B-AB59-484C-BD6A-F0E38BAF58D2}"/>
              </a:ext>
            </a:extLst>
          </p:cNvPr>
          <p:cNvCxnSpPr>
            <a:cxnSpLocks/>
          </p:cNvCxnSpPr>
          <p:nvPr/>
        </p:nvCxnSpPr>
        <p:spPr>
          <a:xfrm flipV="1">
            <a:off x="5349081" y="460612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90004E-E200-4F7B-ADF7-808216B53C19}"/>
              </a:ext>
            </a:extLst>
          </p:cNvPr>
          <p:cNvCxnSpPr>
            <a:cxnSpLocks/>
          </p:cNvCxnSpPr>
          <p:nvPr/>
        </p:nvCxnSpPr>
        <p:spPr>
          <a:xfrm flipV="1">
            <a:off x="4702968" y="428227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BFC956-F3F2-4126-B7AA-612429DBE29D}"/>
              </a:ext>
            </a:extLst>
          </p:cNvPr>
          <p:cNvCxnSpPr>
            <a:cxnSpLocks/>
          </p:cNvCxnSpPr>
          <p:nvPr/>
        </p:nvCxnSpPr>
        <p:spPr>
          <a:xfrm flipH="1">
            <a:off x="4702968" y="4282272"/>
            <a:ext cx="173983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0A7D71-03F2-4D91-AD68-5BFB6857364D}"/>
              </a:ext>
            </a:extLst>
          </p:cNvPr>
          <p:cNvCxnSpPr>
            <a:cxnSpLocks/>
          </p:cNvCxnSpPr>
          <p:nvPr/>
        </p:nvCxnSpPr>
        <p:spPr>
          <a:xfrm flipV="1">
            <a:off x="6436448" y="4273550"/>
            <a:ext cx="0" cy="6603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615EB2-5724-4972-940E-474BE015B066}"/>
              </a:ext>
            </a:extLst>
          </p:cNvPr>
          <p:cNvGrpSpPr/>
          <p:nvPr/>
        </p:nvGrpSpPr>
        <p:grpSpPr>
          <a:xfrm flipH="1">
            <a:off x="863634" y="4268182"/>
            <a:ext cx="1739830" cy="660397"/>
            <a:chOff x="4855368" y="4425950"/>
            <a:chExt cx="1739830" cy="66039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FC8DD5-58A7-4049-B9B0-AE2E52AD9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5368" y="4434672"/>
              <a:ext cx="0" cy="31750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CF5FBC-76E2-4BA7-9DC7-0A9415F42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5368" y="4434672"/>
              <a:ext cx="173983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3BF76E-3877-4EBA-87B0-A02A2F78C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8848" y="4425950"/>
              <a:ext cx="0" cy="66039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427CAD-BB1D-4459-AC6E-F9C06B53DA9F}"/>
              </a:ext>
            </a:extLst>
          </p:cNvPr>
          <p:cNvCxnSpPr>
            <a:cxnSpLocks/>
          </p:cNvCxnSpPr>
          <p:nvPr/>
        </p:nvCxnSpPr>
        <p:spPr>
          <a:xfrm flipH="1" flipV="1">
            <a:off x="2900252" y="3960984"/>
            <a:ext cx="1671748" cy="13497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3005DF-AD20-422C-A233-B46F953397CB}"/>
              </a:ext>
            </a:extLst>
          </p:cNvPr>
          <p:cNvCxnSpPr>
            <a:cxnSpLocks/>
          </p:cNvCxnSpPr>
          <p:nvPr/>
        </p:nvCxnSpPr>
        <p:spPr>
          <a:xfrm>
            <a:off x="3200400" y="3498053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C4BA91-FD6B-41EE-B61A-B13A0442E645}"/>
              </a:ext>
            </a:extLst>
          </p:cNvPr>
          <p:cNvCxnSpPr>
            <a:cxnSpLocks/>
          </p:cNvCxnSpPr>
          <p:nvPr/>
        </p:nvCxnSpPr>
        <p:spPr>
          <a:xfrm flipV="1">
            <a:off x="3448701" y="306705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03ECF9-C5C6-4C18-80EC-0D47812B52A2}"/>
              </a:ext>
            </a:extLst>
          </p:cNvPr>
          <p:cNvCxnSpPr>
            <a:cxnSpLocks/>
          </p:cNvCxnSpPr>
          <p:nvPr/>
        </p:nvCxnSpPr>
        <p:spPr>
          <a:xfrm flipV="1">
            <a:off x="3982101" y="307419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D56266C-838D-4248-9022-90D810C4FFFA}"/>
              </a:ext>
            </a:extLst>
          </p:cNvPr>
          <p:cNvCxnSpPr>
            <a:cxnSpLocks/>
          </p:cNvCxnSpPr>
          <p:nvPr/>
        </p:nvCxnSpPr>
        <p:spPr>
          <a:xfrm>
            <a:off x="3440905" y="3074196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866E52E-8FD9-4C6E-8D5F-61EE59902B02}"/>
              </a:ext>
            </a:extLst>
          </p:cNvPr>
          <p:cNvCxnSpPr>
            <a:cxnSpLocks/>
          </p:cNvCxnSpPr>
          <p:nvPr/>
        </p:nvCxnSpPr>
        <p:spPr>
          <a:xfrm flipV="1">
            <a:off x="1733550" y="395067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626F2FA-19FC-4EFA-893C-8E9F7E476EDC}"/>
              </a:ext>
            </a:extLst>
          </p:cNvPr>
          <p:cNvCxnSpPr>
            <a:cxnSpLocks/>
          </p:cNvCxnSpPr>
          <p:nvPr/>
        </p:nvCxnSpPr>
        <p:spPr>
          <a:xfrm flipV="1">
            <a:off x="5562600" y="3959398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811FE0-9CA0-4AE3-A6EB-5017D1F21BFA}"/>
              </a:ext>
            </a:extLst>
          </p:cNvPr>
          <p:cNvCxnSpPr>
            <a:cxnSpLocks/>
          </p:cNvCxnSpPr>
          <p:nvPr/>
        </p:nvCxnSpPr>
        <p:spPr>
          <a:xfrm flipH="1">
            <a:off x="1733550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DB9FCAD-DC53-4CA1-AE39-57BD3534952A}"/>
              </a:ext>
            </a:extLst>
          </p:cNvPr>
          <p:cNvCxnSpPr>
            <a:cxnSpLocks/>
          </p:cNvCxnSpPr>
          <p:nvPr/>
        </p:nvCxnSpPr>
        <p:spPr>
          <a:xfrm flipH="1">
            <a:off x="4401344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E793CF4-6504-4AED-BF99-489CF67358E1}"/>
              </a:ext>
            </a:extLst>
          </p:cNvPr>
          <p:cNvCxnSpPr>
            <a:cxnSpLocks/>
          </p:cNvCxnSpPr>
          <p:nvPr/>
        </p:nvCxnSpPr>
        <p:spPr>
          <a:xfrm>
            <a:off x="4188619" y="3502819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37BA80-6A6B-4BFE-B01E-B0C04A475588}"/>
              </a:ext>
            </a:extLst>
          </p:cNvPr>
          <p:cNvCxnSpPr>
            <a:cxnSpLocks/>
          </p:cNvCxnSpPr>
          <p:nvPr/>
        </p:nvCxnSpPr>
        <p:spPr>
          <a:xfrm flipH="1" flipV="1">
            <a:off x="3181350" y="3461850"/>
            <a:ext cx="1004889" cy="3571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173ECE-D90F-4864-9858-AED7C53BEA34}"/>
              </a:ext>
            </a:extLst>
          </p:cNvPr>
          <p:cNvCxnSpPr>
            <a:cxnSpLocks/>
          </p:cNvCxnSpPr>
          <p:nvPr/>
        </p:nvCxnSpPr>
        <p:spPr>
          <a:xfrm flipH="1" flipV="1">
            <a:off x="2482740" y="5066098"/>
            <a:ext cx="2379770" cy="6748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EEEC6F57-9C57-42B8-81EA-96EB1064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Figure out </a:t>
            </a:r>
            <a:r>
              <a:rPr lang="en-US" sz="3000" b="1" dirty="0">
                <a:solidFill>
                  <a:srgbClr val="0000C8"/>
                </a:solidFill>
              </a:rPr>
              <a:t>dependencies between variables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Estimate and sample </a:t>
            </a:r>
            <a:r>
              <a:rPr lang="en-US" sz="3000" dirty="0"/>
              <a:t>from </a:t>
            </a:r>
            <a:r>
              <a:rPr lang="en-US" sz="3000" b="1" dirty="0">
                <a:solidFill>
                  <a:srgbClr val="0000C8"/>
                </a:solidFill>
              </a:rPr>
              <a:t>Gaussian </a:t>
            </a:r>
            <a:r>
              <a:rPr lang="en-US" sz="3000" dirty="0"/>
              <a:t>distributions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Univariately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8F64C-D527-44A0-BCAB-C45B70C97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205" y="5668495"/>
            <a:ext cx="1050482" cy="512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346E7-5995-4762-BCB6-67F79D48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9611" y="5668495"/>
            <a:ext cx="1056119" cy="5121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BB92DC8-6707-4888-B9A1-09A507779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80854" y="5676654"/>
            <a:ext cx="1050482" cy="512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84756C-067C-4B73-ACD6-076F7C57F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755089" y="5675710"/>
            <a:ext cx="1054991" cy="5121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F0AB45-FE98-4F44-A1C9-54CC40CB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9097" y="5717945"/>
            <a:ext cx="1050482" cy="5121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328049C-5DC1-432C-8804-E251CC489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02411" y="5717945"/>
            <a:ext cx="1056119" cy="51210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3E84475-36AA-45A1-A95E-7676060D2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60981" y="5725160"/>
            <a:ext cx="1054991" cy="51211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22DABF3-1F8B-4D8A-AC27-02CE7F300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138238" y="5715690"/>
            <a:ext cx="1054991" cy="512110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7F27EF4-8034-4C5F-BE48-04ADA327330B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7992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124FCE-AE9F-4896-92C2-5C2D4E565792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0913520-C7C1-43F3-9B70-63B3828642C5}"/>
              </a:ext>
            </a:extLst>
          </p:cNvPr>
          <p:cNvSpPr/>
          <p:nvPr/>
        </p:nvSpPr>
        <p:spPr>
          <a:xfrm>
            <a:off x="304800" y="1444866"/>
            <a:ext cx="8610595" cy="339280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EDEDB-4B1F-4D97-9FDA-FB9B6425D25E}"/>
              </a:ext>
            </a:extLst>
          </p:cNvPr>
          <p:cNvSpPr/>
          <p:nvPr/>
        </p:nvSpPr>
        <p:spPr>
          <a:xfrm>
            <a:off x="342900" y="63553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B81AA2-E1C9-4F31-931E-100586493271}"/>
              </a:ext>
            </a:extLst>
          </p:cNvPr>
          <p:cNvSpPr/>
          <p:nvPr/>
        </p:nvSpPr>
        <p:spPr>
          <a:xfrm>
            <a:off x="342900" y="60759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2D3FA-9667-481F-B74D-809AE603ED12}"/>
              </a:ext>
            </a:extLst>
          </p:cNvPr>
          <p:cNvSpPr/>
          <p:nvPr/>
        </p:nvSpPr>
        <p:spPr>
          <a:xfrm>
            <a:off x="342390" y="5250658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04800" y="5187384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nl-NL" dirty="0"/>
          </a:p>
          <a:p>
            <a:r>
              <a:rPr lang="nl-NL" dirty="0"/>
              <a:t>0.41   0.71   0.18   0.98   ………………………………….   1.05   0.83   2.51   1.14</a:t>
            </a:r>
            <a:r>
              <a:rPr lang="nl-NL" b="1" dirty="0">
                <a:solidFill>
                  <a:srgbClr val="0000C8"/>
                </a:solidFill>
              </a:rPr>
              <a:t>      1.31   0.01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0.18   0.21   1.31   0.54   ………………………………….   3.14   2.21   0.91   1.31</a:t>
            </a:r>
            <a:r>
              <a:rPr lang="nl-NL" b="1" dirty="0">
                <a:solidFill>
                  <a:srgbClr val="0000C8"/>
                </a:solidFill>
              </a:rPr>
              <a:t>      1.41  -0.51</a:t>
            </a:r>
            <a:endParaRPr lang="en-US" dirty="0">
              <a:solidFill>
                <a:srgbClr val="0000C8"/>
              </a:solidFill>
            </a:endParaRPr>
          </a:p>
          <a:p>
            <a:r>
              <a:rPr lang="nl-NL" dirty="0"/>
              <a:t>0.62   0.99   0.43   1.42   ………………………………….   1.31   1.03   1.33   1.02</a:t>
            </a:r>
            <a:r>
              <a:rPr lang="nl-NL" b="1" dirty="0">
                <a:solidFill>
                  <a:srgbClr val="0000C8"/>
                </a:solidFill>
              </a:rPr>
              <a:t>      1.11   1.31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1.33   0.21   1.90   0.88   ………………………………….   1.54   0.94   0.91   1.11</a:t>
            </a:r>
            <a:r>
              <a:rPr lang="nl-NL" b="1" dirty="0">
                <a:solidFill>
                  <a:srgbClr val="0000C8"/>
                </a:solidFill>
              </a:rPr>
              <a:t>      0.55   2.01</a:t>
            </a:r>
            <a:endParaRPr lang="en-US" b="1" dirty="0">
              <a:solidFill>
                <a:srgbClr val="0000C8"/>
              </a:solidFill>
            </a:endParaRPr>
          </a:p>
          <a:p>
            <a:pPr algn="l"/>
            <a:r>
              <a:rPr lang="nl-NL" dirty="0"/>
              <a:t>………………………………….………………………………………………………………………….  </a:t>
            </a:r>
            <a:r>
              <a:rPr lang="nl-NL" dirty="0">
                <a:solidFill>
                  <a:srgbClr val="0000C8"/>
                </a:solidFill>
              </a:rPr>
              <a:t>   </a:t>
            </a:r>
            <a:r>
              <a:rPr lang="nl-NL" sz="1200" dirty="0">
                <a:solidFill>
                  <a:srgbClr val="0000C8"/>
                </a:solidFill>
              </a:rPr>
              <a:t> </a:t>
            </a:r>
            <a:r>
              <a:rPr lang="nl-NL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.……. </a:t>
            </a:r>
            <a:r>
              <a:rPr lang="nl-NL" sz="200" b="1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 ……..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4B4917-DF87-4652-A452-9DEBD2613271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7D97-972B-4FEA-BB92-CD0ECBE98E65}"/>
              </a:ext>
            </a:extLst>
          </p:cNvPr>
          <p:cNvCxnSpPr/>
          <p:nvPr/>
        </p:nvCxnSpPr>
        <p:spPr>
          <a:xfrm>
            <a:off x="304800" y="56451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CA6BD-38DF-49F6-9E6F-BE2B6C1A33AD}"/>
              </a:ext>
            </a:extLst>
          </p:cNvPr>
          <p:cNvCxnSpPr/>
          <p:nvPr/>
        </p:nvCxnSpPr>
        <p:spPr>
          <a:xfrm>
            <a:off x="304800" y="59245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1F51A-62E7-47ED-811D-B2CF8A1F0DCE}"/>
              </a:ext>
            </a:extLst>
          </p:cNvPr>
          <p:cNvCxnSpPr>
            <a:cxnSpLocks/>
          </p:cNvCxnSpPr>
          <p:nvPr/>
        </p:nvCxnSpPr>
        <p:spPr>
          <a:xfrm flipV="1">
            <a:off x="60960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49CBBF-86FD-4862-B587-9481D5428044}"/>
              </a:ext>
            </a:extLst>
          </p:cNvPr>
          <p:cNvCxnSpPr>
            <a:cxnSpLocks/>
          </p:cNvCxnSpPr>
          <p:nvPr/>
        </p:nvCxnSpPr>
        <p:spPr>
          <a:xfrm flipV="1">
            <a:off x="1143000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5CA088-341A-4FF1-983D-503AA3B407DC}"/>
              </a:ext>
            </a:extLst>
          </p:cNvPr>
          <p:cNvCxnSpPr>
            <a:cxnSpLocks/>
          </p:cNvCxnSpPr>
          <p:nvPr/>
        </p:nvCxnSpPr>
        <p:spPr>
          <a:xfrm>
            <a:off x="601804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6E87E3-27DD-4E48-B6DA-F8235F661B27}"/>
              </a:ext>
            </a:extLst>
          </p:cNvPr>
          <p:cNvCxnSpPr>
            <a:cxnSpLocks/>
          </p:cNvCxnSpPr>
          <p:nvPr/>
        </p:nvCxnSpPr>
        <p:spPr>
          <a:xfrm flipV="1">
            <a:off x="1733550" y="492601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38FD6E-4E1F-40B6-B801-26D0EBF683B3}"/>
              </a:ext>
            </a:extLst>
          </p:cNvPr>
          <p:cNvCxnSpPr>
            <a:cxnSpLocks/>
          </p:cNvCxnSpPr>
          <p:nvPr/>
        </p:nvCxnSpPr>
        <p:spPr>
          <a:xfrm flipV="1">
            <a:off x="226695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925F25-7712-4156-B452-A85B47ECB9F7}"/>
              </a:ext>
            </a:extLst>
          </p:cNvPr>
          <p:cNvCxnSpPr>
            <a:cxnSpLocks/>
          </p:cNvCxnSpPr>
          <p:nvPr/>
        </p:nvCxnSpPr>
        <p:spPr>
          <a:xfrm>
            <a:off x="1725754" y="493315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906E1D-0223-42CE-90C0-17F79C329778}"/>
              </a:ext>
            </a:extLst>
          </p:cNvPr>
          <p:cNvCxnSpPr>
            <a:cxnSpLocks/>
          </p:cNvCxnSpPr>
          <p:nvPr/>
        </p:nvCxnSpPr>
        <p:spPr>
          <a:xfrm flipV="1">
            <a:off x="5103019" y="491807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BA9992-6A43-4F12-B4A7-2DABC214BCC4}"/>
              </a:ext>
            </a:extLst>
          </p:cNvPr>
          <p:cNvCxnSpPr>
            <a:cxnSpLocks/>
          </p:cNvCxnSpPr>
          <p:nvPr/>
        </p:nvCxnSpPr>
        <p:spPr>
          <a:xfrm flipV="1">
            <a:off x="5636419" y="492521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024111-FF4F-4059-96C7-453B0A27212E}"/>
              </a:ext>
            </a:extLst>
          </p:cNvPr>
          <p:cNvCxnSpPr>
            <a:cxnSpLocks/>
          </p:cNvCxnSpPr>
          <p:nvPr/>
        </p:nvCxnSpPr>
        <p:spPr>
          <a:xfrm>
            <a:off x="5095223" y="492521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AC1C0A-A64F-4436-ACF8-1BE29CEE697F}"/>
              </a:ext>
            </a:extLst>
          </p:cNvPr>
          <p:cNvCxnSpPr>
            <a:cxnSpLocks/>
          </p:cNvCxnSpPr>
          <p:nvPr/>
        </p:nvCxnSpPr>
        <p:spPr>
          <a:xfrm flipV="1">
            <a:off x="6179996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86C667-BE76-455D-AD53-EF22B84C1BA1}"/>
              </a:ext>
            </a:extLst>
          </p:cNvPr>
          <p:cNvCxnSpPr>
            <a:cxnSpLocks/>
          </p:cNvCxnSpPr>
          <p:nvPr/>
        </p:nvCxnSpPr>
        <p:spPr>
          <a:xfrm flipV="1">
            <a:off x="6713396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DE3AED-AFC1-485C-B835-1924F94D6579}"/>
              </a:ext>
            </a:extLst>
          </p:cNvPr>
          <p:cNvCxnSpPr>
            <a:cxnSpLocks/>
          </p:cNvCxnSpPr>
          <p:nvPr/>
        </p:nvCxnSpPr>
        <p:spPr>
          <a:xfrm>
            <a:off x="6172200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2ED48A-37BA-412D-8067-80AD49867C80}"/>
              </a:ext>
            </a:extLst>
          </p:cNvPr>
          <p:cNvCxnSpPr>
            <a:cxnSpLocks/>
          </p:cNvCxnSpPr>
          <p:nvPr/>
        </p:nvCxnSpPr>
        <p:spPr>
          <a:xfrm flipV="1">
            <a:off x="1993900" y="460770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279822-2578-435C-A968-BA88EE858935}"/>
              </a:ext>
            </a:extLst>
          </p:cNvPr>
          <p:cNvCxnSpPr>
            <a:cxnSpLocks/>
          </p:cNvCxnSpPr>
          <p:nvPr/>
        </p:nvCxnSpPr>
        <p:spPr>
          <a:xfrm flipH="1">
            <a:off x="1993900" y="4607706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7D72C0-B825-4376-8750-A0514A828F78}"/>
              </a:ext>
            </a:extLst>
          </p:cNvPr>
          <p:cNvCxnSpPr>
            <a:cxnSpLocks/>
          </p:cNvCxnSpPr>
          <p:nvPr/>
        </p:nvCxnSpPr>
        <p:spPr>
          <a:xfrm flipV="1">
            <a:off x="3154362" y="46005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B50407-F944-459E-91A8-BB470A310822}"/>
              </a:ext>
            </a:extLst>
          </p:cNvPr>
          <p:cNvCxnSpPr>
            <a:cxnSpLocks/>
          </p:cNvCxnSpPr>
          <p:nvPr/>
        </p:nvCxnSpPr>
        <p:spPr>
          <a:xfrm flipV="1">
            <a:off x="4188619" y="46132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130EEA3-8709-4CC9-8F5E-A82140BA602B}"/>
              </a:ext>
            </a:extLst>
          </p:cNvPr>
          <p:cNvCxnSpPr>
            <a:cxnSpLocks/>
          </p:cNvCxnSpPr>
          <p:nvPr/>
        </p:nvCxnSpPr>
        <p:spPr>
          <a:xfrm flipH="1">
            <a:off x="4188619" y="4613264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F78F4B-AB59-484C-BD6A-F0E38BAF58D2}"/>
              </a:ext>
            </a:extLst>
          </p:cNvPr>
          <p:cNvCxnSpPr>
            <a:cxnSpLocks/>
          </p:cNvCxnSpPr>
          <p:nvPr/>
        </p:nvCxnSpPr>
        <p:spPr>
          <a:xfrm flipV="1">
            <a:off x="5349081" y="460612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90004E-E200-4F7B-ADF7-808216B53C19}"/>
              </a:ext>
            </a:extLst>
          </p:cNvPr>
          <p:cNvCxnSpPr>
            <a:cxnSpLocks/>
          </p:cNvCxnSpPr>
          <p:nvPr/>
        </p:nvCxnSpPr>
        <p:spPr>
          <a:xfrm flipV="1">
            <a:off x="4702968" y="428227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BFC956-F3F2-4126-B7AA-612429DBE29D}"/>
              </a:ext>
            </a:extLst>
          </p:cNvPr>
          <p:cNvCxnSpPr>
            <a:cxnSpLocks/>
          </p:cNvCxnSpPr>
          <p:nvPr/>
        </p:nvCxnSpPr>
        <p:spPr>
          <a:xfrm flipH="1">
            <a:off x="4702968" y="4282272"/>
            <a:ext cx="173983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0A7D71-03F2-4D91-AD68-5BFB6857364D}"/>
              </a:ext>
            </a:extLst>
          </p:cNvPr>
          <p:cNvCxnSpPr>
            <a:cxnSpLocks/>
          </p:cNvCxnSpPr>
          <p:nvPr/>
        </p:nvCxnSpPr>
        <p:spPr>
          <a:xfrm flipV="1">
            <a:off x="6436448" y="4273550"/>
            <a:ext cx="0" cy="6603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615EB2-5724-4972-940E-474BE015B066}"/>
              </a:ext>
            </a:extLst>
          </p:cNvPr>
          <p:cNvGrpSpPr/>
          <p:nvPr/>
        </p:nvGrpSpPr>
        <p:grpSpPr>
          <a:xfrm flipH="1">
            <a:off x="863634" y="4268182"/>
            <a:ext cx="1739830" cy="660397"/>
            <a:chOff x="4855368" y="4425950"/>
            <a:chExt cx="1739830" cy="66039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FC8DD5-58A7-4049-B9B0-AE2E52AD9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5368" y="4434672"/>
              <a:ext cx="0" cy="31750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CF5FBC-76E2-4BA7-9DC7-0A9415F42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5368" y="4434672"/>
              <a:ext cx="173983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3BF76E-3877-4EBA-87B0-A02A2F78C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8848" y="4425950"/>
              <a:ext cx="0" cy="66039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427CAD-BB1D-4459-AC6E-F9C06B53DA9F}"/>
              </a:ext>
            </a:extLst>
          </p:cNvPr>
          <p:cNvCxnSpPr>
            <a:cxnSpLocks/>
          </p:cNvCxnSpPr>
          <p:nvPr/>
        </p:nvCxnSpPr>
        <p:spPr>
          <a:xfrm flipH="1" flipV="1">
            <a:off x="2900252" y="3960984"/>
            <a:ext cx="1671748" cy="13497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3005DF-AD20-422C-A233-B46F953397CB}"/>
              </a:ext>
            </a:extLst>
          </p:cNvPr>
          <p:cNvCxnSpPr>
            <a:cxnSpLocks/>
          </p:cNvCxnSpPr>
          <p:nvPr/>
        </p:nvCxnSpPr>
        <p:spPr>
          <a:xfrm>
            <a:off x="3200400" y="3498053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C4BA91-FD6B-41EE-B61A-B13A0442E645}"/>
              </a:ext>
            </a:extLst>
          </p:cNvPr>
          <p:cNvCxnSpPr>
            <a:cxnSpLocks/>
          </p:cNvCxnSpPr>
          <p:nvPr/>
        </p:nvCxnSpPr>
        <p:spPr>
          <a:xfrm flipV="1">
            <a:off x="3448701" y="306705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03ECF9-C5C6-4C18-80EC-0D47812B52A2}"/>
              </a:ext>
            </a:extLst>
          </p:cNvPr>
          <p:cNvCxnSpPr>
            <a:cxnSpLocks/>
          </p:cNvCxnSpPr>
          <p:nvPr/>
        </p:nvCxnSpPr>
        <p:spPr>
          <a:xfrm flipV="1">
            <a:off x="3982101" y="307419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D56266C-838D-4248-9022-90D810C4FFFA}"/>
              </a:ext>
            </a:extLst>
          </p:cNvPr>
          <p:cNvCxnSpPr>
            <a:cxnSpLocks/>
          </p:cNvCxnSpPr>
          <p:nvPr/>
        </p:nvCxnSpPr>
        <p:spPr>
          <a:xfrm>
            <a:off x="3440905" y="3074196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866E52E-8FD9-4C6E-8D5F-61EE59902B02}"/>
              </a:ext>
            </a:extLst>
          </p:cNvPr>
          <p:cNvCxnSpPr>
            <a:cxnSpLocks/>
          </p:cNvCxnSpPr>
          <p:nvPr/>
        </p:nvCxnSpPr>
        <p:spPr>
          <a:xfrm flipV="1">
            <a:off x="1733550" y="395067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626F2FA-19FC-4EFA-893C-8E9F7E476EDC}"/>
              </a:ext>
            </a:extLst>
          </p:cNvPr>
          <p:cNvCxnSpPr>
            <a:cxnSpLocks/>
          </p:cNvCxnSpPr>
          <p:nvPr/>
        </p:nvCxnSpPr>
        <p:spPr>
          <a:xfrm flipV="1">
            <a:off x="5562600" y="3959398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811FE0-9CA0-4AE3-A6EB-5017D1F21BFA}"/>
              </a:ext>
            </a:extLst>
          </p:cNvPr>
          <p:cNvCxnSpPr>
            <a:cxnSpLocks/>
          </p:cNvCxnSpPr>
          <p:nvPr/>
        </p:nvCxnSpPr>
        <p:spPr>
          <a:xfrm flipH="1">
            <a:off x="1733550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DB9FCAD-DC53-4CA1-AE39-57BD3534952A}"/>
              </a:ext>
            </a:extLst>
          </p:cNvPr>
          <p:cNvCxnSpPr>
            <a:cxnSpLocks/>
          </p:cNvCxnSpPr>
          <p:nvPr/>
        </p:nvCxnSpPr>
        <p:spPr>
          <a:xfrm flipH="1">
            <a:off x="4401344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E793CF4-6504-4AED-BF99-489CF67358E1}"/>
              </a:ext>
            </a:extLst>
          </p:cNvPr>
          <p:cNvCxnSpPr>
            <a:cxnSpLocks/>
          </p:cNvCxnSpPr>
          <p:nvPr/>
        </p:nvCxnSpPr>
        <p:spPr>
          <a:xfrm>
            <a:off x="4188619" y="3502819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37BA80-6A6B-4BFE-B01E-B0C04A475588}"/>
              </a:ext>
            </a:extLst>
          </p:cNvPr>
          <p:cNvCxnSpPr>
            <a:cxnSpLocks/>
          </p:cNvCxnSpPr>
          <p:nvPr/>
        </p:nvCxnSpPr>
        <p:spPr>
          <a:xfrm flipH="1" flipV="1">
            <a:off x="3181350" y="3461850"/>
            <a:ext cx="1004889" cy="3571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173ECE-D90F-4864-9858-AED7C53BEA34}"/>
              </a:ext>
            </a:extLst>
          </p:cNvPr>
          <p:cNvCxnSpPr>
            <a:cxnSpLocks/>
          </p:cNvCxnSpPr>
          <p:nvPr/>
        </p:nvCxnSpPr>
        <p:spPr>
          <a:xfrm flipH="1" flipV="1">
            <a:off x="2482740" y="5066098"/>
            <a:ext cx="2379770" cy="6748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EEEC6F57-9C57-42B8-81EA-96EB1064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Figure out </a:t>
            </a:r>
            <a:r>
              <a:rPr lang="en-US" sz="3000" b="1" dirty="0">
                <a:solidFill>
                  <a:srgbClr val="0000C8"/>
                </a:solidFill>
              </a:rPr>
              <a:t>dependencies between variables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Estimate and sample </a:t>
            </a:r>
            <a:r>
              <a:rPr lang="en-US" sz="3000" dirty="0"/>
              <a:t>from </a:t>
            </a:r>
            <a:r>
              <a:rPr lang="en-US" sz="3000" b="1" dirty="0">
                <a:solidFill>
                  <a:srgbClr val="0000C8"/>
                </a:solidFill>
              </a:rPr>
              <a:t>Gaussian </a:t>
            </a:r>
            <a:r>
              <a:rPr lang="en-US" sz="3000" dirty="0"/>
              <a:t>distributions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Univariately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 err="1">
                <a:solidFill>
                  <a:srgbClr val="0000C8"/>
                </a:solidFill>
              </a:rPr>
              <a:t>Bivariately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8F64C-D527-44A0-BCAB-C45B70C97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205" y="5668495"/>
            <a:ext cx="1050482" cy="512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346E7-5995-4762-BCB6-67F79D48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9611" y="5668495"/>
            <a:ext cx="1056119" cy="5121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BB92DC8-6707-4888-B9A1-09A507779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80854" y="5676654"/>
            <a:ext cx="1050482" cy="512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84756C-067C-4B73-ACD6-076F7C57F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755089" y="5675710"/>
            <a:ext cx="1054991" cy="5121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F0AB45-FE98-4F44-A1C9-54CC40CB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9097" y="5717945"/>
            <a:ext cx="1050482" cy="5121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328049C-5DC1-432C-8804-E251CC489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02411" y="5717945"/>
            <a:ext cx="1056119" cy="51210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3E84475-36AA-45A1-A95E-7676060D2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60981" y="5725160"/>
            <a:ext cx="1054991" cy="51211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22DABF3-1F8B-4D8A-AC27-02CE7F300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138238" y="5715690"/>
            <a:ext cx="1054991" cy="512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757E3-97FC-4E64-BF7B-951842457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67" y="4657191"/>
            <a:ext cx="1097759" cy="550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286E3-9708-4332-B42C-E4CE08E6C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035" y="4667169"/>
            <a:ext cx="1161257" cy="585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56EFC7-A22E-4EC9-93C7-19157387E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283" y="4676418"/>
            <a:ext cx="1102220" cy="559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A4FC63-A539-4712-BD4C-46B4FD579E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1503" y="4661410"/>
            <a:ext cx="1143347" cy="57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62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CF0700-B370-43C3-A11C-8AE1868A0984}"/>
              </a:ext>
            </a:extLst>
          </p:cNvPr>
          <p:cNvCxnSpPr>
            <a:cxnSpLocks/>
          </p:cNvCxnSpPr>
          <p:nvPr/>
        </p:nvCxnSpPr>
        <p:spPr>
          <a:xfrm flipH="1">
            <a:off x="2286000" y="3150396"/>
            <a:ext cx="1213636" cy="2107404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0913520-C7C1-43F3-9B70-63B3828642C5}"/>
              </a:ext>
            </a:extLst>
          </p:cNvPr>
          <p:cNvSpPr/>
          <p:nvPr/>
        </p:nvSpPr>
        <p:spPr>
          <a:xfrm>
            <a:off x="304800" y="1444866"/>
            <a:ext cx="8610595" cy="339280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EDEDB-4B1F-4D97-9FDA-FB9B6425D25E}"/>
              </a:ext>
            </a:extLst>
          </p:cNvPr>
          <p:cNvSpPr/>
          <p:nvPr/>
        </p:nvSpPr>
        <p:spPr>
          <a:xfrm>
            <a:off x="342900" y="63553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B81AA2-E1C9-4F31-931E-100586493271}"/>
              </a:ext>
            </a:extLst>
          </p:cNvPr>
          <p:cNvSpPr/>
          <p:nvPr/>
        </p:nvSpPr>
        <p:spPr>
          <a:xfrm>
            <a:off x="342900" y="6075926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2D3FA-9667-481F-B74D-809AE603ED12}"/>
              </a:ext>
            </a:extLst>
          </p:cNvPr>
          <p:cNvSpPr/>
          <p:nvPr/>
        </p:nvSpPr>
        <p:spPr>
          <a:xfrm>
            <a:off x="342390" y="5250658"/>
            <a:ext cx="8007576" cy="242324"/>
          </a:xfrm>
          <a:prstGeom prst="rect">
            <a:avLst/>
          </a:prstGeom>
          <a:solidFill>
            <a:srgbClr val="00C800"/>
          </a:solidFill>
          <a:ln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1548A-FABB-5F42-B923-9A9F4F55453C}"/>
              </a:ext>
            </a:extLst>
          </p:cNvPr>
          <p:cNvSpPr txBox="1"/>
          <p:nvPr/>
        </p:nvSpPr>
        <p:spPr>
          <a:xfrm>
            <a:off x="304800" y="5187384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0.03   0.53   0.98   1.32   ………………………………….   0.99   1.63   1.98   2.02      </a:t>
            </a:r>
            <a:r>
              <a:rPr lang="nl-NL" b="1" dirty="0">
                <a:solidFill>
                  <a:srgbClr val="0000C8"/>
                </a:solidFill>
              </a:rPr>
              <a:t>0.91   1.21</a:t>
            </a:r>
            <a:endParaRPr lang="nl-NL" dirty="0"/>
          </a:p>
          <a:p>
            <a:r>
              <a:rPr lang="nl-NL" dirty="0"/>
              <a:t>0.41   0.71   0.18   0.98   ………………………………….   1.05   0.83   2.51   1.14</a:t>
            </a:r>
            <a:r>
              <a:rPr lang="nl-NL" b="1" dirty="0">
                <a:solidFill>
                  <a:srgbClr val="0000C8"/>
                </a:solidFill>
              </a:rPr>
              <a:t>      1.31   0.01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0.18   0.21   1.31   0.54   ………………………………….   3.14   2.21   0.91   1.31</a:t>
            </a:r>
            <a:r>
              <a:rPr lang="nl-NL" b="1" dirty="0">
                <a:solidFill>
                  <a:srgbClr val="0000C8"/>
                </a:solidFill>
              </a:rPr>
              <a:t>      1.41  -0.51</a:t>
            </a:r>
            <a:endParaRPr lang="en-US" dirty="0">
              <a:solidFill>
                <a:srgbClr val="0000C8"/>
              </a:solidFill>
            </a:endParaRPr>
          </a:p>
          <a:p>
            <a:r>
              <a:rPr lang="nl-NL" dirty="0"/>
              <a:t>0.62   0.99   0.43   1.42   ………………………………….   1.31   1.03   1.33   1.02</a:t>
            </a:r>
            <a:r>
              <a:rPr lang="nl-NL" b="1" dirty="0">
                <a:solidFill>
                  <a:srgbClr val="0000C8"/>
                </a:solidFill>
              </a:rPr>
              <a:t>      1.11   1.31</a:t>
            </a:r>
            <a:endParaRPr lang="en-US" b="1" dirty="0">
              <a:solidFill>
                <a:srgbClr val="0000C8"/>
              </a:solidFill>
            </a:endParaRPr>
          </a:p>
          <a:p>
            <a:r>
              <a:rPr lang="nl-NL" dirty="0"/>
              <a:t>1.33   0.21   1.90   0.88   ………………………………….   1.54   0.94   0.91   1.11</a:t>
            </a:r>
            <a:r>
              <a:rPr lang="nl-NL" b="1" dirty="0">
                <a:solidFill>
                  <a:srgbClr val="0000C8"/>
                </a:solidFill>
              </a:rPr>
              <a:t>      0.55   2.01</a:t>
            </a:r>
            <a:endParaRPr lang="en-US" b="1" dirty="0">
              <a:solidFill>
                <a:srgbClr val="0000C8"/>
              </a:solidFill>
            </a:endParaRPr>
          </a:p>
          <a:p>
            <a:pPr algn="l"/>
            <a:r>
              <a:rPr lang="nl-NL" dirty="0"/>
              <a:t>………………………………….………………………………………………………………………….  </a:t>
            </a:r>
            <a:r>
              <a:rPr lang="nl-NL" dirty="0">
                <a:solidFill>
                  <a:srgbClr val="0000C8"/>
                </a:solidFill>
              </a:rPr>
              <a:t>   </a:t>
            </a:r>
            <a:r>
              <a:rPr lang="nl-NL" sz="1200" dirty="0">
                <a:solidFill>
                  <a:srgbClr val="0000C8"/>
                </a:solidFill>
              </a:rPr>
              <a:t> </a:t>
            </a:r>
            <a:r>
              <a:rPr lang="nl-NL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.……. </a:t>
            </a:r>
            <a:r>
              <a:rPr lang="nl-NL" sz="200" b="1" dirty="0">
                <a:solidFill>
                  <a:srgbClr val="0000C8"/>
                </a:solidFill>
              </a:rPr>
              <a:t> </a:t>
            </a:r>
            <a:r>
              <a:rPr lang="nl-NL" b="1" dirty="0">
                <a:solidFill>
                  <a:srgbClr val="0000C8"/>
                </a:solidFill>
              </a:rPr>
              <a:t> ……..</a:t>
            </a:r>
            <a:endParaRPr lang="en-US" b="1" dirty="0">
              <a:solidFill>
                <a:srgbClr val="0000C8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A2241E-9942-4E11-9FFC-BDBD67BE4227}"/>
              </a:ext>
            </a:extLst>
          </p:cNvPr>
          <p:cNvCxnSpPr>
            <a:cxnSpLocks/>
          </p:cNvCxnSpPr>
          <p:nvPr/>
        </p:nvCxnSpPr>
        <p:spPr>
          <a:xfrm flipH="1">
            <a:off x="697705" y="3352800"/>
            <a:ext cx="2743200" cy="1905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14C9E-855A-468C-B13A-A0C605164CBE}"/>
              </a:ext>
            </a:extLst>
          </p:cNvPr>
          <p:cNvCxnSpPr>
            <a:cxnSpLocks/>
          </p:cNvCxnSpPr>
          <p:nvPr/>
        </p:nvCxnSpPr>
        <p:spPr>
          <a:xfrm flipH="1">
            <a:off x="1250156" y="3288508"/>
            <a:ext cx="2209800" cy="1981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CBD3E0-7643-4C8A-9DD0-F122D9D096E4}"/>
              </a:ext>
            </a:extLst>
          </p:cNvPr>
          <p:cNvCxnSpPr>
            <a:cxnSpLocks/>
          </p:cNvCxnSpPr>
          <p:nvPr/>
        </p:nvCxnSpPr>
        <p:spPr>
          <a:xfrm flipH="1">
            <a:off x="1726405" y="3228973"/>
            <a:ext cx="1752600" cy="20574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F2EA2-E240-4F08-AF2E-B64D956FD39F}"/>
              </a:ext>
            </a:extLst>
          </p:cNvPr>
          <p:cNvCxnSpPr>
            <a:cxnSpLocks/>
          </p:cNvCxnSpPr>
          <p:nvPr/>
        </p:nvCxnSpPr>
        <p:spPr>
          <a:xfrm>
            <a:off x="4317204" y="2862261"/>
            <a:ext cx="2464596" cy="2416968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73C8D6-2748-4857-B17C-FDA94DC31CB7}"/>
              </a:ext>
            </a:extLst>
          </p:cNvPr>
          <p:cNvCxnSpPr>
            <a:cxnSpLocks/>
          </p:cNvCxnSpPr>
          <p:nvPr/>
        </p:nvCxnSpPr>
        <p:spPr>
          <a:xfrm>
            <a:off x="4298156" y="2926556"/>
            <a:ext cx="1905000" cy="23622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68D439-0DAA-473A-8530-1EA7D4486E34}"/>
              </a:ext>
            </a:extLst>
          </p:cNvPr>
          <p:cNvCxnSpPr>
            <a:cxnSpLocks/>
          </p:cNvCxnSpPr>
          <p:nvPr/>
        </p:nvCxnSpPr>
        <p:spPr>
          <a:xfrm>
            <a:off x="4264819" y="2993229"/>
            <a:ext cx="1371600" cy="22860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48036D-35A2-4C96-AB3C-226B3411524F}"/>
              </a:ext>
            </a:extLst>
          </p:cNvPr>
          <p:cNvCxnSpPr>
            <a:cxnSpLocks/>
          </p:cNvCxnSpPr>
          <p:nvPr/>
        </p:nvCxnSpPr>
        <p:spPr>
          <a:xfrm>
            <a:off x="4245768" y="3074196"/>
            <a:ext cx="914400" cy="220980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3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4B4917-DF87-4652-A452-9DEBD2613271}"/>
              </a:ext>
            </a:extLst>
          </p:cNvPr>
          <p:cNvSpPr txBox="1"/>
          <p:nvPr/>
        </p:nvSpPr>
        <p:spPr>
          <a:xfrm>
            <a:off x="7283450" y="493315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8"/>
                </a:solidFill>
              </a:rPr>
              <a:t>LCI      LSI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7D97-972B-4FEA-BB92-CD0ECBE98E65}"/>
              </a:ext>
            </a:extLst>
          </p:cNvPr>
          <p:cNvCxnSpPr/>
          <p:nvPr/>
        </p:nvCxnSpPr>
        <p:spPr>
          <a:xfrm>
            <a:off x="304800" y="56451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CA6BD-38DF-49F6-9E6F-BE2B6C1A33AD}"/>
              </a:ext>
            </a:extLst>
          </p:cNvPr>
          <p:cNvCxnSpPr/>
          <p:nvPr/>
        </p:nvCxnSpPr>
        <p:spPr>
          <a:xfrm>
            <a:off x="304800" y="5924550"/>
            <a:ext cx="807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1F51A-62E7-47ED-811D-B2CF8A1F0DCE}"/>
              </a:ext>
            </a:extLst>
          </p:cNvPr>
          <p:cNvCxnSpPr>
            <a:cxnSpLocks/>
          </p:cNvCxnSpPr>
          <p:nvPr/>
        </p:nvCxnSpPr>
        <p:spPr>
          <a:xfrm flipV="1">
            <a:off x="60960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49CBBF-86FD-4862-B587-9481D5428044}"/>
              </a:ext>
            </a:extLst>
          </p:cNvPr>
          <p:cNvCxnSpPr>
            <a:cxnSpLocks/>
          </p:cNvCxnSpPr>
          <p:nvPr/>
        </p:nvCxnSpPr>
        <p:spPr>
          <a:xfrm flipV="1">
            <a:off x="1143000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5CA088-341A-4FF1-983D-503AA3B407DC}"/>
              </a:ext>
            </a:extLst>
          </p:cNvPr>
          <p:cNvCxnSpPr>
            <a:cxnSpLocks/>
          </p:cNvCxnSpPr>
          <p:nvPr/>
        </p:nvCxnSpPr>
        <p:spPr>
          <a:xfrm>
            <a:off x="601804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6E87E3-27DD-4E48-B6DA-F8235F661B27}"/>
              </a:ext>
            </a:extLst>
          </p:cNvPr>
          <p:cNvCxnSpPr>
            <a:cxnSpLocks/>
          </p:cNvCxnSpPr>
          <p:nvPr/>
        </p:nvCxnSpPr>
        <p:spPr>
          <a:xfrm flipV="1">
            <a:off x="1733550" y="492601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38FD6E-4E1F-40B6-B801-26D0EBF683B3}"/>
              </a:ext>
            </a:extLst>
          </p:cNvPr>
          <p:cNvCxnSpPr>
            <a:cxnSpLocks/>
          </p:cNvCxnSpPr>
          <p:nvPr/>
        </p:nvCxnSpPr>
        <p:spPr>
          <a:xfrm flipV="1">
            <a:off x="2266950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925F25-7712-4156-B452-A85B47ECB9F7}"/>
              </a:ext>
            </a:extLst>
          </p:cNvPr>
          <p:cNvCxnSpPr>
            <a:cxnSpLocks/>
          </p:cNvCxnSpPr>
          <p:nvPr/>
        </p:nvCxnSpPr>
        <p:spPr>
          <a:xfrm>
            <a:off x="1725754" y="493315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906E1D-0223-42CE-90C0-17F79C329778}"/>
              </a:ext>
            </a:extLst>
          </p:cNvPr>
          <p:cNvCxnSpPr>
            <a:cxnSpLocks/>
          </p:cNvCxnSpPr>
          <p:nvPr/>
        </p:nvCxnSpPr>
        <p:spPr>
          <a:xfrm flipV="1">
            <a:off x="5103019" y="4918070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BA9992-6A43-4F12-B4A7-2DABC214BCC4}"/>
              </a:ext>
            </a:extLst>
          </p:cNvPr>
          <p:cNvCxnSpPr>
            <a:cxnSpLocks/>
          </p:cNvCxnSpPr>
          <p:nvPr/>
        </p:nvCxnSpPr>
        <p:spPr>
          <a:xfrm flipV="1">
            <a:off x="5636419" y="492521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024111-FF4F-4059-96C7-453B0A27212E}"/>
              </a:ext>
            </a:extLst>
          </p:cNvPr>
          <p:cNvCxnSpPr>
            <a:cxnSpLocks/>
          </p:cNvCxnSpPr>
          <p:nvPr/>
        </p:nvCxnSpPr>
        <p:spPr>
          <a:xfrm>
            <a:off x="5095223" y="4925212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AC1C0A-A64F-4436-ACF8-1BE29CEE697F}"/>
              </a:ext>
            </a:extLst>
          </p:cNvPr>
          <p:cNvCxnSpPr>
            <a:cxnSpLocks/>
          </p:cNvCxnSpPr>
          <p:nvPr/>
        </p:nvCxnSpPr>
        <p:spPr>
          <a:xfrm flipV="1">
            <a:off x="6179996" y="493315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86C667-BE76-455D-AD53-EF22B84C1BA1}"/>
              </a:ext>
            </a:extLst>
          </p:cNvPr>
          <p:cNvCxnSpPr>
            <a:cxnSpLocks/>
          </p:cNvCxnSpPr>
          <p:nvPr/>
        </p:nvCxnSpPr>
        <p:spPr>
          <a:xfrm flipV="1">
            <a:off x="6713396" y="494029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DE3AED-AFC1-485C-B835-1924F94D6579}"/>
              </a:ext>
            </a:extLst>
          </p:cNvPr>
          <p:cNvCxnSpPr>
            <a:cxnSpLocks/>
          </p:cNvCxnSpPr>
          <p:nvPr/>
        </p:nvCxnSpPr>
        <p:spPr>
          <a:xfrm>
            <a:off x="6172200" y="4940294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2ED48A-37BA-412D-8067-80AD49867C80}"/>
              </a:ext>
            </a:extLst>
          </p:cNvPr>
          <p:cNvCxnSpPr>
            <a:cxnSpLocks/>
          </p:cNvCxnSpPr>
          <p:nvPr/>
        </p:nvCxnSpPr>
        <p:spPr>
          <a:xfrm flipV="1">
            <a:off x="1993900" y="460770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279822-2578-435C-A968-BA88EE858935}"/>
              </a:ext>
            </a:extLst>
          </p:cNvPr>
          <p:cNvCxnSpPr>
            <a:cxnSpLocks/>
          </p:cNvCxnSpPr>
          <p:nvPr/>
        </p:nvCxnSpPr>
        <p:spPr>
          <a:xfrm flipH="1">
            <a:off x="1993900" y="4607706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7D72C0-B825-4376-8750-A0514A828F78}"/>
              </a:ext>
            </a:extLst>
          </p:cNvPr>
          <p:cNvCxnSpPr>
            <a:cxnSpLocks/>
          </p:cNvCxnSpPr>
          <p:nvPr/>
        </p:nvCxnSpPr>
        <p:spPr>
          <a:xfrm flipV="1">
            <a:off x="3154362" y="46005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B50407-F944-459E-91A8-BB470A310822}"/>
              </a:ext>
            </a:extLst>
          </p:cNvPr>
          <p:cNvCxnSpPr>
            <a:cxnSpLocks/>
          </p:cNvCxnSpPr>
          <p:nvPr/>
        </p:nvCxnSpPr>
        <p:spPr>
          <a:xfrm flipV="1">
            <a:off x="4188619" y="461326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130EEA3-8709-4CC9-8F5E-A82140BA602B}"/>
              </a:ext>
            </a:extLst>
          </p:cNvPr>
          <p:cNvCxnSpPr>
            <a:cxnSpLocks/>
          </p:cNvCxnSpPr>
          <p:nvPr/>
        </p:nvCxnSpPr>
        <p:spPr>
          <a:xfrm flipH="1">
            <a:off x="4188619" y="4613264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F78F4B-AB59-484C-BD6A-F0E38BAF58D2}"/>
              </a:ext>
            </a:extLst>
          </p:cNvPr>
          <p:cNvCxnSpPr>
            <a:cxnSpLocks/>
          </p:cNvCxnSpPr>
          <p:nvPr/>
        </p:nvCxnSpPr>
        <p:spPr>
          <a:xfrm flipV="1">
            <a:off x="5349081" y="460612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90004E-E200-4F7B-ADF7-808216B53C19}"/>
              </a:ext>
            </a:extLst>
          </p:cNvPr>
          <p:cNvCxnSpPr>
            <a:cxnSpLocks/>
          </p:cNvCxnSpPr>
          <p:nvPr/>
        </p:nvCxnSpPr>
        <p:spPr>
          <a:xfrm flipV="1">
            <a:off x="4702968" y="4282272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BFC956-F3F2-4126-B7AA-612429DBE29D}"/>
              </a:ext>
            </a:extLst>
          </p:cNvPr>
          <p:cNvCxnSpPr>
            <a:cxnSpLocks/>
          </p:cNvCxnSpPr>
          <p:nvPr/>
        </p:nvCxnSpPr>
        <p:spPr>
          <a:xfrm flipH="1">
            <a:off x="4702968" y="4282272"/>
            <a:ext cx="173983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0A7D71-03F2-4D91-AD68-5BFB6857364D}"/>
              </a:ext>
            </a:extLst>
          </p:cNvPr>
          <p:cNvCxnSpPr>
            <a:cxnSpLocks/>
          </p:cNvCxnSpPr>
          <p:nvPr/>
        </p:nvCxnSpPr>
        <p:spPr>
          <a:xfrm flipV="1">
            <a:off x="6436448" y="4273550"/>
            <a:ext cx="0" cy="6603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615EB2-5724-4972-940E-474BE015B066}"/>
              </a:ext>
            </a:extLst>
          </p:cNvPr>
          <p:cNvGrpSpPr/>
          <p:nvPr/>
        </p:nvGrpSpPr>
        <p:grpSpPr>
          <a:xfrm flipH="1">
            <a:off x="863634" y="4268182"/>
            <a:ext cx="1739830" cy="660397"/>
            <a:chOff x="4855368" y="4425950"/>
            <a:chExt cx="1739830" cy="66039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FC8DD5-58A7-4049-B9B0-AE2E52AD9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5368" y="4434672"/>
              <a:ext cx="0" cy="31750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CF5FBC-76E2-4BA7-9DC7-0A9415F42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5368" y="4434672"/>
              <a:ext cx="173983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3BF76E-3877-4EBA-87B0-A02A2F78C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8848" y="4425950"/>
              <a:ext cx="0" cy="66039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427CAD-BB1D-4459-AC6E-F9C06B53DA9F}"/>
              </a:ext>
            </a:extLst>
          </p:cNvPr>
          <p:cNvCxnSpPr>
            <a:cxnSpLocks/>
          </p:cNvCxnSpPr>
          <p:nvPr/>
        </p:nvCxnSpPr>
        <p:spPr>
          <a:xfrm flipH="1" flipV="1">
            <a:off x="2900252" y="3960984"/>
            <a:ext cx="1671748" cy="13497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3005DF-AD20-422C-A233-B46F953397CB}"/>
              </a:ext>
            </a:extLst>
          </p:cNvPr>
          <p:cNvCxnSpPr>
            <a:cxnSpLocks/>
          </p:cNvCxnSpPr>
          <p:nvPr/>
        </p:nvCxnSpPr>
        <p:spPr>
          <a:xfrm>
            <a:off x="3200400" y="3498053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C4BA91-FD6B-41EE-B61A-B13A0442E645}"/>
              </a:ext>
            </a:extLst>
          </p:cNvPr>
          <p:cNvCxnSpPr>
            <a:cxnSpLocks/>
          </p:cNvCxnSpPr>
          <p:nvPr/>
        </p:nvCxnSpPr>
        <p:spPr>
          <a:xfrm flipV="1">
            <a:off x="3448701" y="3067054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03ECF9-C5C6-4C18-80EC-0D47812B52A2}"/>
              </a:ext>
            </a:extLst>
          </p:cNvPr>
          <p:cNvCxnSpPr>
            <a:cxnSpLocks/>
          </p:cNvCxnSpPr>
          <p:nvPr/>
        </p:nvCxnSpPr>
        <p:spPr>
          <a:xfrm flipV="1">
            <a:off x="3982101" y="307419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D56266C-838D-4248-9022-90D810C4FFFA}"/>
              </a:ext>
            </a:extLst>
          </p:cNvPr>
          <p:cNvCxnSpPr>
            <a:cxnSpLocks/>
          </p:cNvCxnSpPr>
          <p:nvPr/>
        </p:nvCxnSpPr>
        <p:spPr>
          <a:xfrm>
            <a:off x="3440905" y="3074196"/>
            <a:ext cx="5411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866E52E-8FD9-4C6E-8D5F-61EE59902B02}"/>
              </a:ext>
            </a:extLst>
          </p:cNvPr>
          <p:cNvCxnSpPr>
            <a:cxnSpLocks/>
          </p:cNvCxnSpPr>
          <p:nvPr/>
        </p:nvCxnSpPr>
        <p:spPr>
          <a:xfrm flipV="1">
            <a:off x="1733550" y="3950676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626F2FA-19FC-4EFA-893C-8E9F7E476EDC}"/>
              </a:ext>
            </a:extLst>
          </p:cNvPr>
          <p:cNvCxnSpPr>
            <a:cxnSpLocks/>
          </p:cNvCxnSpPr>
          <p:nvPr/>
        </p:nvCxnSpPr>
        <p:spPr>
          <a:xfrm flipV="1">
            <a:off x="5562600" y="3959398"/>
            <a:ext cx="0" cy="317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811FE0-9CA0-4AE3-A6EB-5017D1F21BFA}"/>
              </a:ext>
            </a:extLst>
          </p:cNvPr>
          <p:cNvCxnSpPr>
            <a:cxnSpLocks/>
          </p:cNvCxnSpPr>
          <p:nvPr/>
        </p:nvCxnSpPr>
        <p:spPr>
          <a:xfrm flipH="1">
            <a:off x="1733550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DB9FCAD-DC53-4CA1-AE39-57BD3534952A}"/>
              </a:ext>
            </a:extLst>
          </p:cNvPr>
          <p:cNvCxnSpPr>
            <a:cxnSpLocks/>
          </p:cNvCxnSpPr>
          <p:nvPr/>
        </p:nvCxnSpPr>
        <p:spPr>
          <a:xfrm flipH="1">
            <a:off x="4401344" y="3959398"/>
            <a:ext cx="116125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E793CF4-6504-4AED-BF99-489CF67358E1}"/>
              </a:ext>
            </a:extLst>
          </p:cNvPr>
          <p:cNvCxnSpPr>
            <a:cxnSpLocks/>
          </p:cNvCxnSpPr>
          <p:nvPr/>
        </p:nvCxnSpPr>
        <p:spPr>
          <a:xfrm>
            <a:off x="4188619" y="3502819"/>
            <a:ext cx="0" cy="37147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37BA80-6A6B-4BFE-B01E-B0C04A475588}"/>
              </a:ext>
            </a:extLst>
          </p:cNvPr>
          <p:cNvCxnSpPr>
            <a:cxnSpLocks/>
          </p:cNvCxnSpPr>
          <p:nvPr/>
        </p:nvCxnSpPr>
        <p:spPr>
          <a:xfrm flipH="1" flipV="1">
            <a:off x="3181350" y="3461850"/>
            <a:ext cx="1004889" cy="3571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173ECE-D90F-4864-9858-AED7C53BEA34}"/>
              </a:ext>
            </a:extLst>
          </p:cNvPr>
          <p:cNvCxnSpPr>
            <a:cxnSpLocks/>
          </p:cNvCxnSpPr>
          <p:nvPr/>
        </p:nvCxnSpPr>
        <p:spPr>
          <a:xfrm flipH="1" flipV="1">
            <a:off x="2482740" y="5066098"/>
            <a:ext cx="2379770" cy="6748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EEEC6F57-9C57-42B8-81EA-96EB1064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Figure out </a:t>
            </a:r>
            <a:r>
              <a:rPr lang="en-US" sz="3000" b="1" dirty="0">
                <a:solidFill>
                  <a:srgbClr val="0000C8"/>
                </a:solidFill>
              </a:rPr>
              <a:t>dependencies between variables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Estimate and sample </a:t>
            </a:r>
            <a:r>
              <a:rPr lang="en-US" sz="3000" dirty="0"/>
              <a:t>from </a:t>
            </a:r>
            <a:r>
              <a:rPr lang="en-US" sz="3000" b="1" dirty="0">
                <a:solidFill>
                  <a:srgbClr val="0000C8"/>
                </a:solidFill>
              </a:rPr>
              <a:t>Gaussian </a:t>
            </a:r>
            <a:r>
              <a:rPr lang="en-US" sz="3000" dirty="0"/>
              <a:t>distributions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Univariately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 err="1">
                <a:solidFill>
                  <a:srgbClr val="0000C8"/>
                </a:solidFill>
              </a:rPr>
              <a:t>Bivariately</a:t>
            </a:r>
            <a:endParaRPr lang="en-US" sz="2600" b="1" dirty="0">
              <a:solidFill>
                <a:srgbClr val="0000C8"/>
              </a:solidFill>
            </a:endParaRP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 err="1">
                <a:solidFill>
                  <a:srgbClr val="0000C8"/>
                </a:solidFill>
              </a:rPr>
              <a:t>Multivariately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8F64C-D527-44A0-BCAB-C45B70C97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205" y="5668495"/>
            <a:ext cx="1050482" cy="512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346E7-5995-4762-BCB6-67F79D48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9611" y="5668495"/>
            <a:ext cx="1056119" cy="5121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BB92DC8-6707-4888-B9A1-09A507779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80854" y="5676654"/>
            <a:ext cx="1050482" cy="512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84756C-067C-4B73-ACD6-076F7C57F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755089" y="5675710"/>
            <a:ext cx="1054991" cy="5121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F0AB45-FE98-4F44-A1C9-54CC40CB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9097" y="5717945"/>
            <a:ext cx="1050482" cy="5121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328049C-5DC1-432C-8804-E251CC489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02411" y="5717945"/>
            <a:ext cx="1056119" cy="51210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3E84475-36AA-45A1-A95E-7676060D2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60981" y="5725160"/>
            <a:ext cx="1054991" cy="51211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22DABF3-1F8B-4D8A-AC27-02CE7F300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138238" y="5715690"/>
            <a:ext cx="1054991" cy="512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757E3-97FC-4E64-BF7B-951842457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67" y="4657191"/>
            <a:ext cx="1097759" cy="550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286E3-9708-4332-B42C-E4CE08E6C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035" y="4667169"/>
            <a:ext cx="1161257" cy="585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56EFC7-A22E-4EC9-93C7-19157387E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283" y="4676418"/>
            <a:ext cx="1102220" cy="559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A4FC63-A539-4712-BD4C-46B4FD579E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1503" y="4661410"/>
            <a:ext cx="1143347" cy="576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3AB481-47E6-451E-B4C4-3DCBD8969D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898" y="2831486"/>
            <a:ext cx="5791199" cy="9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744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Better &amp; faster </a:t>
            </a:r>
            <a:r>
              <a:rPr lang="en-US" sz="3000" dirty="0"/>
              <a:t>than other </a:t>
            </a:r>
            <a:r>
              <a:rPr lang="en-US" sz="3000" b="1" dirty="0">
                <a:solidFill>
                  <a:srgbClr val="0000C8"/>
                </a:solidFill>
              </a:rPr>
              <a:t>state-of-the-art EAs</a:t>
            </a:r>
            <a:endParaRPr lang="en-US" sz="2600" b="1" dirty="0">
              <a:solidFill>
                <a:srgbClr val="0000C8"/>
              </a:solidFill>
            </a:endParaRPr>
          </a:p>
          <a:p>
            <a:pPr marL="571500" lvl="1" indent="-171450"/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(Luong et al., Swarm and Evolutionary </a:t>
            </a:r>
            <a:r>
              <a:rPr lang="en-US" sz="1800" i="1" dirty="0">
                <a:solidFill>
                  <a:schemeClr val="bg1"/>
                </a:solidFill>
              </a:rPr>
              <a:t>.</a:t>
            </a:r>
            <a:r>
              <a:rPr lang="en-US" sz="1800" i="1" dirty="0"/>
              <a:t>Computation, 2017)</a:t>
            </a:r>
          </a:p>
          <a:p>
            <a:pPr marL="571500" lvl="1" indent="-171450"/>
            <a:endParaRPr lang="en-US" sz="1800" i="1" dirty="0"/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GPU speedup:</a:t>
            </a:r>
            <a:r>
              <a:rPr lang="en-US" sz="3000" dirty="0"/>
              <a:t> from +/- 60 mins.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/>
              <a:t>to </a:t>
            </a:r>
            <a:r>
              <a:rPr lang="en-US" sz="3000" b="1" dirty="0">
                <a:solidFill>
                  <a:srgbClr val="008200"/>
                </a:solidFill>
              </a:rPr>
              <a:t>+/- 30 secs.</a:t>
            </a:r>
          </a:p>
          <a:p>
            <a:pPr marL="571500" lvl="1" indent="-171450"/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</a:t>
            </a:r>
            <a:r>
              <a:rPr lang="en-US" sz="1800" i="1" dirty="0" err="1"/>
              <a:t>Bouter</a:t>
            </a:r>
            <a:r>
              <a:rPr lang="en-US" sz="1800" i="1" dirty="0"/>
              <a:t> et al., in preparation)</a:t>
            </a:r>
          </a:p>
          <a:p>
            <a:pPr marL="571500" lvl="1" indent="-171450"/>
            <a:endParaRPr lang="en-US" sz="1800" i="1" dirty="0"/>
          </a:p>
          <a:p>
            <a:pPr marL="171450" indent="-171450"/>
            <a:r>
              <a:rPr lang="en-US" sz="3000" dirty="0"/>
              <a:t> What about </a:t>
            </a:r>
            <a:r>
              <a:rPr lang="en-US" sz="3000" b="1" dirty="0">
                <a:solidFill>
                  <a:srgbClr val="0000C8"/>
                </a:solidFill>
              </a:rPr>
              <a:t>clinical quality</a:t>
            </a:r>
            <a:r>
              <a:rPr lang="en-US" sz="3000" dirty="0"/>
              <a:t>?</a:t>
            </a:r>
            <a:endParaRPr lang="en-US" sz="1800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</p:spTree>
    <p:extLst>
      <p:ext uri="{BB962C8B-B14F-4D97-AF65-F5344CB8AC3E}">
        <p14:creationId xmlns:p14="http://schemas.microsoft.com/office/powerpoint/2010/main" val="5984539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C3A0D9-B955-432D-8C6A-2A9F0F8AD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978854"/>
            <a:ext cx="8880566" cy="596031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Intelligence in RT</a:t>
            </a: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9490A7B8-0AB1-47C3-AF0C-FEDE80D63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33529"/>
            <a:ext cx="2957402" cy="10895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40C643-94CB-4451-8269-57B6E5BDB7AE}"/>
              </a:ext>
            </a:extLst>
          </p:cNvPr>
          <p:cNvSpPr/>
          <p:nvPr/>
        </p:nvSpPr>
        <p:spPr>
          <a:xfrm>
            <a:off x="990600" y="2743200"/>
            <a:ext cx="1524000" cy="21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0E796-108F-49DE-882F-3ABA4911033B}"/>
              </a:ext>
            </a:extLst>
          </p:cNvPr>
          <p:cNvSpPr txBox="1"/>
          <p:nvPr/>
        </p:nvSpPr>
        <p:spPr>
          <a:xfrm>
            <a:off x="906424" y="2644192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GOMEA plans</a:t>
            </a:r>
          </a:p>
        </p:txBody>
      </p:sp>
    </p:spTree>
    <p:extLst>
      <p:ext uri="{BB962C8B-B14F-4D97-AF65-F5344CB8AC3E}">
        <p14:creationId xmlns:p14="http://schemas.microsoft.com/office/powerpoint/2010/main" val="28727527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21C2CF-255C-41E8-B639-BD008A1F0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978408"/>
            <a:ext cx="8878824" cy="59591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Intelligence in RT</a:t>
            </a: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9490A7B8-0AB1-47C3-AF0C-FEDE80D63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33529"/>
            <a:ext cx="2957402" cy="1089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1D42A4-733B-4C62-A057-EE09A486F63E}"/>
              </a:ext>
            </a:extLst>
          </p:cNvPr>
          <p:cNvSpPr/>
          <p:nvPr/>
        </p:nvSpPr>
        <p:spPr>
          <a:xfrm>
            <a:off x="990600" y="2743200"/>
            <a:ext cx="1524000" cy="21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83D2D-2516-4417-9C26-D6FFCF50E026}"/>
              </a:ext>
            </a:extLst>
          </p:cNvPr>
          <p:cNvSpPr txBox="1"/>
          <p:nvPr/>
        </p:nvSpPr>
        <p:spPr>
          <a:xfrm>
            <a:off x="906424" y="2644192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GOMEA plans</a:t>
            </a:r>
          </a:p>
        </p:txBody>
      </p:sp>
    </p:spTree>
    <p:extLst>
      <p:ext uri="{BB962C8B-B14F-4D97-AF65-F5344CB8AC3E}">
        <p14:creationId xmlns:p14="http://schemas.microsoft.com/office/powerpoint/2010/main" val="40402106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21C2CF-255C-41E8-B639-BD008A1F0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978408"/>
            <a:ext cx="8878824" cy="59591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9490A7B8-0AB1-47C3-AF0C-FEDE80D63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33529"/>
            <a:ext cx="2957402" cy="1089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E2961-F33A-47C5-BEC9-6711890B0F1E}"/>
              </a:ext>
            </a:extLst>
          </p:cNvPr>
          <p:cNvSpPr txBox="1"/>
          <p:nvPr/>
        </p:nvSpPr>
        <p:spPr>
          <a:xfrm>
            <a:off x="1752600" y="2449875"/>
            <a:ext cx="5562600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algn="ctr"/>
            <a:r>
              <a:rPr lang="en-US" sz="3000" b="1" dirty="0">
                <a:solidFill>
                  <a:srgbClr val="0000C8"/>
                </a:solidFill>
              </a:rPr>
              <a:t>  Blinded observer study</a:t>
            </a:r>
            <a:r>
              <a:rPr lang="en-US" sz="3000" dirty="0"/>
              <a:t> at AMC: how often is a GOMEA outcome a preferred treatment plan?</a:t>
            </a:r>
          </a:p>
          <a:p>
            <a:pPr marL="171450" indent="-171450" algn="ctr"/>
            <a:r>
              <a:rPr lang="en-US" sz="12000" b="1" dirty="0">
                <a:solidFill>
                  <a:srgbClr val="0082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5468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21C2CF-255C-41E8-B639-BD008A1F0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978408"/>
            <a:ext cx="8878824" cy="59591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9490A7B8-0AB1-47C3-AF0C-FEDE80D63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33529"/>
            <a:ext cx="2957402" cy="1089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E2961-F33A-47C5-BEC9-6711890B0F1E}"/>
              </a:ext>
            </a:extLst>
          </p:cNvPr>
          <p:cNvSpPr txBox="1"/>
          <p:nvPr/>
        </p:nvSpPr>
        <p:spPr>
          <a:xfrm>
            <a:off x="1752600" y="2449875"/>
            <a:ext cx="5562600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algn="ctr"/>
            <a:r>
              <a:rPr lang="en-US" sz="3000" b="1" dirty="0">
                <a:solidFill>
                  <a:srgbClr val="0000C8"/>
                </a:solidFill>
              </a:rPr>
              <a:t>  Blinded observer study</a:t>
            </a:r>
            <a:r>
              <a:rPr lang="en-US" sz="3000" dirty="0"/>
              <a:t> at AMC: how often is a GOMEA outcome a preferred treatment plan?</a:t>
            </a:r>
          </a:p>
          <a:p>
            <a:pPr marL="171450" indent="-171450" algn="ctr"/>
            <a:r>
              <a:rPr lang="en-US" sz="12000" b="1" dirty="0">
                <a:solidFill>
                  <a:srgbClr val="008200"/>
                </a:solidFill>
              </a:rPr>
              <a:t>&gt; 98%</a:t>
            </a:r>
          </a:p>
        </p:txBody>
      </p:sp>
    </p:spTree>
    <p:extLst>
      <p:ext uri="{BB962C8B-B14F-4D97-AF65-F5344CB8AC3E}">
        <p14:creationId xmlns:p14="http://schemas.microsoft.com/office/powerpoint/2010/main" val="23290804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 - extensions</a:t>
            </a:r>
          </a:p>
        </p:txBody>
      </p:sp>
      <p:pic>
        <p:nvPicPr>
          <p:cNvPr id="2" name="movie_realtime">
            <a:hlinkClick r:id="" action="ppaction://media"/>
            <a:extLst>
              <a:ext uri="{FF2B5EF4-FFF2-40B4-BE49-F238E27FC236}">
                <a16:creationId xmlns:a16="http://schemas.microsoft.com/office/drawing/2014/main" id="{EFB85EB6-BA06-4E0D-AC46-F838FDEEC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722621"/>
            <a:ext cx="4114800" cy="4114800"/>
          </a:xfrm>
          <a:prstGeom prst="rect">
            <a:avLst/>
          </a:prstGeom>
        </p:spPr>
      </p:pic>
      <p:pic>
        <p:nvPicPr>
          <p:cNvPr id="4" name="movie_10xtime">
            <a:hlinkClick r:id="" action="ppaction://media"/>
            <a:extLst>
              <a:ext uri="{FF2B5EF4-FFF2-40B4-BE49-F238E27FC236}">
                <a16:creationId xmlns:a16="http://schemas.microsoft.com/office/drawing/2014/main" id="{F79B2742-B02E-4995-A679-0608FF0A20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7181" y="2743200"/>
            <a:ext cx="41148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C1AE4-69D2-42B2-95F2-17D630F269E1}"/>
              </a:ext>
            </a:extLst>
          </p:cNvPr>
          <p:cNvSpPr txBox="1"/>
          <p:nvPr/>
        </p:nvSpPr>
        <p:spPr>
          <a:xfrm>
            <a:off x="1907906" y="2540913"/>
            <a:ext cx="1431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REAL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59DFB-CE98-47BA-9E1C-BDF8ED304C13}"/>
              </a:ext>
            </a:extLst>
          </p:cNvPr>
          <p:cNvSpPr txBox="1"/>
          <p:nvPr/>
        </p:nvSpPr>
        <p:spPr>
          <a:xfrm>
            <a:off x="6292620" y="2540912"/>
            <a:ext cx="1401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10x SPEED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0B2043-C7EA-4B7F-95C4-BA3829FC8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1311107"/>
          </a:xfrm>
        </p:spPr>
        <p:txBody>
          <a:bodyPr>
            <a:noAutofit/>
          </a:bodyPr>
          <a:lstStyle/>
          <a:p>
            <a:pPr marL="171450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Non-</a:t>
            </a:r>
            <a:r>
              <a:rPr lang="en-US" sz="2600" b="1" dirty="0" err="1">
                <a:solidFill>
                  <a:srgbClr val="0000C8"/>
                </a:solidFill>
              </a:rPr>
              <a:t>linear</a:t>
            </a:r>
            <a:r>
              <a:rPr lang="en-US" sz="2600" dirty="0" err="1"/>
              <a:t>,</a:t>
            </a:r>
            <a:r>
              <a:rPr lang="en-US" sz="2600" b="1" dirty="0" err="1">
                <a:solidFill>
                  <a:schemeClr val="bg1"/>
                </a:solidFill>
              </a:rPr>
              <a:t>.</a:t>
            </a:r>
            <a:r>
              <a:rPr lang="en-US" sz="2600" b="1" dirty="0" err="1">
                <a:solidFill>
                  <a:srgbClr val="0000C8"/>
                </a:solidFill>
              </a:rPr>
              <a:t>non</a:t>
            </a:r>
            <a:r>
              <a:rPr lang="en-US" sz="2600" b="1" dirty="0">
                <a:solidFill>
                  <a:srgbClr val="0000C8"/>
                </a:solidFill>
              </a:rPr>
              <a:t>-smooth</a:t>
            </a:r>
            <a:r>
              <a:rPr lang="en-US" sz="2600" dirty="0"/>
              <a:t>, </a:t>
            </a:r>
            <a:r>
              <a:rPr lang="en-US" sz="2600" b="1" dirty="0">
                <a:solidFill>
                  <a:srgbClr val="0000C8"/>
                </a:solidFill>
              </a:rPr>
              <a:t>non-convex </a:t>
            </a:r>
            <a:r>
              <a:rPr lang="en-US" sz="2600" dirty="0"/>
              <a:t>objectives</a:t>
            </a:r>
          </a:p>
          <a:p>
            <a:pPr marL="171450" indent="-171450">
              <a:spcBef>
                <a:spcPts val="220"/>
              </a:spcBef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Optimize </a:t>
            </a:r>
            <a:r>
              <a:rPr lang="en-US" sz="2600" dirty="0"/>
              <a:t>directly with </a:t>
            </a:r>
            <a:r>
              <a:rPr lang="en-US" sz="2600" b="1" dirty="0">
                <a:solidFill>
                  <a:srgbClr val="0000C8"/>
                </a:solidFill>
              </a:rPr>
              <a:t>MO-RV-GOMEA </a:t>
            </a:r>
            <a:r>
              <a:rPr lang="en-US" sz="2600" dirty="0"/>
              <a:t>(GPU)</a:t>
            </a:r>
          </a:p>
          <a:p>
            <a:pPr marL="171450" indent="-171450">
              <a:spcBef>
                <a:spcPts val="220"/>
              </a:spcBef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  <a:highlight>
                  <a:srgbClr val="FFFF00"/>
                </a:highlight>
              </a:rPr>
              <a:t>Yellow area</a:t>
            </a:r>
            <a:r>
              <a:rPr lang="en-US" sz="2600" dirty="0"/>
              <a:t> is where all </a:t>
            </a:r>
            <a:r>
              <a:rPr lang="en-US" sz="2600" b="1" dirty="0">
                <a:solidFill>
                  <a:srgbClr val="0000C8"/>
                </a:solidFill>
              </a:rPr>
              <a:t>clinical aims</a:t>
            </a:r>
            <a:r>
              <a:rPr lang="en-US" sz="2600" dirty="0"/>
              <a:t> are </a:t>
            </a:r>
            <a:r>
              <a:rPr lang="en-US" sz="2600" b="1" dirty="0">
                <a:solidFill>
                  <a:srgbClr val="008200"/>
                </a:solidFill>
              </a:rPr>
              <a:t>surpassed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537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White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Everything </a:t>
            </a:r>
            <a:r>
              <a:rPr lang="en-US" sz="2600" b="1" dirty="0">
                <a:solidFill>
                  <a:srgbClr val="0000C8"/>
                </a:solidFill>
              </a:rPr>
              <a:t>known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suﬃciently understood</a:t>
            </a:r>
          </a:p>
          <a:p>
            <a:pPr lvl="1"/>
            <a:r>
              <a:rPr lang="en-US" sz="2600" dirty="0"/>
              <a:t> Use </a:t>
            </a:r>
            <a:r>
              <a:rPr lang="en-US" sz="2600" b="1" dirty="0">
                <a:solidFill>
                  <a:srgbClr val="0000C8"/>
                </a:solidFill>
              </a:rPr>
              <a:t>knowledge</a:t>
            </a:r>
            <a:r>
              <a:rPr lang="en-US" sz="2600" dirty="0"/>
              <a:t> to your advantage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213975382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1782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Working on various </a:t>
            </a:r>
            <a:r>
              <a:rPr lang="en-US" sz="3000" b="1" dirty="0">
                <a:solidFill>
                  <a:srgbClr val="0000C8"/>
                </a:solidFill>
              </a:rPr>
              <a:t>extensions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</p:spTree>
    <p:extLst>
      <p:ext uri="{BB962C8B-B14F-4D97-AF65-F5344CB8AC3E}">
        <p14:creationId xmlns:p14="http://schemas.microsoft.com/office/powerpoint/2010/main" val="17441987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1782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Working on various </a:t>
            </a:r>
            <a:r>
              <a:rPr lang="en-US" sz="3000" b="1" dirty="0">
                <a:solidFill>
                  <a:srgbClr val="0000C8"/>
                </a:solidFill>
              </a:rPr>
              <a:t>extensions</a:t>
            </a:r>
          </a:p>
          <a:p>
            <a:pPr marL="171450" indent="-171450"/>
            <a:r>
              <a:rPr lang="en-US" sz="3000" dirty="0"/>
              <a:t> Including </a:t>
            </a:r>
            <a:r>
              <a:rPr lang="en-US" sz="3000" b="1" dirty="0">
                <a:solidFill>
                  <a:srgbClr val="0000C8"/>
                </a:solidFill>
              </a:rPr>
              <a:t>catheter configuration optimization</a:t>
            </a:r>
          </a:p>
          <a:p>
            <a:pPr marL="571500" lvl="1" indent="-171450"/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/>
              <a:t>(Sadowski et al., Proc. GECCO, 2017)</a:t>
            </a:r>
          </a:p>
          <a:p>
            <a:pPr marL="571500" lvl="1" indent="-171450"/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/>
              <a:t>(van der Meer et al., Proc. GECCO, 2018)</a:t>
            </a:r>
            <a:endParaRPr lang="en-US" sz="2200" b="1" dirty="0">
              <a:solidFill>
                <a:srgbClr val="0000C8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brachytherapy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B80AD1-954C-4216-B21B-07ED7A04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70" y="3371954"/>
            <a:ext cx="3389911" cy="320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09676-0C28-46A8-BA3B-9B1DD8C6F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941" y="3448153"/>
            <a:ext cx="532582" cy="245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1313A5-8B67-48F4-BE22-3CA922719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819400"/>
            <a:ext cx="4572000" cy="1877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27896F-F002-487A-901D-3E3D261F6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4706543"/>
            <a:ext cx="4572000" cy="18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400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Intelligence in Medicine</a:t>
            </a:r>
          </a:p>
        </p:txBody>
      </p:sp>
      <p:sp>
        <p:nvSpPr>
          <p:cNvPr id="19" name="Shape 79">
            <a:extLst>
              <a:ext uri="{FF2B5EF4-FFF2-40B4-BE49-F238E27FC236}">
                <a16:creationId xmlns:a16="http://schemas.microsoft.com/office/drawing/2014/main" id="{A618C256-52B7-4F4C-B488-F8EFB6999348}"/>
              </a:ext>
            </a:extLst>
          </p:cNvPr>
          <p:cNvSpPr/>
          <p:nvPr/>
        </p:nvSpPr>
        <p:spPr>
          <a:xfrm>
            <a:off x="23949" y="4890925"/>
            <a:ext cx="2437800" cy="26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" name="Shape 80" descr="Screenshot from 2016-06-21 10-52-58.png">
            <a:extLst>
              <a:ext uri="{FF2B5EF4-FFF2-40B4-BE49-F238E27FC236}">
                <a16:creationId xmlns:a16="http://schemas.microsoft.com/office/drawing/2014/main" id="{F457BD89-FAE3-4F75-ACF1-726DBC38A1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297" t="21569" r="27512" b="38106"/>
          <a:stretch/>
        </p:blipFill>
        <p:spPr>
          <a:xfrm>
            <a:off x="260024" y="1676400"/>
            <a:ext cx="5320851" cy="207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1" descr="xray_lq.jpg">
            <a:extLst>
              <a:ext uri="{FF2B5EF4-FFF2-40B4-BE49-F238E27FC236}">
                <a16:creationId xmlns:a16="http://schemas.microsoft.com/office/drawing/2014/main" id="{E08EAAA8-F1C5-4BB7-82A2-427D8895D2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098" y="4021391"/>
            <a:ext cx="1814799" cy="246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2">
            <a:extLst>
              <a:ext uri="{FF2B5EF4-FFF2-40B4-BE49-F238E27FC236}">
                <a16:creationId xmlns:a16="http://schemas.microsoft.com/office/drawing/2014/main" id="{819E5DFB-8346-491F-92A8-724C6064E06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34925">
            <a:off x="1956010" y="4862822"/>
            <a:ext cx="1233057" cy="178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83" descr="wordcloud.png">
            <a:extLst>
              <a:ext uri="{FF2B5EF4-FFF2-40B4-BE49-F238E27FC236}">
                <a16:creationId xmlns:a16="http://schemas.microsoft.com/office/drawing/2014/main" id="{1F420B66-F353-4EC0-B461-9366296ED5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015" t="18904" r="24971" b="16815"/>
          <a:stretch/>
        </p:blipFill>
        <p:spPr>
          <a:xfrm>
            <a:off x="6215024" y="1676412"/>
            <a:ext cx="2556974" cy="216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84">
            <a:extLst>
              <a:ext uri="{FF2B5EF4-FFF2-40B4-BE49-F238E27FC236}">
                <a16:creationId xmlns:a16="http://schemas.microsoft.com/office/drawing/2014/main" id="{27511307-B80E-4CB9-BD53-5454B74DB5B8}"/>
              </a:ext>
            </a:extLst>
          </p:cNvPr>
          <p:cNvSpPr/>
          <p:nvPr/>
        </p:nvSpPr>
        <p:spPr>
          <a:xfrm>
            <a:off x="5332899" y="2190487"/>
            <a:ext cx="838875" cy="389175"/>
          </a:xfrm>
          <a:custGeom>
            <a:avLst/>
            <a:gdLst/>
            <a:ahLst/>
            <a:cxnLst/>
            <a:rect l="0" t="0" r="0" b="0"/>
            <a:pathLst>
              <a:path w="33555" h="15567" extrusionOk="0">
                <a:moveTo>
                  <a:pt x="0" y="15567"/>
                </a:moveTo>
                <a:lnTo>
                  <a:pt x="15567" y="5881"/>
                </a:lnTo>
                <a:lnTo>
                  <a:pt x="24215" y="10724"/>
                </a:lnTo>
                <a:lnTo>
                  <a:pt x="30096" y="1384"/>
                </a:lnTo>
                <a:lnTo>
                  <a:pt x="33555" y="0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85">
            <a:extLst>
              <a:ext uri="{FF2B5EF4-FFF2-40B4-BE49-F238E27FC236}">
                <a16:creationId xmlns:a16="http://schemas.microsoft.com/office/drawing/2014/main" id="{6959EE1D-8AE3-4B86-9C30-3FE9F8E6CF09}"/>
              </a:ext>
            </a:extLst>
          </p:cNvPr>
          <p:cNvSpPr/>
          <p:nvPr/>
        </p:nvSpPr>
        <p:spPr>
          <a:xfrm>
            <a:off x="5350199" y="2839062"/>
            <a:ext cx="804275" cy="397825"/>
          </a:xfrm>
          <a:custGeom>
            <a:avLst/>
            <a:gdLst/>
            <a:ahLst/>
            <a:cxnLst/>
            <a:rect l="0" t="0" r="0" b="0"/>
            <a:pathLst>
              <a:path w="32171" h="15913" extrusionOk="0">
                <a:moveTo>
                  <a:pt x="0" y="4497"/>
                </a:moveTo>
                <a:lnTo>
                  <a:pt x="3459" y="0"/>
                </a:lnTo>
                <a:lnTo>
                  <a:pt x="8994" y="9340"/>
                </a:lnTo>
                <a:lnTo>
                  <a:pt x="24907" y="10378"/>
                </a:lnTo>
                <a:lnTo>
                  <a:pt x="32171" y="15913"/>
                </a:lnTo>
              </a:path>
            </a:pathLst>
          </a:cu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86">
            <a:extLst>
              <a:ext uri="{FF2B5EF4-FFF2-40B4-BE49-F238E27FC236}">
                <a16:creationId xmlns:a16="http://schemas.microsoft.com/office/drawing/2014/main" id="{358B1E6B-44F3-4E2E-8443-7F724FF0FDAC}"/>
              </a:ext>
            </a:extLst>
          </p:cNvPr>
          <p:cNvSpPr/>
          <p:nvPr/>
        </p:nvSpPr>
        <p:spPr>
          <a:xfrm>
            <a:off x="5379399" y="2588262"/>
            <a:ext cx="864825" cy="147025"/>
          </a:xfrm>
          <a:custGeom>
            <a:avLst/>
            <a:gdLst/>
            <a:ahLst/>
            <a:cxnLst/>
            <a:rect l="0" t="0" r="0" b="0"/>
            <a:pathLst>
              <a:path w="34593" h="5881" extrusionOk="0">
                <a:moveTo>
                  <a:pt x="0" y="3805"/>
                </a:moveTo>
                <a:lnTo>
                  <a:pt x="11070" y="0"/>
                </a:lnTo>
                <a:lnTo>
                  <a:pt x="26982" y="5881"/>
                </a:lnTo>
                <a:lnTo>
                  <a:pt x="34593" y="5881"/>
                </a:lnTo>
              </a:path>
            </a:pathLst>
          </a:custGeom>
          <a:noFill/>
          <a:ln w="28575" cap="flat" cmpd="sng">
            <a:solidFill>
              <a:srgbClr val="3C78D8"/>
            </a:solidFill>
            <a:prstDash val="solid"/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87">
            <a:extLst>
              <a:ext uri="{FF2B5EF4-FFF2-40B4-BE49-F238E27FC236}">
                <a16:creationId xmlns:a16="http://schemas.microsoft.com/office/drawing/2014/main" id="{96A1BB8F-3DAE-4C91-B379-332D9D1B0C8F}"/>
              </a:ext>
            </a:extLst>
          </p:cNvPr>
          <p:cNvSpPr/>
          <p:nvPr/>
        </p:nvSpPr>
        <p:spPr>
          <a:xfrm>
            <a:off x="5370749" y="2761237"/>
            <a:ext cx="856175" cy="259425"/>
          </a:xfrm>
          <a:custGeom>
            <a:avLst/>
            <a:gdLst/>
            <a:ahLst/>
            <a:cxnLst/>
            <a:rect l="0" t="0" r="0" b="0"/>
            <a:pathLst>
              <a:path w="34247" h="10377" extrusionOk="0">
                <a:moveTo>
                  <a:pt x="0" y="0"/>
                </a:moveTo>
                <a:lnTo>
                  <a:pt x="13837" y="1729"/>
                </a:lnTo>
                <a:lnTo>
                  <a:pt x="17988" y="9340"/>
                </a:lnTo>
                <a:lnTo>
                  <a:pt x="25945" y="4151"/>
                </a:lnTo>
                <a:lnTo>
                  <a:pt x="34247" y="10377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88">
            <a:extLst>
              <a:ext uri="{FF2B5EF4-FFF2-40B4-BE49-F238E27FC236}">
                <a16:creationId xmlns:a16="http://schemas.microsoft.com/office/drawing/2014/main" id="{FEB155F0-43E5-4E68-A8E3-FB13D8069900}"/>
              </a:ext>
            </a:extLst>
          </p:cNvPr>
          <p:cNvSpPr txBox="1"/>
          <p:nvPr/>
        </p:nvSpPr>
        <p:spPr>
          <a:xfrm>
            <a:off x="3119474" y="4153237"/>
            <a:ext cx="2437800" cy="10032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Mean liver dose: 		8 Gy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Mean spleen dose:	6 Gy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Mean heart dose: 	4 Gy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… </a:t>
            </a:r>
          </a:p>
        </p:txBody>
      </p:sp>
      <p:cxnSp>
        <p:nvCxnSpPr>
          <p:cNvPr id="29" name="Shape 89">
            <a:extLst>
              <a:ext uri="{FF2B5EF4-FFF2-40B4-BE49-F238E27FC236}">
                <a16:creationId xmlns:a16="http://schemas.microsoft.com/office/drawing/2014/main" id="{584075DA-259C-4219-A1F8-7C86B6C87F73}"/>
              </a:ext>
            </a:extLst>
          </p:cNvPr>
          <p:cNvCxnSpPr>
            <a:stCxn id="28" idx="3"/>
            <a:endCxn id="23" idx="2"/>
          </p:cNvCxnSpPr>
          <p:nvPr/>
        </p:nvCxnSpPr>
        <p:spPr>
          <a:xfrm rot="10800000" flipH="1">
            <a:off x="5557274" y="3838537"/>
            <a:ext cx="1936200" cy="816300"/>
          </a:xfrm>
          <a:prstGeom prst="curvedConnector2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30" name="Shape 90">
            <a:extLst>
              <a:ext uri="{FF2B5EF4-FFF2-40B4-BE49-F238E27FC236}">
                <a16:creationId xmlns:a16="http://schemas.microsoft.com/office/drawing/2014/main" id="{5B1AD210-C0D7-4AC1-8D5C-90DD0118CBC5}"/>
              </a:ext>
            </a:extLst>
          </p:cNvPr>
          <p:cNvSpPr txBox="1"/>
          <p:nvPr/>
        </p:nvSpPr>
        <p:spPr>
          <a:xfrm>
            <a:off x="5895049" y="4589571"/>
            <a:ext cx="4981200" cy="100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GB" sz="1800">
                <a:latin typeface="Muli"/>
                <a:ea typeface="Muli"/>
                <a:cs typeface="Muli"/>
                <a:sym typeface="Muli"/>
              </a:rPr>
              <a:t>Relationship</a:t>
            </a:r>
            <a:br>
              <a:rPr lang="en-GB" sz="1800">
                <a:latin typeface="Muli"/>
                <a:ea typeface="Muli"/>
                <a:cs typeface="Muli"/>
                <a:sym typeface="Muli"/>
              </a:rPr>
            </a:br>
            <a:r>
              <a:rPr lang="en-GB" sz="1800">
                <a:latin typeface="Muli"/>
                <a:ea typeface="Muli"/>
                <a:cs typeface="Muli"/>
                <a:sym typeface="Muli"/>
              </a:rPr>
              <a:t>Dose - Late Adverse Effects</a:t>
            </a:r>
          </a:p>
        </p:txBody>
      </p:sp>
    </p:spTree>
    <p:extLst>
      <p:ext uri="{BB962C8B-B14F-4D97-AF65-F5344CB8AC3E}">
        <p14:creationId xmlns:p14="http://schemas.microsoft.com/office/powerpoint/2010/main" val="52747869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Intelligence in Medicine</a:t>
            </a:r>
          </a:p>
        </p:txBody>
      </p:sp>
      <p:pic>
        <p:nvPicPr>
          <p:cNvPr id="7" name="Shape 95">
            <a:extLst>
              <a:ext uri="{FF2B5EF4-FFF2-40B4-BE49-F238E27FC236}">
                <a16:creationId xmlns:a16="http://schemas.microsoft.com/office/drawing/2014/main" id="{D61A49C2-9CBA-491E-9106-712B8BE684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964" b="10178"/>
          <a:stretch/>
        </p:blipFill>
        <p:spPr>
          <a:xfrm flipH="1">
            <a:off x="7084423" y="5078540"/>
            <a:ext cx="1790575" cy="14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6" descr="xray_lq.jpg">
            <a:extLst>
              <a:ext uri="{FF2B5EF4-FFF2-40B4-BE49-F238E27FC236}">
                <a16:creationId xmlns:a16="http://schemas.microsoft.com/office/drawing/2014/main" id="{21266EDA-9C24-4ACE-9799-A8492692F5C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1348377"/>
            <a:ext cx="1317860" cy="17889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8">
            <a:extLst>
              <a:ext uri="{FF2B5EF4-FFF2-40B4-BE49-F238E27FC236}">
                <a16:creationId xmlns:a16="http://schemas.microsoft.com/office/drawing/2014/main" id="{A425CB4E-0603-4042-884D-1576BD87B14A}"/>
              </a:ext>
            </a:extLst>
          </p:cNvPr>
          <p:cNvSpPr txBox="1"/>
          <p:nvPr/>
        </p:nvSpPr>
        <p:spPr>
          <a:xfrm>
            <a:off x="171073" y="2923903"/>
            <a:ext cx="2342400" cy="76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GB" sz="1800">
                <a:latin typeface="Muli"/>
                <a:ea typeface="Muli"/>
                <a:cs typeface="Muli"/>
                <a:sym typeface="Muli"/>
              </a:rPr>
              <a:t>historically treated patient</a:t>
            </a: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19D6A7C0-E275-483F-AE08-1BCF1191AE03}"/>
              </a:ext>
            </a:extLst>
          </p:cNvPr>
          <p:cNvSpPr/>
          <p:nvPr/>
        </p:nvSpPr>
        <p:spPr>
          <a:xfrm>
            <a:off x="123373" y="4440478"/>
            <a:ext cx="2437800" cy="26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00">
            <a:extLst>
              <a:ext uri="{FF2B5EF4-FFF2-40B4-BE49-F238E27FC236}">
                <a16:creationId xmlns:a16="http://schemas.microsoft.com/office/drawing/2014/main" id="{B5F96452-B3FE-49A5-8716-C3B2DC4AACC7}"/>
              </a:ext>
            </a:extLst>
          </p:cNvPr>
          <p:cNvSpPr txBox="1"/>
          <p:nvPr/>
        </p:nvSpPr>
        <p:spPr>
          <a:xfrm>
            <a:off x="123373" y="5650503"/>
            <a:ext cx="23424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spcBef>
                <a:spcPts val="0"/>
              </a:spcBef>
              <a:buNone/>
            </a:pPr>
            <a:r>
              <a:rPr lang="en-GB" sz="1800">
                <a:latin typeface="Muli"/>
                <a:ea typeface="Muli"/>
                <a:cs typeface="Muli"/>
                <a:sym typeface="Muli"/>
              </a:rPr>
              <a:t>recent patient data (CTs)</a:t>
            </a:r>
          </a:p>
        </p:txBody>
      </p:sp>
      <p:sp>
        <p:nvSpPr>
          <p:cNvPr id="12" name="Shape 101">
            <a:extLst>
              <a:ext uri="{FF2B5EF4-FFF2-40B4-BE49-F238E27FC236}">
                <a16:creationId xmlns:a16="http://schemas.microsoft.com/office/drawing/2014/main" id="{7A4DEE9F-9005-4077-AAF7-E96D1AE95F22}"/>
              </a:ext>
            </a:extLst>
          </p:cNvPr>
          <p:cNvSpPr/>
          <p:nvPr/>
        </p:nvSpPr>
        <p:spPr>
          <a:xfrm>
            <a:off x="2754048" y="4000665"/>
            <a:ext cx="4657800" cy="351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02">
            <a:extLst>
              <a:ext uri="{FF2B5EF4-FFF2-40B4-BE49-F238E27FC236}">
                <a16:creationId xmlns:a16="http://schemas.microsoft.com/office/drawing/2014/main" id="{21C85774-A271-4A5D-88A9-4238E52B7685}"/>
              </a:ext>
            </a:extLst>
          </p:cNvPr>
          <p:cNvSpPr/>
          <p:nvPr/>
        </p:nvSpPr>
        <p:spPr>
          <a:xfrm>
            <a:off x="6880048" y="4003903"/>
            <a:ext cx="2199300" cy="616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03">
            <a:extLst>
              <a:ext uri="{FF2B5EF4-FFF2-40B4-BE49-F238E27FC236}">
                <a16:creationId xmlns:a16="http://schemas.microsoft.com/office/drawing/2014/main" id="{8AFB2439-2BD2-4818-8A6B-02DCC5430102}"/>
              </a:ext>
            </a:extLst>
          </p:cNvPr>
          <p:cNvSpPr txBox="1"/>
          <p:nvPr/>
        </p:nvSpPr>
        <p:spPr>
          <a:xfrm>
            <a:off x="3165261" y="3735157"/>
            <a:ext cx="2342400" cy="61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spcBef>
                <a:spcPts val="0"/>
              </a:spcBef>
              <a:buNone/>
            </a:pPr>
            <a:r>
              <a:rPr lang="en-GB" sz="1800">
                <a:latin typeface="Muli"/>
                <a:ea typeface="Muli"/>
                <a:cs typeface="Muli"/>
                <a:sym typeface="Muli"/>
              </a:rPr>
              <a:t>Machine Learning similarity matcher</a:t>
            </a:r>
          </a:p>
        </p:txBody>
      </p:sp>
      <p:sp>
        <p:nvSpPr>
          <p:cNvPr id="15" name="Shape 104">
            <a:extLst>
              <a:ext uri="{FF2B5EF4-FFF2-40B4-BE49-F238E27FC236}">
                <a16:creationId xmlns:a16="http://schemas.microsoft.com/office/drawing/2014/main" id="{9DBECF02-26BE-476F-850F-B181E32BB360}"/>
              </a:ext>
            </a:extLst>
          </p:cNvPr>
          <p:cNvSpPr txBox="1"/>
          <p:nvPr/>
        </p:nvSpPr>
        <p:spPr>
          <a:xfrm>
            <a:off x="5414973" y="3352228"/>
            <a:ext cx="3587400" cy="70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spcBef>
                <a:spcPts val="0"/>
              </a:spcBef>
              <a:buNone/>
            </a:pPr>
            <a:r>
              <a:rPr lang="en-GB" sz="1800">
                <a:latin typeface="Muli"/>
                <a:ea typeface="Muli"/>
                <a:cs typeface="Muli"/>
                <a:sym typeface="Muli"/>
              </a:rPr>
              <a:t>adaptation step</a:t>
            </a:r>
            <a:br>
              <a:rPr lang="en-GB" sz="1800">
                <a:latin typeface="Muli"/>
                <a:ea typeface="Muli"/>
                <a:cs typeface="Muli"/>
                <a:sym typeface="Muli"/>
              </a:rPr>
            </a:br>
            <a:r>
              <a:rPr lang="en-GB" sz="1800">
                <a:latin typeface="Muli"/>
                <a:ea typeface="Muli"/>
                <a:cs typeface="Muli"/>
                <a:sym typeface="Muli"/>
              </a:rPr>
              <a:t>(deformable image registration)</a:t>
            </a:r>
          </a:p>
        </p:txBody>
      </p:sp>
      <p:sp>
        <p:nvSpPr>
          <p:cNvPr id="16" name="Shape 105">
            <a:extLst>
              <a:ext uri="{FF2B5EF4-FFF2-40B4-BE49-F238E27FC236}">
                <a16:creationId xmlns:a16="http://schemas.microsoft.com/office/drawing/2014/main" id="{886E33DA-64EB-4B0A-9AA8-BD9EFF0EF86D}"/>
              </a:ext>
            </a:extLst>
          </p:cNvPr>
          <p:cNvSpPr txBox="1"/>
          <p:nvPr/>
        </p:nvSpPr>
        <p:spPr>
          <a:xfrm>
            <a:off x="6613948" y="6374690"/>
            <a:ext cx="2465400" cy="44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spcBef>
                <a:spcPts val="0"/>
              </a:spcBef>
              <a:buNone/>
            </a:pPr>
            <a:r>
              <a:rPr lang="en-GB" sz="1800">
                <a:latin typeface="Muli"/>
                <a:ea typeface="Muli"/>
                <a:cs typeface="Muli"/>
                <a:sym typeface="Muli"/>
              </a:rPr>
              <a:t>treatment simulation</a:t>
            </a:r>
          </a:p>
        </p:txBody>
      </p:sp>
      <p:pic>
        <p:nvPicPr>
          <p:cNvPr id="17" name="Shape 106">
            <a:extLst>
              <a:ext uri="{FF2B5EF4-FFF2-40B4-BE49-F238E27FC236}">
                <a16:creationId xmlns:a16="http://schemas.microsoft.com/office/drawing/2014/main" id="{E8F83050-522F-4AF2-97E9-9E7AD36C10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923" y="3941978"/>
            <a:ext cx="1667215" cy="170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07">
            <a:extLst>
              <a:ext uri="{FF2B5EF4-FFF2-40B4-BE49-F238E27FC236}">
                <a16:creationId xmlns:a16="http://schemas.microsoft.com/office/drawing/2014/main" id="{632380AD-07B1-4F31-BB96-C9EBA109B83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7386" y="4708123"/>
            <a:ext cx="834162" cy="94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08">
            <a:extLst>
              <a:ext uri="{FF2B5EF4-FFF2-40B4-BE49-F238E27FC236}">
                <a16:creationId xmlns:a16="http://schemas.microsoft.com/office/drawing/2014/main" id="{00483043-6103-4E94-9769-CA8D8415FA1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2890" y="1996459"/>
            <a:ext cx="1020735" cy="10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09">
            <a:extLst>
              <a:ext uri="{FF2B5EF4-FFF2-40B4-BE49-F238E27FC236}">
                <a16:creationId xmlns:a16="http://schemas.microsoft.com/office/drawing/2014/main" id="{02087EAC-4B17-400A-AE01-577D26E789D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0448" y="1867578"/>
            <a:ext cx="1935087" cy="19350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110">
            <a:extLst>
              <a:ext uri="{FF2B5EF4-FFF2-40B4-BE49-F238E27FC236}">
                <a16:creationId xmlns:a16="http://schemas.microsoft.com/office/drawing/2014/main" id="{2D27B0AE-BA4A-43C7-A5AF-03E55455933B}"/>
              </a:ext>
            </a:extLst>
          </p:cNvPr>
          <p:cNvCxnSpPr>
            <a:stCxn id="18" idx="3"/>
            <a:endCxn id="20" idx="1"/>
          </p:cNvCxnSpPr>
          <p:nvPr/>
        </p:nvCxnSpPr>
        <p:spPr>
          <a:xfrm rot="10800000" flipH="1">
            <a:off x="2311548" y="2835113"/>
            <a:ext cx="918900" cy="2344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111">
            <a:extLst>
              <a:ext uri="{FF2B5EF4-FFF2-40B4-BE49-F238E27FC236}">
                <a16:creationId xmlns:a16="http://schemas.microsoft.com/office/drawing/2014/main" id="{880F6DA9-F76C-4E2D-B426-DF7418FD5FDC}"/>
              </a:ext>
            </a:extLst>
          </p:cNvPr>
          <p:cNvCxnSpPr>
            <a:stCxn id="19" idx="0"/>
            <a:endCxn id="20" idx="1"/>
          </p:cNvCxnSpPr>
          <p:nvPr/>
        </p:nvCxnSpPr>
        <p:spPr>
          <a:xfrm rot="-5400000" flipH="1">
            <a:off x="2147457" y="1752259"/>
            <a:ext cx="838800" cy="1327200"/>
          </a:xfrm>
          <a:prstGeom prst="curvedConnector4">
            <a:avLst>
              <a:gd name="adj1" fmla="val -28389"/>
              <a:gd name="adj2" fmla="val 69227"/>
            </a:avLst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3" name="Shape 112" descr="p38_29_9rigid.png">
            <a:extLst>
              <a:ext uri="{FF2B5EF4-FFF2-40B4-BE49-F238E27FC236}">
                <a16:creationId xmlns:a16="http://schemas.microsoft.com/office/drawing/2014/main" id="{53D4268B-F0FF-49ED-AD2F-5AA1AB1E208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80029" y="2107317"/>
            <a:ext cx="1516221" cy="122718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" name="Shape 113" descr="deffield3837_9.png">
            <a:extLst>
              <a:ext uri="{FF2B5EF4-FFF2-40B4-BE49-F238E27FC236}">
                <a16:creationId xmlns:a16="http://schemas.microsoft.com/office/drawing/2014/main" id="{36EB7763-8768-4840-A2A1-C33AEB69F99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1767" y="1493627"/>
            <a:ext cx="1263906" cy="122718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5" name="Shape 114">
            <a:extLst>
              <a:ext uri="{FF2B5EF4-FFF2-40B4-BE49-F238E27FC236}">
                <a16:creationId xmlns:a16="http://schemas.microsoft.com/office/drawing/2014/main" id="{9CCECB5A-5E2D-462C-B79F-2E04F3986A92}"/>
              </a:ext>
            </a:extLst>
          </p:cNvPr>
          <p:cNvCxnSpPr>
            <a:stCxn id="20" idx="3"/>
            <a:endCxn id="23" idx="1"/>
          </p:cNvCxnSpPr>
          <p:nvPr/>
        </p:nvCxnSpPr>
        <p:spPr>
          <a:xfrm rot="10800000" flipH="1">
            <a:off x="5165535" y="2720821"/>
            <a:ext cx="814500" cy="114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115">
            <a:extLst>
              <a:ext uri="{FF2B5EF4-FFF2-40B4-BE49-F238E27FC236}">
                <a16:creationId xmlns:a16="http://schemas.microsoft.com/office/drawing/2014/main" id="{3011731B-0EC4-4C8C-A8B5-347918CCAC66}"/>
              </a:ext>
            </a:extLst>
          </p:cNvPr>
          <p:cNvCxnSpPr>
            <a:stCxn id="15" idx="2"/>
            <a:endCxn id="7" idx="3"/>
          </p:cNvCxnSpPr>
          <p:nvPr/>
        </p:nvCxnSpPr>
        <p:spPr>
          <a:xfrm rot="5400000">
            <a:off x="6284673" y="4860628"/>
            <a:ext cx="1723800" cy="124200"/>
          </a:xfrm>
          <a:prstGeom prst="curvedConnector4">
            <a:avLst>
              <a:gd name="adj1" fmla="val 29519"/>
              <a:gd name="adj2" fmla="val 291767"/>
            </a:avLst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977123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Machine-learn </a:t>
            </a:r>
            <a:r>
              <a:rPr lang="en-US" sz="3000" b="1" dirty="0">
                <a:solidFill>
                  <a:srgbClr val="0000C8"/>
                </a:solidFill>
              </a:rPr>
              <a:t>similarity</a:t>
            </a:r>
            <a:endParaRPr lang="en-US" sz="3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explainable AI</a:t>
            </a:r>
          </a:p>
        </p:txBody>
      </p:sp>
    </p:spTree>
    <p:extLst>
      <p:ext uri="{BB962C8B-B14F-4D97-AF65-F5344CB8AC3E}">
        <p14:creationId xmlns:p14="http://schemas.microsoft.com/office/powerpoint/2010/main" val="13734347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Machine-learn </a:t>
            </a:r>
            <a:r>
              <a:rPr lang="en-US" sz="3000" b="1" dirty="0">
                <a:solidFill>
                  <a:srgbClr val="0000C8"/>
                </a:solidFill>
              </a:rPr>
              <a:t>similarity</a:t>
            </a:r>
          </a:p>
          <a:p>
            <a:pPr marL="171450" indent="-171450"/>
            <a:endParaRPr lang="en-US" sz="3000" dirty="0"/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Possible</a:t>
            </a:r>
            <a:r>
              <a:rPr lang="en-US" sz="3000" dirty="0"/>
              <a:t> to learn (random forests)</a:t>
            </a:r>
          </a:p>
          <a:p>
            <a:pPr marL="571500" lvl="1" indent="-171450"/>
            <a:r>
              <a:rPr lang="en-US" sz="2600" dirty="0"/>
              <a:t> overall </a:t>
            </a:r>
            <a:r>
              <a:rPr lang="en-US" sz="2600" b="1" dirty="0">
                <a:solidFill>
                  <a:srgbClr val="0000C8"/>
                </a:solidFill>
                <a:latin typeface="+mj-lt"/>
              </a:rPr>
              <a:t>body similarity</a:t>
            </a:r>
          </a:p>
          <a:p>
            <a:pPr marL="571500" lvl="1" indent="-171450"/>
            <a:r>
              <a:rPr lang="en-US" sz="2600" dirty="0">
                <a:latin typeface="+mj-lt"/>
              </a:rPr>
              <a:t> organ </a:t>
            </a:r>
            <a:r>
              <a:rPr lang="en-US" sz="2600" b="1" dirty="0">
                <a:solidFill>
                  <a:srgbClr val="0000C8"/>
                </a:solidFill>
                <a:latin typeface="+mj-lt"/>
              </a:rPr>
              <a:t>location</a:t>
            </a:r>
          </a:p>
          <a:p>
            <a:pPr marL="400050" lvl="1" indent="0">
              <a:buNone/>
            </a:pPr>
            <a:r>
              <a:rPr lang="en-US" sz="1400" i="1" dirty="0">
                <a:latin typeface="+mj-lt"/>
                <a:ea typeface="Cambria"/>
                <a:cs typeface="Cambria"/>
                <a:sym typeface="Cambria"/>
              </a:rPr>
              <a:t>(M. </a:t>
            </a:r>
            <a:r>
              <a:rPr lang="en-US" sz="1400" i="1" dirty="0" err="1">
                <a:latin typeface="+mj-lt"/>
                <a:ea typeface="Cambria"/>
                <a:cs typeface="Cambria"/>
                <a:sym typeface="Cambria"/>
              </a:rPr>
              <a:t>Virgolin</a:t>
            </a:r>
            <a:r>
              <a:rPr lang="en-US" sz="1400" i="1" dirty="0">
                <a:latin typeface="+mj-lt"/>
                <a:ea typeface="Cambria"/>
                <a:cs typeface="Cambria"/>
                <a:sym typeface="Cambria"/>
              </a:rPr>
              <a:t> et al., Medical Physics, 2018)</a:t>
            </a:r>
            <a:endParaRPr lang="en-US" sz="1400" b="1" i="1" dirty="0">
              <a:solidFill>
                <a:srgbClr val="0000C8"/>
              </a:solidFill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explainable AI</a:t>
            </a:r>
          </a:p>
        </p:txBody>
      </p:sp>
    </p:spTree>
    <p:extLst>
      <p:ext uri="{BB962C8B-B14F-4D97-AF65-F5344CB8AC3E}">
        <p14:creationId xmlns:p14="http://schemas.microsoft.com/office/powerpoint/2010/main" val="306711272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Machine-learn </a:t>
            </a:r>
            <a:r>
              <a:rPr lang="en-US" sz="3000" b="1" dirty="0">
                <a:solidFill>
                  <a:srgbClr val="0000C8"/>
                </a:solidFill>
              </a:rPr>
              <a:t>similarity</a:t>
            </a:r>
          </a:p>
          <a:p>
            <a:pPr marL="171450" indent="-171450"/>
            <a:endParaRPr lang="en-US" sz="3000" dirty="0"/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Possible</a:t>
            </a:r>
            <a:r>
              <a:rPr lang="en-US" sz="3000" dirty="0"/>
              <a:t> to learn (random forests)</a:t>
            </a:r>
          </a:p>
          <a:p>
            <a:pPr marL="571500" lvl="1" indent="-171450"/>
            <a:r>
              <a:rPr lang="en-US" sz="2600" dirty="0"/>
              <a:t> overall </a:t>
            </a:r>
            <a:r>
              <a:rPr lang="en-US" sz="2600" b="1" dirty="0">
                <a:solidFill>
                  <a:srgbClr val="0000C8"/>
                </a:solidFill>
                <a:latin typeface="+mj-lt"/>
              </a:rPr>
              <a:t>body similarity</a:t>
            </a:r>
          </a:p>
          <a:p>
            <a:pPr marL="571500" lvl="1" indent="-171450"/>
            <a:r>
              <a:rPr lang="en-US" sz="2600" dirty="0">
                <a:latin typeface="+mj-lt"/>
              </a:rPr>
              <a:t> organ </a:t>
            </a:r>
            <a:r>
              <a:rPr lang="en-US" sz="2600" b="1" dirty="0">
                <a:solidFill>
                  <a:srgbClr val="0000C8"/>
                </a:solidFill>
                <a:latin typeface="+mj-lt"/>
              </a:rPr>
              <a:t>location</a:t>
            </a:r>
          </a:p>
          <a:p>
            <a:pPr marL="400050" lvl="1" indent="0">
              <a:buNone/>
            </a:pPr>
            <a:r>
              <a:rPr lang="en-US" sz="1400" i="1" dirty="0">
                <a:latin typeface="+mj-lt"/>
                <a:ea typeface="Cambria"/>
                <a:cs typeface="Cambria"/>
                <a:sym typeface="Cambria"/>
              </a:rPr>
              <a:t>(M. </a:t>
            </a:r>
            <a:r>
              <a:rPr lang="en-US" sz="1400" i="1" dirty="0" err="1">
                <a:latin typeface="+mj-lt"/>
                <a:ea typeface="Cambria"/>
                <a:cs typeface="Cambria"/>
                <a:sym typeface="Cambria"/>
              </a:rPr>
              <a:t>Virgolin</a:t>
            </a:r>
            <a:r>
              <a:rPr lang="en-US" sz="1400" i="1" dirty="0">
                <a:latin typeface="+mj-lt"/>
                <a:ea typeface="Cambria"/>
                <a:cs typeface="Cambria"/>
                <a:sym typeface="Cambria"/>
              </a:rPr>
              <a:t> et al., Medical Physics, 2018)</a:t>
            </a:r>
          </a:p>
          <a:p>
            <a:pPr marL="400050" lvl="1" indent="0">
              <a:buNone/>
            </a:pPr>
            <a:endParaRPr lang="en-US" sz="1400" i="1" dirty="0">
              <a:latin typeface="+mj-lt"/>
              <a:ea typeface="Cambria"/>
              <a:cs typeface="Cambria"/>
              <a:sym typeface="Cambria"/>
            </a:endParaRPr>
          </a:p>
          <a:p>
            <a:pPr marL="400050" lvl="1" indent="0">
              <a:buNone/>
            </a:pPr>
            <a:endParaRPr lang="en-US" sz="1400" i="1" dirty="0">
              <a:latin typeface="+mj-lt"/>
              <a:ea typeface="Cambria"/>
              <a:cs typeface="Cambria"/>
              <a:sym typeface="Cambria"/>
            </a:endParaRPr>
          </a:p>
          <a:p>
            <a:pPr marL="173038" indent="-173038"/>
            <a:r>
              <a:rPr lang="en-US" sz="3000" dirty="0"/>
              <a:t> </a:t>
            </a:r>
            <a:r>
              <a:rPr lang="en-US" sz="3000" b="1" dirty="0">
                <a:solidFill>
                  <a:srgbClr val="C00000"/>
                </a:solidFill>
              </a:rPr>
              <a:t>Difficult</a:t>
            </a:r>
            <a:r>
              <a:rPr lang="en-US" sz="3000" dirty="0"/>
              <a:t> to interpret </a:t>
            </a:r>
            <a:r>
              <a:rPr lang="en-US" sz="3000" b="1" dirty="0">
                <a:solidFill>
                  <a:srgbClr val="0000C8"/>
                </a:solidFill>
              </a:rPr>
              <a:t>learned model</a:t>
            </a:r>
            <a:endParaRPr lang="en-US" sz="3000" b="1" i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explainable AI</a:t>
            </a:r>
          </a:p>
        </p:txBody>
      </p:sp>
    </p:spTree>
    <p:extLst>
      <p:ext uri="{BB962C8B-B14F-4D97-AF65-F5344CB8AC3E}">
        <p14:creationId xmlns:p14="http://schemas.microsoft.com/office/powerpoint/2010/main" val="28087852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>
                <a:latin typeface="+mj-lt"/>
              </a:rPr>
              <a:t> Use </a:t>
            </a:r>
            <a:r>
              <a:rPr lang="en-US" sz="3000" b="1" dirty="0">
                <a:solidFill>
                  <a:srgbClr val="0000C8"/>
                </a:solidFill>
                <a:latin typeface="+mj-lt"/>
              </a:rPr>
              <a:t>GOMEA-based </a:t>
            </a:r>
            <a:r>
              <a:rPr lang="en-US" sz="3000" b="1" dirty="0">
                <a:solidFill>
                  <a:srgbClr val="0000C8"/>
                </a:solidFill>
              </a:rPr>
              <a:t>Genetic Programming</a:t>
            </a:r>
            <a:r>
              <a:rPr lang="en-US" sz="3000" dirty="0"/>
              <a:t> to</a:t>
            </a:r>
          </a:p>
          <a:p>
            <a:pPr marL="571500" lvl="1" indent="-171450"/>
            <a:r>
              <a:rPr lang="en-US" sz="2600" dirty="0">
                <a:latin typeface="+mj-lt"/>
              </a:rPr>
              <a:t>  </a:t>
            </a:r>
            <a:r>
              <a:rPr lang="en-US" sz="2600" b="1" dirty="0">
                <a:solidFill>
                  <a:srgbClr val="0000C8"/>
                </a:solidFill>
                <a:latin typeface="+mj-lt"/>
              </a:rPr>
              <a:t>enhance features </a:t>
            </a:r>
            <a:r>
              <a:rPr lang="en-US" sz="2600" dirty="0"/>
              <a:t>with </a:t>
            </a:r>
            <a:r>
              <a:rPr lang="en-US" sz="2600" b="1" dirty="0">
                <a:solidFill>
                  <a:srgbClr val="0000C8"/>
                </a:solidFill>
              </a:rPr>
              <a:t>non-linear combinations</a:t>
            </a:r>
            <a:r>
              <a:rPr lang="en-US" sz="2600" dirty="0"/>
              <a:t>,</a:t>
            </a:r>
          </a:p>
          <a:p>
            <a:pPr marL="571500" lvl="1" indent="-171450"/>
            <a:r>
              <a:rPr lang="en-US" sz="2600" dirty="0"/>
              <a:t>  and/or directly learn </a:t>
            </a:r>
            <a:r>
              <a:rPr lang="en-US" sz="2600" b="1" dirty="0">
                <a:solidFill>
                  <a:srgbClr val="0000C8"/>
                </a:solidFill>
              </a:rPr>
              <a:t>similarity function</a:t>
            </a:r>
          </a:p>
          <a:p>
            <a:pPr marL="171450" indent="-171450"/>
            <a:endParaRPr lang="en-US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explainable AI</a:t>
            </a:r>
          </a:p>
        </p:txBody>
      </p:sp>
    </p:spTree>
    <p:extLst>
      <p:ext uri="{BB962C8B-B14F-4D97-AF65-F5344CB8AC3E}">
        <p14:creationId xmlns:p14="http://schemas.microsoft.com/office/powerpoint/2010/main" val="6493799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>
                <a:latin typeface="+mj-lt"/>
              </a:rPr>
              <a:t> Use </a:t>
            </a:r>
            <a:r>
              <a:rPr lang="en-US" sz="3000" b="1" dirty="0">
                <a:solidFill>
                  <a:srgbClr val="0000C8"/>
                </a:solidFill>
              </a:rPr>
              <a:t>GOMEA-based Genetic Programming</a:t>
            </a:r>
            <a:r>
              <a:rPr lang="en-US" sz="3000" dirty="0"/>
              <a:t> to</a:t>
            </a:r>
          </a:p>
          <a:p>
            <a:pPr marL="571500" lvl="1" indent="-171450"/>
            <a:r>
              <a:rPr lang="en-US" sz="2600" dirty="0">
                <a:latin typeface="+mj-lt"/>
              </a:rPr>
              <a:t>  </a:t>
            </a:r>
            <a:r>
              <a:rPr lang="en-US" sz="2600" b="1" dirty="0">
                <a:solidFill>
                  <a:srgbClr val="0000C8"/>
                </a:solidFill>
                <a:latin typeface="+mj-lt"/>
              </a:rPr>
              <a:t>enhance features </a:t>
            </a:r>
            <a:r>
              <a:rPr lang="en-US" sz="2600" dirty="0"/>
              <a:t>with </a:t>
            </a:r>
            <a:r>
              <a:rPr lang="en-US" sz="2600" b="1" dirty="0">
                <a:solidFill>
                  <a:srgbClr val="0000C8"/>
                </a:solidFill>
              </a:rPr>
              <a:t>non-linear combinations</a:t>
            </a:r>
            <a:r>
              <a:rPr lang="en-US" sz="2600" dirty="0"/>
              <a:t>,</a:t>
            </a:r>
          </a:p>
          <a:p>
            <a:pPr marL="571500" lvl="1" indent="-171450"/>
            <a:r>
              <a:rPr lang="en-US" sz="2600" dirty="0"/>
              <a:t>  and/or directly learn </a:t>
            </a:r>
            <a:r>
              <a:rPr lang="en-US" sz="2600" b="1" dirty="0">
                <a:solidFill>
                  <a:srgbClr val="0000C8"/>
                </a:solidFill>
              </a:rPr>
              <a:t>similarity function</a:t>
            </a:r>
          </a:p>
          <a:p>
            <a:pPr marL="171450" indent="-171450"/>
            <a:r>
              <a:rPr lang="en-US" sz="3000" dirty="0"/>
              <a:t> Get more </a:t>
            </a:r>
            <a:r>
              <a:rPr lang="en-US" sz="3000" b="1" dirty="0">
                <a:solidFill>
                  <a:srgbClr val="0000C8"/>
                </a:solidFill>
              </a:rPr>
              <a:t>insight</a:t>
            </a:r>
            <a:r>
              <a:rPr lang="en-US" sz="3000" dirty="0"/>
              <a:t> into features / relation</a:t>
            </a:r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1400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  <a:p>
            <a:pPr marL="171450" indent="-171450"/>
            <a:r>
              <a:rPr lang="en-US" sz="1400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en-US" sz="1400" i="1" dirty="0">
                <a:ea typeface="Cambria"/>
                <a:cs typeface="Cambria"/>
                <a:sym typeface="Cambria"/>
              </a:rPr>
              <a:t>(M. </a:t>
            </a:r>
            <a:r>
              <a:rPr lang="en-US" sz="1400" i="1" dirty="0" err="1">
                <a:ea typeface="Cambria"/>
                <a:cs typeface="Cambria"/>
                <a:sym typeface="Cambria"/>
              </a:rPr>
              <a:t>Virgolin</a:t>
            </a:r>
            <a:r>
              <a:rPr lang="en-US" sz="1400" i="1" dirty="0">
                <a:ea typeface="Cambria"/>
                <a:cs typeface="Cambria"/>
                <a:sym typeface="Cambria"/>
              </a:rPr>
              <a:t> et al.</a:t>
            </a:r>
            <a:r>
              <a:rPr lang="en-US" sz="1400" i="1" dirty="0"/>
              <a:t>, Proc. GECCO, 2018</a:t>
            </a:r>
            <a:r>
              <a:rPr lang="en-US" sz="1400" i="1" dirty="0">
                <a:ea typeface="Cambria"/>
                <a:cs typeface="Cambria"/>
                <a:sym typeface="Cambria"/>
              </a:rPr>
              <a:t>)</a:t>
            </a:r>
          </a:p>
          <a:p>
            <a:pPr marL="171450" indent="-171450"/>
            <a:endParaRPr lang="en-US" sz="1400" i="1" dirty="0">
              <a:sym typeface="Cambria"/>
            </a:endParaRPr>
          </a:p>
          <a:p>
            <a:pPr marL="171450" indent="-171450"/>
            <a:r>
              <a:rPr lang="en-US" sz="3000" dirty="0"/>
              <a:t> More powerful than </a:t>
            </a:r>
            <a:r>
              <a:rPr lang="en-US" sz="3000" b="1" dirty="0">
                <a:solidFill>
                  <a:srgbClr val="0000C8"/>
                </a:solidFill>
              </a:rPr>
              <a:t>standard GP</a:t>
            </a:r>
            <a:r>
              <a:rPr lang="en-US" sz="3000" dirty="0"/>
              <a:t> when looking for </a:t>
            </a:r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dirty="0"/>
              <a:t>small, </a:t>
            </a:r>
            <a:r>
              <a:rPr lang="en-US" sz="3000" b="1" dirty="0">
                <a:solidFill>
                  <a:srgbClr val="0000C8"/>
                </a:solidFill>
              </a:rPr>
              <a:t>interpretable</a:t>
            </a:r>
            <a:r>
              <a:rPr lang="en-US" sz="3000" dirty="0"/>
              <a:t> features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explainable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1396E-D2EB-4959-9ED6-C3B871117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3657600"/>
            <a:ext cx="5486400" cy="140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3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Robot buddies </a:t>
            </a:r>
            <a:r>
              <a:rPr lang="en-US" sz="3000" dirty="0"/>
              <a:t>for childhood</a:t>
            </a:r>
          </a:p>
          <a:p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/>
              <a:t>cancer patients</a:t>
            </a:r>
          </a:p>
          <a:p>
            <a:r>
              <a:rPr lang="en-US" sz="3000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Reduce stress</a:t>
            </a:r>
            <a:r>
              <a:rPr lang="en-US" sz="3000" dirty="0"/>
              <a:t>, improve</a:t>
            </a:r>
          </a:p>
          <a:p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rgbClr val="0000C8"/>
                </a:solidFill>
              </a:rPr>
              <a:t>quality of life</a:t>
            </a:r>
            <a:endParaRPr lang="en-US" sz="1400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robot buddies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A55DF-D660-4DF6-880D-50ADDA57D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46237"/>
            <a:ext cx="2239963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3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White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Everything </a:t>
            </a:r>
            <a:r>
              <a:rPr lang="en-US" sz="2600" b="1" dirty="0">
                <a:solidFill>
                  <a:srgbClr val="0000C8"/>
                </a:solidFill>
              </a:rPr>
              <a:t>known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suﬃciently understood</a:t>
            </a:r>
          </a:p>
          <a:p>
            <a:pPr lvl="1"/>
            <a:r>
              <a:rPr lang="en-US" sz="2600" dirty="0"/>
              <a:t> Use </a:t>
            </a:r>
            <a:r>
              <a:rPr lang="en-US" sz="2600" b="1" dirty="0">
                <a:solidFill>
                  <a:srgbClr val="0000C8"/>
                </a:solidFill>
              </a:rPr>
              <a:t>knowledge</a:t>
            </a:r>
            <a:r>
              <a:rPr lang="en-US" sz="2600" dirty="0"/>
              <a:t> to your advantage</a:t>
            </a:r>
          </a:p>
          <a:p>
            <a:pPr lvl="2"/>
            <a:r>
              <a:rPr lang="en-US" sz="2200" dirty="0"/>
              <a:t>Solve </a:t>
            </a:r>
            <a:r>
              <a:rPr lang="en-US" sz="2200" b="1" dirty="0">
                <a:solidFill>
                  <a:srgbClr val="0000C8"/>
                </a:solidFill>
              </a:rPr>
              <a:t>analytically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3556681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Robot buddies </a:t>
            </a:r>
            <a:r>
              <a:rPr lang="en-US" sz="3000" dirty="0"/>
              <a:t>for childhood</a:t>
            </a:r>
          </a:p>
          <a:p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/>
              <a:t>cancer patients</a:t>
            </a:r>
          </a:p>
          <a:p>
            <a:r>
              <a:rPr lang="en-US" sz="3000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Reduce stress</a:t>
            </a:r>
            <a:r>
              <a:rPr lang="en-US" sz="3000" dirty="0"/>
              <a:t>, improve</a:t>
            </a:r>
          </a:p>
          <a:p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rgbClr val="0000C8"/>
                </a:solidFill>
              </a:rPr>
              <a:t>quality of life</a:t>
            </a:r>
          </a:p>
          <a:p>
            <a:r>
              <a:rPr lang="en-US" sz="3000" dirty="0"/>
              <a:t> Use/advance </a:t>
            </a:r>
            <a:r>
              <a:rPr lang="en-US" sz="3000" b="1" dirty="0">
                <a:solidFill>
                  <a:srgbClr val="0000C8"/>
                </a:solidFill>
              </a:rPr>
              <a:t>EML</a:t>
            </a:r>
            <a:r>
              <a:rPr lang="en-US" sz="3000" dirty="0"/>
              <a:t> for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rgbClr val="0000C8"/>
                </a:solidFill>
              </a:rPr>
              <a:t>emotion recognition</a:t>
            </a:r>
          </a:p>
          <a:p>
            <a:pPr lvl="1"/>
            <a:r>
              <a:rPr lang="en-US" sz="2600" dirty="0"/>
              <a:t> </a:t>
            </a:r>
            <a:r>
              <a:rPr lang="en-US" dirty="0"/>
              <a:t>Deep-Learning-hyperparameter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optimization (Bayesian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optimization – GOMEA combo)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1400" i="1" dirty="0"/>
              <a:t>(Rincon and Bosman, in preparation)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robot buddies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A55DF-D660-4DF6-880D-50ADDA57D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46237"/>
            <a:ext cx="2239963" cy="2239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02943-BE86-4565-AFA8-CE905C363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1" y="4343400"/>
            <a:ext cx="2011795" cy="1985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D0DC0A-2769-42E3-A728-5EA4A0DE1ED5}"/>
              </a:ext>
            </a:extLst>
          </p:cNvPr>
          <p:cNvSpPr/>
          <p:nvPr/>
        </p:nvSpPr>
        <p:spPr>
          <a:xfrm>
            <a:off x="6462551" y="6329017"/>
            <a:ext cx="23752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(Image from </a:t>
            </a:r>
            <a:r>
              <a:rPr lang="en-US" sz="1200" i="1" dirty="0" err="1"/>
              <a:t>Shariari</a:t>
            </a:r>
            <a:r>
              <a:rPr lang="en-US" sz="1200" i="1" dirty="0"/>
              <a:t> et al, 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08200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 err="1">
                <a:solidFill>
                  <a:srgbClr val="0000C8"/>
                </a:solidFill>
              </a:rPr>
              <a:t>FEDMix</a:t>
            </a:r>
            <a:r>
              <a:rPr lang="en-US" sz="3000" b="1" dirty="0">
                <a:solidFill>
                  <a:srgbClr val="0000C8"/>
                </a:solidFill>
              </a:rPr>
              <a:t>: Fusible Evolutionary Deep Neural Network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b="1" dirty="0">
                <a:solidFill>
                  <a:srgbClr val="0000C8"/>
                </a:solidFill>
              </a:rPr>
              <a:t>Mixture Learning from Distributed Data for Robust</a:t>
            </a:r>
          </a:p>
          <a:p>
            <a:pPr marL="171450" indent="-171450"/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b="1" dirty="0">
                <a:solidFill>
                  <a:srgbClr val="0000C8"/>
                </a:solidFill>
              </a:rPr>
              <a:t>Medical Image Analysis</a:t>
            </a:r>
            <a:r>
              <a:rPr lang="en-US" sz="3000" b="1" dirty="0"/>
              <a:t> </a:t>
            </a:r>
            <a:r>
              <a:rPr lang="en-US" sz="3000" dirty="0"/>
              <a:t>(started September 2018)</a:t>
            </a:r>
          </a:p>
          <a:p>
            <a:pPr marL="571500" lvl="1" indent="-171450"/>
            <a:r>
              <a:rPr lang="en-US" sz="2600" dirty="0"/>
              <a:t>Integrates </a:t>
            </a:r>
            <a:r>
              <a:rPr lang="en-US" sz="2600" b="1" dirty="0">
                <a:solidFill>
                  <a:srgbClr val="0000C8"/>
                </a:solidFill>
              </a:rPr>
              <a:t>evolutionary algorithms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deep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GOMEA for Medical Image Segmentation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49531-E6E8-4788-AAEC-F0C39837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3969450"/>
            <a:ext cx="3276600" cy="24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118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Deform medical image</a:t>
            </a:r>
            <a:r>
              <a:rPr lang="en-US" sz="3000" dirty="0"/>
              <a:t> to look like another </a:t>
            </a:r>
            <a:r>
              <a:rPr lang="en-US" sz="3000" b="1" dirty="0">
                <a:solidFill>
                  <a:srgbClr val="0000C8"/>
                </a:solidFill>
              </a:rPr>
              <a:t>image</a:t>
            </a:r>
          </a:p>
          <a:p>
            <a:pPr marL="171450" indent="-171450"/>
            <a:endParaRPr lang="en-US" sz="1800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Medical Image Registration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C4AF66-9ECC-4493-9595-0E96F7A6D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76" y="2832451"/>
            <a:ext cx="7619047" cy="28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222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MODIR: Multi-Objective Deformable Image </a:t>
            </a:r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n-US" sz="3000" b="1" dirty="0">
                <a:solidFill>
                  <a:srgbClr val="0000C8"/>
                </a:solidFill>
              </a:rPr>
              <a:t>Registration </a:t>
            </a:r>
            <a:r>
              <a:rPr lang="en-US" sz="3000" dirty="0"/>
              <a:t>(to start January 2019)</a:t>
            </a:r>
            <a:endParaRPr lang="en-US" sz="3000" b="1" dirty="0">
              <a:solidFill>
                <a:srgbClr val="0000C8"/>
              </a:solidFill>
            </a:endParaRPr>
          </a:p>
          <a:p>
            <a:pPr marL="571500" lvl="1" indent="-171450"/>
            <a:r>
              <a:rPr lang="en-US" sz="2200" dirty="0"/>
              <a:t> Multi-objective Evolutionary algorithms,</a:t>
            </a:r>
          </a:p>
          <a:p>
            <a:pPr marL="571500" lvl="1" indent="-171450"/>
            <a:r>
              <a:rPr lang="en-US" sz="2200" dirty="0"/>
              <a:t> Biomechanical Modeling,</a:t>
            </a:r>
          </a:p>
          <a:p>
            <a:pPr marL="571500" lvl="1" indent="-171450"/>
            <a:r>
              <a:rPr lang="en-US" sz="2200" dirty="0"/>
              <a:t> Deep Learning</a:t>
            </a:r>
          </a:p>
          <a:p>
            <a:pPr marL="571500" lvl="1" indent="-171450"/>
            <a:r>
              <a:rPr lang="en-US" sz="2200" dirty="0"/>
              <a:t> User-friendly software design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Medical Image Registration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8BA0F-3EC6-473B-A587-CF7DF3C1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419600"/>
            <a:ext cx="9144000" cy="21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140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Final </a:t>
            </a:r>
            <a:r>
              <a:rPr lang="en-US" sz="3000" b="1" dirty="0">
                <a:solidFill>
                  <a:srgbClr val="0000C8"/>
                </a:solidFill>
              </a:rPr>
              <a:t>solution selection </a:t>
            </a:r>
            <a:r>
              <a:rPr lang="en-US" sz="3000" b="1" dirty="0">
                <a:solidFill>
                  <a:srgbClr val="008200"/>
                </a:solidFill>
              </a:rPr>
              <a:t>insightful &amp; easy</a:t>
            </a:r>
          </a:p>
          <a:p>
            <a:pPr marL="171450" indent="-171450"/>
            <a:r>
              <a:rPr lang="en-US" sz="1400" b="1" i="1" dirty="0">
                <a:solidFill>
                  <a:schemeClr val="bg1"/>
                </a:solidFill>
              </a:rPr>
              <a:t> </a:t>
            </a:r>
            <a:r>
              <a:rPr lang="en-US" sz="1400" i="1" dirty="0"/>
              <a:t>(</a:t>
            </a:r>
            <a:r>
              <a:rPr lang="en-US" sz="1400" i="1" dirty="0" err="1"/>
              <a:t>Pirpinia</a:t>
            </a:r>
            <a:r>
              <a:rPr lang="en-US" sz="1400" i="1" dirty="0"/>
              <a:t> et al., Journal of Medical Imaging)</a:t>
            </a:r>
            <a:endParaRPr lang="en-US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for Medical Image Registration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8A86A-EF1C-4C8E-89F5-1BB09B55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514600"/>
            <a:ext cx="683260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193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b="1" dirty="0"/>
              <a:t> </a:t>
            </a:r>
            <a:r>
              <a:rPr lang="en-US" sz="3000" dirty="0"/>
              <a:t>is a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state-of-the-art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00C8"/>
                </a:solidFill>
              </a:rPr>
              <a:t>family</a:t>
            </a:r>
            <a:r>
              <a:rPr lang="en-US" sz="3000" dirty="0"/>
              <a:t> of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/>
              <a:t>(linkage-)model-based evolutionary algorithms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3744478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b="1" dirty="0"/>
              <a:t> </a:t>
            </a:r>
            <a:r>
              <a:rPr lang="en-US" sz="3000" dirty="0"/>
              <a:t>is a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state-of-the-art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00C8"/>
                </a:solidFill>
              </a:rPr>
              <a:t>family</a:t>
            </a:r>
            <a:r>
              <a:rPr lang="en-US" sz="3000" dirty="0"/>
              <a:t> of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/>
              <a:t>(linkage-)model-based evolutionary algorithms</a:t>
            </a:r>
          </a:p>
          <a:p>
            <a:pPr marL="171450" indent="-171450"/>
            <a:r>
              <a:rPr lang="en-US" sz="3000" dirty="0"/>
              <a:t> GOMEA family is </a:t>
            </a:r>
            <a:r>
              <a:rPr lang="en-US" sz="3000" b="1" dirty="0">
                <a:solidFill>
                  <a:srgbClr val="0000C8"/>
                </a:solidFill>
              </a:rPr>
              <a:t>expanding rapidly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7300826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b="1" dirty="0"/>
              <a:t> </a:t>
            </a:r>
            <a:r>
              <a:rPr lang="en-US" sz="3000" dirty="0"/>
              <a:t>is a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state-of-the-art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00C8"/>
                </a:solidFill>
              </a:rPr>
              <a:t>family</a:t>
            </a:r>
            <a:r>
              <a:rPr lang="en-US" sz="3000" dirty="0"/>
              <a:t> of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/>
              <a:t>(linkage-)model-based evolutionary algorithms</a:t>
            </a:r>
          </a:p>
          <a:p>
            <a:pPr marL="171450" indent="-171450"/>
            <a:r>
              <a:rPr lang="en-US" sz="3000" dirty="0"/>
              <a:t> GOMEA family is </a:t>
            </a:r>
            <a:r>
              <a:rPr lang="en-US" sz="3000" b="1" dirty="0">
                <a:solidFill>
                  <a:srgbClr val="0000C8"/>
                </a:solidFill>
              </a:rPr>
              <a:t>expanding rapidly</a:t>
            </a:r>
          </a:p>
          <a:p>
            <a:pPr lvl="1"/>
            <a:r>
              <a:rPr lang="en-US" sz="2600" dirty="0"/>
              <a:t> Binary, Integer, Permutation, Real-Valued, Mixed-Integer, </a:t>
            </a:r>
            <a:r>
              <a:rPr lang="en-US" sz="1200" dirty="0">
                <a:solidFill>
                  <a:schemeClr val="bg1"/>
                </a:solidFill>
              </a:rPr>
              <a:t>+</a:t>
            </a:r>
            <a:r>
              <a:rPr lang="en-US" sz="2600" dirty="0"/>
              <a:t>GP, SO, MO, …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5836001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b="1" dirty="0"/>
              <a:t> </a:t>
            </a:r>
            <a:r>
              <a:rPr lang="en-US" sz="3000" dirty="0"/>
              <a:t>is a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state-of-the-art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00C8"/>
                </a:solidFill>
              </a:rPr>
              <a:t>family</a:t>
            </a:r>
            <a:r>
              <a:rPr lang="en-US" sz="3000" dirty="0"/>
              <a:t> of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/>
              <a:t>(linkage-)model-based evolutionary algorithms</a:t>
            </a:r>
          </a:p>
          <a:p>
            <a:pPr marL="171450" indent="-171450"/>
            <a:r>
              <a:rPr lang="en-US" sz="3000" dirty="0"/>
              <a:t> GOMEA family is </a:t>
            </a:r>
            <a:r>
              <a:rPr lang="en-US" sz="3000" b="1" dirty="0">
                <a:solidFill>
                  <a:srgbClr val="0000C8"/>
                </a:solidFill>
              </a:rPr>
              <a:t>expanding rapidly</a:t>
            </a:r>
          </a:p>
          <a:p>
            <a:pPr lvl="1"/>
            <a:r>
              <a:rPr lang="en-US" sz="2600" dirty="0"/>
              <a:t> Binary, Integer, Permutation, Real-Valued, Mixed-Integer, </a:t>
            </a:r>
            <a:r>
              <a:rPr lang="en-US" sz="1200" dirty="0">
                <a:solidFill>
                  <a:schemeClr val="bg1"/>
                </a:solidFill>
              </a:rPr>
              <a:t>+</a:t>
            </a:r>
            <a:r>
              <a:rPr lang="en-US" sz="2600" dirty="0"/>
              <a:t>GP, SO, MO, …</a:t>
            </a:r>
          </a:p>
          <a:p>
            <a:pPr marL="171450" indent="-171450"/>
            <a:r>
              <a:rPr lang="en-US" sz="3000" dirty="0"/>
              <a:t> Also used in / tailored to </a:t>
            </a:r>
            <a:r>
              <a:rPr lang="en-US" sz="3000" b="1" dirty="0">
                <a:solidFill>
                  <a:srgbClr val="0000C8"/>
                </a:solidFill>
              </a:rPr>
              <a:t>real world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2095553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b="1" dirty="0"/>
              <a:t> </a:t>
            </a:r>
            <a:r>
              <a:rPr lang="en-US" sz="3000" dirty="0"/>
              <a:t>is a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state-of-the-art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00C8"/>
                </a:solidFill>
              </a:rPr>
              <a:t>family</a:t>
            </a:r>
            <a:r>
              <a:rPr lang="en-US" sz="3000" dirty="0"/>
              <a:t> of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/>
              <a:t>(linkage-)model-based evolutionary algorithms</a:t>
            </a:r>
          </a:p>
          <a:p>
            <a:pPr marL="171450" indent="-171450"/>
            <a:r>
              <a:rPr lang="en-US" sz="3000" dirty="0"/>
              <a:t> GOMEA family is </a:t>
            </a:r>
            <a:r>
              <a:rPr lang="en-US" sz="3000" b="1" dirty="0">
                <a:solidFill>
                  <a:srgbClr val="0000C8"/>
                </a:solidFill>
              </a:rPr>
              <a:t>expanding rapidly</a:t>
            </a:r>
          </a:p>
          <a:p>
            <a:pPr lvl="1"/>
            <a:r>
              <a:rPr lang="en-US" sz="2600" dirty="0"/>
              <a:t> Binary, Integer, Permutation, Real-Valued, Mixed-Integer, </a:t>
            </a:r>
            <a:r>
              <a:rPr lang="en-US" sz="1200" dirty="0">
                <a:solidFill>
                  <a:schemeClr val="bg1"/>
                </a:solidFill>
              </a:rPr>
              <a:t>+</a:t>
            </a:r>
            <a:r>
              <a:rPr lang="en-US" sz="2600" dirty="0"/>
              <a:t>GP, SO, MO, …</a:t>
            </a:r>
          </a:p>
          <a:p>
            <a:pPr marL="171450" indent="-171450"/>
            <a:r>
              <a:rPr lang="en-US" sz="3000" dirty="0"/>
              <a:t> Also used in / tailored to </a:t>
            </a:r>
            <a:r>
              <a:rPr lang="en-US" sz="3000" b="1" dirty="0">
                <a:solidFill>
                  <a:srgbClr val="0000C8"/>
                </a:solidFill>
              </a:rPr>
              <a:t>real world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Real real</a:t>
            </a:r>
            <a:r>
              <a:rPr lang="en-US" sz="2600" dirty="0"/>
              <a:t>-world applications in </a:t>
            </a:r>
            <a:r>
              <a:rPr lang="en-US" sz="2600" b="1" dirty="0">
                <a:solidFill>
                  <a:srgbClr val="0000C8"/>
                </a:solidFill>
              </a:rPr>
              <a:t>medicine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93396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White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Everything </a:t>
            </a:r>
            <a:r>
              <a:rPr lang="en-US" sz="2600" b="1" dirty="0">
                <a:solidFill>
                  <a:srgbClr val="0000C8"/>
                </a:solidFill>
              </a:rPr>
              <a:t>known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suﬃciently understood</a:t>
            </a:r>
          </a:p>
          <a:p>
            <a:pPr lvl="1"/>
            <a:r>
              <a:rPr lang="en-US" sz="2600" dirty="0"/>
              <a:t> Use </a:t>
            </a:r>
            <a:r>
              <a:rPr lang="en-US" sz="2600" b="1" dirty="0">
                <a:solidFill>
                  <a:srgbClr val="0000C8"/>
                </a:solidFill>
              </a:rPr>
              <a:t>knowledge</a:t>
            </a:r>
            <a:r>
              <a:rPr lang="en-US" sz="2600" dirty="0"/>
              <a:t> to your advantage</a:t>
            </a:r>
          </a:p>
          <a:p>
            <a:pPr lvl="2"/>
            <a:r>
              <a:rPr lang="en-US" sz="2200" dirty="0"/>
              <a:t>Solve </a:t>
            </a:r>
            <a:r>
              <a:rPr lang="en-US" sz="2200" b="1" dirty="0">
                <a:solidFill>
                  <a:srgbClr val="0000C8"/>
                </a:solidFill>
              </a:rPr>
              <a:t>analytically</a:t>
            </a:r>
          </a:p>
          <a:p>
            <a:pPr lvl="2"/>
            <a:r>
              <a:rPr lang="en-US" sz="2200" dirty="0"/>
              <a:t>Build </a:t>
            </a:r>
            <a:r>
              <a:rPr lang="en-US" sz="2200" b="1" dirty="0">
                <a:solidFill>
                  <a:srgbClr val="0000C8"/>
                </a:solidFill>
              </a:rPr>
              <a:t>problem-speciﬁc</a:t>
            </a:r>
            <a:r>
              <a:rPr lang="en-US" sz="2200" dirty="0"/>
              <a:t> algorithms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20598969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b="1" dirty="0"/>
              <a:t> </a:t>
            </a:r>
            <a:r>
              <a:rPr lang="en-US" sz="3000" dirty="0"/>
              <a:t>is a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state-of-the-art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00C8"/>
                </a:solidFill>
              </a:rPr>
              <a:t>family</a:t>
            </a:r>
            <a:r>
              <a:rPr lang="en-US" sz="3000" dirty="0"/>
              <a:t> of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/>
              <a:t>(linkage-)model-based evolutionary algorithms</a:t>
            </a:r>
          </a:p>
          <a:p>
            <a:pPr marL="171450" indent="-171450"/>
            <a:r>
              <a:rPr lang="en-US" sz="3000" dirty="0"/>
              <a:t> GOMEA family is </a:t>
            </a:r>
            <a:r>
              <a:rPr lang="en-US" sz="3000" b="1" dirty="0">
                <a:solidFill>
                  <a:srgbClr val="0000C8"/>
                </a:solidFill>
              </a:rPr>
              <a:t>expanding rapidly</a:t>
            </a:r>
          </a:p>
          <a:p>
            <a:pPr lvl="1"/>
            <a:r>
              <a:rPr lang="en-US" sz="2600" dirty="0"/>
              <a:t> Binary, Integer, Permutation, Real-Valued, Mixed-Integer, </a:t>
            </a:r>
            <a:r>
              <a:rPr lang="en-US" sz="1200" dirty="0">
                <a:solidFill>
                  <a:schemeClr val="bg1"/>
                </a:solidFill>
              </a:rPr>
              <a:t>+</a:t>
            </a:r>
            <a:r>
              <a:rPr lang="en-US" sz="2600" dirty="0"/>
              <a:t>GP, SO, MO, …</a:t>
            </a:r>
          </a:p>
          <a:p>
            <a:pPr marL="171450" indent="-171450"/>
            <a:r>
              <a:rPr lang="en-US" sz="3000" dirty="0"/>
              <a:t> Also used in / tailored to </a:t>
            </a:r>
            <a:r>
              <a:rPr lang="en-US" sz="3000" b="1" dirty="0">
                <a:solidFill>
                  <a:srgbClr val="0000C8"/>
                </a:solidFill>
              </a:rPr>
              <a:t>real world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Real real</a:t>
            </a:r>
            <a:r>
              <a:rPr lang="en-US" sz="2600" dirty="0"/>
              <a:t>-world applications in </a:t>
            </a:r>
            <a:r>
              <a:rPr lang="en-US" sz="2600" b="1" dirty="0">
                <a:solidFill>
                  <a:srgbClr val="0000C8"/>
                </a:solidFill>
              </a:rPr>
              <a:t>medicine</a:t>
            </a:r>
            <a:endParaRPr lang="en-US" sz="2600" dirty="0"/>
          </a:p>
          <a:p>
            <a:pPr lvl="1"/>
            <a:r>
              <a:rPr lang="en-US" sz="2600" dirty="0"/>
              <a:t> Real-world </a:t>
            </a:r>
            <a:r>
              <a:rPr lang="en-US" sz="2600" b="1" dirty="0">
                <a:solidFill>
                  <a:srgbClr val="0000C8"/>
                </a:solidFill>
              </a:rPr>
              <a:t>flavored </a:t>
            </a:r>
            <a:r>
              <a:rPr lang="en-US" sz="2600" dirty="0"/>
              <a:t>uses in </a:t>
            </a:r>
            <a:r>
              <a:rPr lang="en-US" sz="2600" b="1" dirty="0">
                <a:solidFill>
                  <a:srgbClr val="0000C8"/>
                </a:solidFill>
              </a:rPr>
              <a:t>energy </a:t>
            </a:r>
            <a:r>
              <a:rPr lang="en-US" sz="2600" dirty="0"/>
              <a:t>(not shown today)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981745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Various source code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</a:t>
            </a:r>
            <a:r>
              <a:rPr lang="en-US" sz="3000" b="1" dirty="0">
                <a:solidFill>
                  <a:srgbClr val="008200"/>
                </a:solidFill>
              </a:rPr>
              <a:t>freely</a:t>
            </a:r>
            <a:r>
              <a:rPr lang="en-US" sz="3000" dirty="0"/>
              <a:t> available </a:t>
            </a:r>
            <a:r>
              <a:rPr lang="en-US" sz="3000" b="1" dirty="0">
                <a:solidFill>
                  <a:srgbClr val="0000C8"/>
                </a:solidFill>
              </a:rPr>
              <a:t>online</a:t>
            </a:r>
            <a:r>
              <a:rPr lang="en-US" sz="3000" dirty="0"/>
              <a:t>!</a:t>
            </a:r>
          </a:p>
          <a:p>
            <a:pPr marL="171450" indent="-171450"/>
            <a:r>
              <a:rPr lang="en-US" sz="3000" dirty="0"/>
              <a:t> Download, play, publish, cite, and let us know!</a:t>
            </a:r>
          </a:p>
          <a:p>
            <a:pPr marL="171450" indent="-171450" algn="ctr">
              <a:buNone/>
            </a:pPr>
            <a:r>
              <a:rPr lang="en-US" sz="3000" b="1" dirty="0">
                <a:solidFill>
                  <a:srgbClr val="0000C8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http://homepages.cwi.nl/~bosman</a:t>
            </a:r>
            <a:endParaRPr lang="en-US" sz="3000" b="1" dirty="0">
              <a:solidFill>
                <a:srgbClr val="0000C8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1450" indent="-171450" algn="ctr">
              <a:buNone/>
            </a:pPr>
            <a:endParaRPr lang="en-US" sz="3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Code &amp; Vacancies</a:t>
            </a:r>
          </a:p>
        </p:txBody>
      </p:sp>
    </p:spTree>
    <p:extLst>
      <p:ext uri="{BB962C8B-B14F-4D97-AF65-F5344CB8AC3E}">
        <p14:creationId xmlns:p14="http://schemas.microsoft.com/office/powerpoint/2010/main" val="38525950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5410200"/>
          </a:xfrm>
        </p:spPr>
        <p:txBody>
          <a:bodyPr>
            <a:normAutofit fontScale="92500" lnSpcReduction="10000"/>
          </a:bodyPr>
          <a:lstStyle/>
          <a:p>
            <a:pPr marL="171450" indent="-171450"/>
            <a:r>
              <a:rPr lang="en-US" sz="2800" dirty="0"/>
              <a:t> </a:t>
            </a:r>
            <a:r>
              <a:rPr lang="en-US" sz="2600" b="1" dirty="0"/>
              <a:t>PhD Students &amp; Postdocs</a:t>
            </a:r>
          </a:p>
          <a:p>
            <a:pPr marL="457200" lvl="1" indent="0">
              <a:buNone/>
            </a:pPr>
            <a:r>
              <a:rPr lang="en-US" sz="2200" dirty="0"/>
              <a:t>Kelly van </a:t>
            </a:r>
            <a:r>
              <a:rPr lang="en-US" sz="2200" dirty="0" err="1"/>
              <a:t>Bindsbergen</a:t>
            </a:r>
            <a:r>
              <a:rPr lang="en-US" sz="2200" dirty="0"/>
              <a:t>, Anton </a:t>
            </a:r>
            <a:r>
              <a:rPr lang="en-US" sz="2200" dirty="0" err="1"/>
              <a:t>Bouter</a:t>
            </a:r>
            <a:r>
              <a:rPr lang="en-US" sz="2200" dirty="0"/>
              <a:t>, </a:t>
            </a:r>
            <a:r>
              <a:rPr lang="en-US" sz="2200" dirty="0" err="1"/>
              <a:t>Arkadiy</a:t>
            </a:r>
            <a:r>
              <a:rPr lang="en-US" sz="2200" dirty="0"/>
              <a:t> </a:t>
            </a:r>
            <a:r>
              <a:rPr lang="en-US" sz="2200" dirty="0" err="1"/>
              <a:t>Dushatskiy</a:t>
            </a:r>
            <a:r>
              <a:rPr lang="en-US" sz="2200" dirty="0"/>
              <a:t>, Hoang Luong, Stef Maree, </a:t>
            </a:r>
            <a:r>
              <a:rPr lang="en-US" sz="2200" dirty="0" err="1"/>
              <a:t>Marjolein</a:t>
            </a:r>
            <a:r>
              <a:rPr lang="en-US" sz="2200" dirty="0"/>
              <a:t> van der Meer, Kalia </a:t>
            </a:r>
            <a:r>
              <a:rPr lang="en-US" sz="2200" dirty="0" err="1"/>
              <a:t>Orphanou</a:t>
            </a:r>
            <a:r>
              <a:rPr lang="en-US" sz="2200" dirty="0"/>
              <a:t>, </a:t>
            </a:r>
            <a:r>
              <a:rPr lang="en-US" sz="2200" dirty="0" err="1"/>
              <a:t>Kleopatra</a:t>
            </a:r>
            <a:r>
              <a:rPr lang="en-US" sz="2200" dirty="0"/>
              <a:t> </a:t>
            </a:r>
            <a:r>
              <a:rPr lang="en-US" sz="2200" dirty="0" err="1"/>
              <a:t>Pirpinia</a:t>
            </a:r>
            <a:r>
              <a:rPr lang="en-US" sz="2200" dirty="0"/>
              <a:t>, Alejandro Rincon, Krzysztof Sadowski, Marco </a:t>
            </a:r>
            <a:r>
              <a:rPr lang="en-US" sz="2200" dirty="0" err="1"/>
              <a:t>Virgolin</a:t>
            </a:r>
            <a:r>
              <a:rPr lang="en-US" sz="2200" dirty="0"/>
              <a:t>, </a:t>
            </a:r>
            <a:r>
              <a:rPr lang="en-US" sz="2200" dirty="0" err="1"/>
              <a:t>Ziyuan</a:t>
            </a:r>
            <a:r>
              <a:rPr lang="en-US" sz="2200" dirty="0"/>
              <a:t> Wang</a:t>
            </a:r>
          </a:p>
          <a:p>
            <a:pPr marL="171450" indent="-171450"/>
            <a:r>
              <a:rPr lang="en-US" sz="2800" dirty="0"/>
              <a:t> </a:t>
            </a:r>
            <a:r>
              <a:rPr lang="en-US" sz="2600" b="1" dirty="0"/>
              <a:t>Senior Researchers</a:t>
            </a:r>
          </a:p>
          <a:p>
            <a:pPr marL="457200" lvl="1" indent="0">
              <a:buNone/>
            </a:pPr>
            <a:r>
              <a:rPr lang="en-US" sz="2200" dirty="0"/>
              <a:t>Tanja Alderliesten, Arjan Bel, Irma van Dijk, Marcel van Herk, Koen </a:t>
            </a:r>
            <a:r>
              <a:rPr lang="en-US" sz="2200" dirty="0" err="1"/>
              <a:t>Hindriks</a:t>
            </a:r>
            <a:r>
              <a:rPr lang="en-US" sz="2200" dirty="0"/>
              <a:t>, Martha </a:t>
            </a:r>
            <a:r>
              <a:rPr lang="en-US" sz="2200" dirty="0" err="1"/>
              <a:t>Grootenhuis</a:t>
            </a:r>
            <a:r>
              <a:rPr lang="en-US" sz="2200" dirty="0"/>
              <a:t>, Hans </a:t>
            </a:r>
            <a:r>
              <a:rPr lang="en-US" sz="2200" dirty="0" err="1"/>
              <a:t>Merks</a:t>
            </a:r>
            <a:r>
              <a:rPr lang="en-US" sz="2200" dirty="0"/>
              <a:t>, Mark </a:t>
            </a:r>
            <a:r>
              <a:rPr lang="en-US" sz="2200" dirty="0" err="1"/>
              <a:t>Neerincx</a:t>
            </a:r>
            <a:r>
              <a:rPr lang="en-US" sz="2200" dirty="0"/>
              <a:t>, Cécile </a:t>
            </a:r>
            <a:r>
              <a:rPr lang="en-US" sz="2200" dirty="0" err="1"/>
              <a:t>Ronckers</a:t>
            </a:r>
            <a:r>
              <a:rPr lang="en-US" sz="2200" dirty="0"/>
              <a:t>, Jan-Jakob </a:t>
            </a:r>
            <a:r>
              <a:rPr lang="en-US" sz="2200" dirty="0" err="1"/>
              <a:t>Sonke</a:t>
            </a:r>
            <a:r>
              <a:rPr lang="en-US" sz="2200" dirty="0"/>
              <a:t>, Dirk </a:t>
            </a:r>
            <a:r>
              <a:rPr lang="en-US" sz="2200" dirty="0" err="1"/>
              <a:t>Thierens</a:t>
            </a:r>
            <a:r>
              <a:rPr lang="en-US" sz="2200" dirty="0"/>
              <a:t>, Cees Witteveen</a:t>
            </a:r>
          </a:p>
          <a:p>
            <a:pPr marL="171450" indent="-171450"/>
            <a:r>
              <a:rPr lang="en-US" sz="2800" dirty="0"/>
              <a:t> </a:t>
            </a:r>
            <a:r>
              <a:rPr lang="en-US" sz="2600" b="1" dirty="0"/>
              <a:t>Support-, Industry-, Consultant-, Medical Staff</a:t>
            </a:r>
          </a:p>
          <a:p>
            <a:pPr marL="457200" lvl="1" indent="0">
              <a:buNone/>
            </a:pPr>
            <a:r>
              <a:rPr lang="nl-NL" sz="2200" dirty="0"/>
              <a:t>Brian </a:t>
            </a:r>
            <a:r>
              <a:rPr lang="nl-NL" sz="2200" dirty="0" err="1"/>
              <a:t>Balgobind</a:t>
            </a:r>
            <a:r>
              <a:rPr lang="nl-NL" sz="2200" dirty="0"/>
              <a:t>, Danique Barten, Karel </a:t>
            </a:r>
            <a:r>
              <a:rPr lang="nl-NL" sz="2200" dirty="0" err="1"/>
              <a:t>Hinnen</a:t>
            </a:r>
            <a:r>
              <a:rPr lang="nl-NL" sz="2200" dirty="0"/>
              <a:t>, Rob van der </a:t>
            </a:r>
            <a:r>
              <a:rPr lang="nl-NL" sz="2200" dirty="0" err="1"/>
              <a:t>Laarse</a:t>
            </a:r>
            <a:r>
              <a:rPr lang="nl-NL" sz="2200" dirty="0"/>
              <a:t>, Claudette Loo, </a:t>
            </a:r>
            <a:r>
              <a:rPr lang="nl-NL" sz="2200" dirty="0" err="1"/>
              <a:t>Yury</a:t>
            </a:r>
            <a:r>
              <a:rPr lang="nl-NL" sz="2200" dirty="0"/>
              <a:t> </a:t>
            </a:r>
            <a:r>
              <a:rPr lang="nl-NL" sz="2200" dirty="0" err="1"/>
              <a:t>Niatsetski</a:t>
            </a:r>
            <a:r>
              <a:rPr lang="nl-NL" sz="2200" dirty="0"/>
              <a:t>, Kees </a:t>
            </a:r>
            <a:r>
              <a:rPr lang="nl-NL" sz="2200" dirty="0" err="1"/>
              <a:t>Koedooder</a:t>
            </a:r>
            <a:r>
              <a:rPr lang="nl-NL" sz="2200" dirty="0"/>
              <a:t>, Christiaan Meijer, Adriënne Mendrik, Rob van Os, Bradley Pieters, Coen </a:t>
            </a:r>
            <a:r>
              <a:rPr lang="nl-NL" sz="2200" dirty="0" err="1"/>
              <a:t>Rasch</a:t>
            </a:r>
            <a:r>
              <a:rPr lang="nl-NL" sz="2200" dirty="0"/>
              <a:t>, Joost </a:t>
            </a:r>
            <a:r>
              <a:rPr lang="nl-NL" sz="2200" dirty="0" err="1"/>
              <a:t>Schillings</a:t>
            </a:r>
            <a:r>
              <a:rPr lang="nl-NL" sz="2200" dirty="0"/>
              <a:t>, Astrid Scholten, Bob van Veelen, Henrike Westerveld, Niek van Wieringen, Jan Wiersma, </a:t>
            </a:r>
            <a:r>
              <a:rPr lang="nl-NL" sz="2200" dirty="0" err="1"/>
              <a:t>Gonneke</a:t>
            </a:r>
            <a:r>
              <a:rPr lang="nl-NL" sz="2200" dirty="0"/>
              <a:t> Winter-</a:t>
            </a:r>
            <a:r>
              <a:rPr lang="nl-NL" sz="2200" dirty="0" err="1"/>
              <a:t>Warnars</a:t>
            </a:r>
            <a:endParaRPr lang="nl-NL" sz="2200" dirty="0"/>
          </a:p>
          <a:p>
            <a:pPr marL="171450" indent="-171450"/>
            <a:r>
              <a:rPr lang="en-US" sz="2800" dirty="0"/>
              <a:t> </a:t>
            </a:r>
            <a:r>
              <a:rPr lang="en-US" sz="2600" b="1" dirty="0"/>
              <a:t>Academic Institute Partners</a:t>
            </a:r>
          </a:p>
          <a:p>
            <a:pPr marL="457200" lvl="1" indent="0">
              <a:buNone/>
            </a:pPr>
            <a:r>
              <a:rPr lang="en-US" sz="2200" dirty="0"/>
              <a:t>Amsterdam UMC, Delft University of Technology, NKI, PMC, Utrecht University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08607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WBO </a:t>
            </a:r>
            <a:r>
              <a:rPr lang="en-US" sz="3000" dirty="0"/>
              <a:t>typically</a:t>
            </a:r>
          </a:p>
          <a:p>
            <a:pPr lvl="1"/>
            <a:r>
              <a:rPr lang="en-US" sz="2600" b="1" dirty="0">
                <a:solidFill>
                  <a:srgbClr val="008200"/>
                </a:solidFill>
              </a:rPr>
              <a:t>faster</a:t>
            </a:r>
            <a:r>
              <a:rPr lang="en-US" sz="2600" dirty="0"/>
              <a:t> and/or </a:t>
            </a:r>
            <a:r>
              <a:rPr lang="en-US" sz="2600" b="1" dirty="0">
                <a:solidFill>
                  <a:srgbClr val="008200"/>
                </a:solidFill>
              </a:rPr>
              <a:t>better </a:t>
            </a:r>
            <a:r>
              <a:rPr lang="en-US" sz="2600" dirty="0"/>
              <a:t>than BBO on “simple” problems</a:t>
            </a:r>
          </a:p>
          <a:p>
            <a:pPr lvl="1"/>
            <a:r>
              <a:rPr lang="en-US" sz="2600" b="1" dirty="0">
                <a:solidFill>
                  <a:srgbClr val="008200"/>
                </a:solidFill>
              </a:rPr>
              <a:t>optimum</a:t>
            </a:r>
            <a:r>
              <a:rPr lang="en-US" sz="2600" dirty="0"/>
              <a:t> guaranteed</a:t>
            </a:r>
            <a:endParaRPr lang="en-US" sz="2600" b="1" dirty="0">
              <a:solidFill>
                <a:srgbClr val="008200"/>
              </a:solidFill>
            </a:endParaRPr>
          </a:p>
          <a:p>
            <a:pPr lvl="1"/>
            <a:r>
              <a:rPr lang="en-US" sz="2600" b="1" dirty="0">
                <a:solidFill>
                  <a:srgbClr val="CD003A"/>
                </a:solidFill>
              </a:rPr>
              <a:t>not well generalizable</a:t>
            </a:r>
            <a:endParaRPr lang="en-US" sz="3000" dirty="0"/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BBO </a:t>
            </a:r>
            <a:r>
              <a:rPr lang="en-US" sz="3000" dirty="0"/>
              <a:t>typically</a:t>
            </a:r>
          </a:p>
          <a:p>
            <a:pPr marL="571500" lvl="1" indent="-171450"/>
            <a:r>
              <a:rPr lang="en-US" sz="2600" b="1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faster</a:t>
            </a:r>
            <a:r>
              <a:rPr lang="en-US" sz="2600" b="1" dirty="0"/>
              <a:t> </a:t>
            </a:r>
            <a:r>
              <a:rPr lang="en-US" sz="2600" dirty="0"/>
              <a:t>and/or </a:t>
            </a:r>
            <a:r>
              <a:rPr lang="en-US" sz="2600" b="1" dirty="0">
                <a:solidFill>
                  <a:srgbClr val="008200"/>
                </a:solidFill>
              </a:rPr>
              <a:t>better </a:t>
            </a:r>
            <a:r>
              <a:rPr lang="en-US" sz="2600" dirty="0"/>
              <a:t>than WBO on “complex” problems</a:t>
            </a:r>
          </a:p>
          <a:p>
            <a:pPr marL="571500" lvl="1" indent="-171450"/>
            <a:r>
              <a:rPr lang="en-US" sz="2600" dirty="0"/>
              <a:t> </a:t>
            </a:r>
            <a:r>
              <a:rPr lang="en-US" sz="2600" b="1" dirty="0">
                <a:solidFill>
                  <a:srgbClr val="CD003A"/>
                </a:solidFill>
              </a:rPr>
              <a:t>optimum </a:t>
            </a:r>
            <a:r>
              <a:rPr lang="en-US" sz="2600" dirty="0"/>
              <a:t>guarantee “</a:t>
            </a:r>
            <a:r>
              <a:rPr lang="en-US" sz="2600" b="1" dirty="0">
                <a:solidFill>
                  <a:srgbClr val="CD003A"/>
                </a:solidFill>
              </a:rPr>
              <a:t>problem</a:t>
            </a:r>
            <a:r>
              <a:rPr lang="en-US" sz="2600" dirty="0"/>
              <a:t>” (“if time goes to infinity…”)</a:t>
            </a:r>
          </a:p>
          <a:p>
            <a:pPr marL="571500" lvl="1" indent="-171450"/>
            <a:r>
              <a:rPr lang="en-US" sz="2600" b="1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easily generalizable</a:t>
            </a:r>
            <a:endParaRPr lang="en-US" sz="2600" dirty="0">
              <a:solidFill>
                <a:srgbClr val="0082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438652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Real-world</a:t>
            </a:r>
            <a:r>
              <a:rPr lang="en-US" sz="3000" dirty="0"/>
              <a:t>: interesting cases </a:t>
            </a:r>
            <a:r>
              <a:rPr lang="en-US" sz="3000" b="1" dirty="0">
                <a:solidFill>
                  <a:srgbClr val="CD003A"/>
                </a:solidFill>
              </a:rPr>
              <a:t>not so simple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824309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Real-world</a:t>
            </a:r>
            <a:r>
              <a:rPr lang="en-US" sz="3000" dirty="0"/>
              <a:t>: interesting cases </a:t>
            </a:r>
            <a:r>
              <a:rPr lang="en-US" sz="3000" b="1" dirty="0">
                <a:solidFill>
                  <a:srgbClr val="CD003A"/>
                </a:solidFill>
              </a:rPr>
              <a:t>not so simple</a:t>
            </a:r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Reason</a:t>
            </a:r>
            <a:r>
              <a:rPr lang="en-US" sz="3000" dirty="0"/>
              <a:t>: potential/typical </a:t>
            </a:r>
            <a:r>
              <a:rPr lang="en-US" sz="3000" b="1" dirty="0">
                <a:solidFill>
                  <a:srgbClr val="0000C8"/>
                </a:solidFill>
              </a:rPr>
              <a:t>calibration problem</a:t>
            </a:r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D01E4B-C9B3-4905-A1A7-4EAED146F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667000"/>
            <a:ext cx="5867400" cy="28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1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 lnSpcReduction="10000"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Real-world</a:t>
            </a:r>
            <a:r>
              <a:rPr lang="en-US" sz="3000" dirty="0"/>
              <a:t>: interesting cases </a:t>
            </a:r>
            <a:r>
              <a:rPr lang="en-US" sz="3000" b="1" dirty="0">
                <a:solidFill>
                  <a:srgbClr val="CD003A"/>
                </a:solidFill>
              </a:rPr>
              <a:t>not so simple</a:t>
            </a:r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Reason</a:t>
            </a:r>
            <a:r>
              <a:rPr lang="en-US" sz="3000" dirty="0"/>
              <a:t>: potential/typical </a:t>
            </a:r>
            <a:r>
              <a:rPr lang="en-US" sz="3000" b="1" dirty="0">
                <a:solidFill>
                  <a:srgbClr val="0000C8"/>
                </a:solidFill>
              </a:rPr>
              <a:t>calibration problem</a:t>
            </a:r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endParaRPr lang="en-US" sz="3000" dirty="0"/>
          </a:p>
          <a:p>
            <a:pPr marL="171450" indent="-171450"/>
            <a:r>
              <a:rPr lang="en-US" sz="3000" dirty="0"/>
              <a:t> This is also a </a:t>
            </a:r>
            <a:r>
              <a:rPr lang="en-US" sz="3000" b="1" dirty="0">
                <a:solidFill>
                  <a:srgbClr val="CD003A"/>
                </a:solidFill>
              </a:rPr>
              <a:t>performance guarantee problem</a:t>
            </a:r>
            <a:r>
              <a:rPr lang="en-US" sz="3000" dirty="0"/>
              <a:t>!</a:t>
            </a:r>
          </a:p>
          <a:p>
            <a:pPr marL="571500" lvl="1" indent="-171450"/>
            <a:r>
              <a:rPr lang="en-US" sz="2600" dirty="0"/>
              <a:t> Typically </a:t>
            </a:r>
            <a:r>
              <a:rPr lang="en-US" sz="2600" b="1" dirty="0">
                <a:solidFill>
                  <a:srgbClr val="0000C8"/>
                </a:solidFill>
              </a:rPr>
              <a:t>bigger</a:t>
            </a:r>
            <a:r>
              <a:rPr lang="en-US" sz="2600" dirty="0"/>
              <a:t> for </a:t>
            </a:r>
            <a:r>
              <a:rPr lang="en-US" sz="2600" b="1" dirty="0">
                <a:solidFill>
                  <a:srgbClr val="0000C8"/>
                </a:solidFill>
              </a:rPr>
              <a:t>WBO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D01E4B-C9B3-4905-A1A7-4EAED146F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667000"/>
            <a:ext cx="5867400" cy="28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610600" cy="50857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Industry</a:t>
            </a:r>
            <a:r>
              <a:rPr lang="en-US" sz="3000" dirty="0"/>
              <a:t> (co-)funding</a:t>
            </a:r>
          </a:p>
          <a:p>
            <a:pPr marL="400050" lvl="1" indent="0">
              <a:buNone/>
            </a:pPr>
            <a:r>
              <a:rPr lang="en-US" sz="2600" dirty="0"/>
              <a:t>Elekta, </a:t>
            </a:r>
            <a:r>
              <a:rPr lang="en-US" sz="2600" dirty="0" err="1"/>
              <a:t>ASolutions</a:t>
            </a:r>
            <a:r>
              <a:rPr lang="en-US" sz="2600" dirty="0"/>
              <a:t>, Cancer Health Coach, </a:t>
            </a:r>
            <a:r>
              <a:rPr lang="en-US" sz="2600" dirty="0" err="1"/>
              <a:t>Brocacef</a:t>
            </a:r>
            <a:r>
              <a:rPr lang="en-US" sz="2600" dirty="0"/>
              <a:t> Group, Focal </a:t>
            </a:r>
            <a:r>
              <a:rPr lang="en-US" sz="2600" dirty="0" err="1"/>
              <a:t>Meditech</a:t>
            </a:r>
            <a:r>
              <a:rPr lang="en-US" sz="2600" dirty="0"/>
              <a:t>, </a:t>
            </a:r>
            <a:r>
              <a:rPr lang="en-US" sz="2600" dirty="0" err="1"/>
              <a:t>Xomnia</a:t>
            </a:r>
            <a:r>
              <a:rPr lang="en-US" sz="2600" dirty="0"/>
              <a:t>, NVIDIA</a:t>
            </a:r>
          </a:p>
          <a:p>
            <a:pPr marL="171450" indent="-171450"/>
            <a:endParaRPr lang="en-US" sz="2600" dirty="0"/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Public</a:t>
            </a:r>
            <a:r>
              <a:rPr lang="en-US" sz="3000" dirty="0"/>
              <a:t> (co-)funding</a:t>
            </a:r>
          </a:p>
          <a:p>
            <a:pPr marL="400050" lvl="1" indent="0">
              <a:buNone/>
            </a:pPr>
            <a:r>
              <a:rPr lang="en-US" sz="2600" dirty="0"/>
              <a:t>NWO-EW, NWO-TTW, </a:t>
            </a:r>
            <a:r>
              <a:rPr lang="en-US" sz="2600" dirty="0" err="1"/>
              <a:t>KiKa</a:t>
            </a:r>
            <a:r>
              <a:rPr lang="en-US" sz="2600" dirty="0"/>
              <a:t>, KWF, TKI-LSH, </a:t>
            </a:r>
            <a:r>
              <a:rPr lang="en-US" sz="2600" dirty="0" err="1"/>
              <a:t>Maurits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Anna de </a:t>
            </a:r>
            <a:r>
              <a:rPr lang="en-US" sz="2600" dirty="0" err="1"/>
              <a:t>Kock</a:t>
            </a:r>
            <a:r>
              <a:rPr lang="en-US" sz="2600" dirty="0"/>
              <a:t> </a:t>
            </a:r>
            <a:r>
              <a:rPr lang="en-US" sz="2600" dirty="0" err="1"/>
              <a:t>Stichting</a:t>
            </a:r>
            <a:r>
              <a:rPr lang="en-US" sz="2600" dirty="0"/>
              <a:t>, </a:t>
            </a:r>
            <a:r>
              <a:rPr lang="en-US" sz="2600" dirty="0" err="1"/>
              <a:t>Nijbakker-Morra</a:t>
            </a:r>
            <a:r>
              <a:rPr lang="en-US" sz="2600" dirty="0"/>
              <a:t> </a:t>
            </a:r>
            <a:r>
              <a:rPr lang="en-US" sz="2600" dirty="0" err="1"/>
              <a:t>Stichting</a:t>
            </a:r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041636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CD003A"/>
                </a:solidFill>
              </a:rPr>
              <a:t>not</a:t>
            </a:r>
            <a:r>
              <a:rPr lang="en-US" sz="3000" dirty="0"/>
              <a:t> always possible</a:t>
            </a:r>
          </a:p>
          <a:p>
            <a:pPr lvl="1"/>
            <a:r>
              <a:rPr lang="en-US" sz="2600" dirty="0"/>
              <a:t> Know </a:t>
            </a:r>
            <a:r>
              <a:rPr lang="en-US" sz="2600" b="1" dirty="0">
                <a:solidFill>
                  <a:srgbClr val="008200"/>
                </a:solidFill>
              </a:rPr>
              <a:t>everything</a:t>
            </a:r>
            <a:r>
              <a:rPr lang="en-US" sz="2600" dirty="0"/>
              <a:t>, understand </a:t>
            </a:r>
            <a:r>
              <a:rPr lang="en-US" sz="2600" b="1" dirty="0">
                <a:solidFill>
                  <a:srgbClr val="CD003A"/>
                </a:solidFill>
              </a:rPr>
              <a:t>nothing</a:t>
            </a:r>
            <a:r>
              <a:rPr lang="en-US" sz="2600" dirty="0"/>
              <a:t> (suﬃciently)</a:t>
            </a:r>
          </a:p>
          <a:p>
            <a:pPr marL="171450" indent="-171450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4900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CD003A"/>
                </a:solidFill>
              </a:rPr>
              <a:t>not</a:t>
            </a:r>
            <a:r>
              <a:rPr lang="en-US" sz="3000" dirty="0"/>
              <a:t> always possible</a:t>
            </a:r>
          </a:p>
          <a:p>
            <a:pPr lvl="1"/>
            <a:r>
              <a:rPr lang="en-US" sz="2600" dirty="0"/>
              <a:t> Know </a:t>
            </a:r>
            <a:r>
              <a:rPr lang="en-US" sz="2600" b="1" dirty="0">
                <a:solidFill>
                  <a:srgbClr val="008200"/>
                </a:solidFill>
              </a:rPr>
              <a:t>everything</a:t>
            </a:r>
            <a:r>
              <a:rPr lang="en-US" sz="2600" dirty="0"/>
              <a:t>, understand </a:t>
            </a:r>
            <a:r>
              <a:rPr lang="en-US" sz="2600" b="1" dirty="0">
                <a:solidFill>
                  <a:srgbClr val="CD003A"/>
                </a:solidFill>
              </a:rPr>
              <a:t>nothing</a:t>
            </a:r>
            <a:r>
              <a:rPr lang="en-US" sz="2600" dirty="0"/>
              <a:t> (suﬃciently)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Fall back on 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70113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CD003A"/>
                </a:solidFill>
              </a:rPr>
              <a:t>not</a:t>
            </a:r>
            <a:r>
              <a:rPr lang="en-US" sz="3000" dirty="0"/>
              <a:t> always possible</a:t>
            </a:r>
          </a:p>
          <a:p>
            <a:pPr lvl="1"/>
            <a:r>
              <a:rPr lang="en-US" sz="2600" dirty="0"/>
              <a:t> Know </a:t>
            </a:r>
            <a:r>
              <a:rPr lang="en-US" sz="2600" b="1" dirty="0">
                <a:solidFill>
                  <a:srgbClr val="008200"/>
                </a:solidFill>
              </a:rPr>
              <a:t>everything</a:t>
            </a:r>
            <a:r>
              <a:rPr lang="en-US" sz="2600" dirty="0"/>
              <a:t>, understand </a:t>
            </a:r>
            <a:r>
              <a:rPr lang="en-US" sz="2600" b="1" dirty="0">
                <a:solidFill>
                  <a:srgbClr val="CD003A"/>
                </a:solidFill>
              </a:rPr>
              <a:t>nothing</a:t>
            </a:r>
            <a:r>
              <a:rPr lang="en-US" sz="2600" dirty="0"/>
              <a:t> (suﬃciently)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Fall back on 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Sometimes possibilities </a:t>
            </a:r>
            <a:r>
              <a:rPr lang="en-US" sz="3000" b="1" dirty="0">
                <a:solidFill>
                  <a:srgbClr val="0000C8"/>
                </a:solidFill>
              </a:rPr>
              <a:t>in between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65950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WBO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CD003A"/>
                </a:solidFill>
              </a:rPr>
              <a:t>not</a:t>
            </a:r>
            <a:r>
              <a:rPr lang="en-US" sz="3000" dirty="0"/>
              <a:t> always possible</a:t>
            </a:r>
          </a:p>
          <a:p>
            <a:pPr lvl="1"/>
            <a:r>
              <a:rPr lang="en-US" sz="2600" dirty="0"/>
              <a:t> Know </a:t>
            </a:r>
            <a:r>
              <a:rPr lang="en-US" sz="2600" b="1" dirty="0">
                <a:solidFill>
                  <a:srgbClr val="008200"/>
                </a:solidFill>
              </a:rPr>
              <a:t>everything</a:t>
            </a:r>
            <a:r>
              <a:rPr lang="en-US" sz="2600" dirty="0"/>
              <a:t>, understand </a:t>
            </a:r>
            <a:r>
              <a:rPr lang="en-US" sz="2600" b="1" dirty="0">
                <a:solidFill>
                  <a:srgbClr val="CD003A"/>
                </a:solidFill>
              </a:rPr>
              <a:t>nothing</a:t>
            </a:r>
            <a:r>
              <a:rPr lang="en-US" sz="2600" dirty="0"/>
              <a:t> (suﬃciently)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Fall back on 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Sometimes possibilities </a:t>
            </a:r>
            <a:r>
              <a:rPr lang="en-US" sz="3000" b="1" dirty="0">
                <a:solidFill>
                  <a:srgbClr val="0000C8"/>
                </a:solidFill>
              </a:rPr>
              <a:t>in between</a:t>
            </a:r>
          </a:p>
          <a:p>
            <a:pPr marL="171450" indent="-171450"/>
            <a:r>
              <a:rPr lang="en-US" sz="300" dirty="0">
                <a:solidFill>
                  <a:schemeClr val="bg1"/>
                </a:solidFill>
              </a:rPr>
              <a:t> </a:t>
            </a:r>
            <a:r>
              <a:rPr lang="en-US" sz="3000" b="1" dirty="0"/>
              <a:t> </a:t>
            </a:r>
            <a:r>
              <a:rPr lang="en-US" sz="3000" dirty="0"/>
              <a:t>⇒</a:t>
            </a:r>
          </a:p>
          <a:p>
            <a:pPr marL="171450" indent="-171450"/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Grey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) perspective</a:t>
            </a:r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558371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Speciﬁc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</a:t>
            </a:r>
          </a:p>
          <a:p>
            <a:pPr marL="171450" indent="-171450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2535327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Speciﬁc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Partial evaluations</a:t>
            </a:r>
          </a:p>
          <a:p>
            <a:pPr lvl="1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04780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Speciﬁc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Partial evaluations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Assume</a:t>
            </a:r>
            <a:r>
              <a:rPr lang="en-US" sz="2600" dirty="0"/>
              <a:t> only </a:t>
            </a:r>
            <a:r>
              <a:rPr lang="en-US" sz="2600" i="1" dirty="0"/>
              <a:t>k</a:t>
            </a:r>
            <a:r>
              <a:rPr lang="en-US" sz="2600" dirty="0"/>
              <a:t> of </a:t>
            </a:r>
            <a:r>
              <a:rPr lang="en-US" sz="2600" i="1" dirty="0"/>
              <a:t>ℓ</a:t>
            </a:r>
            <a:r>
              <a:rPr lang="en-US" sz="2600" dirty="0"/>
              <a:t> variables change</a:t>
            </a:r>
          </a:p>
          <a:p>
            <a:pPr lvl="1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17615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Speciﬁc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Partial evaluations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Assume</a:t>
            </a:r>
            <a:r>
              <a:rPr lang="en-US" sz="2600" dirty="0"/>
              <a:t> only </a:t>
            </a:r>
            <a:r>
              <a:rPr lang="en-US" sz="2600" i="1" dirty="0"/>
              <a:t>k</a:t>
            </a:r>
            <a:r>
              <a:rPr lang="en-US" sz="2600" dirty="0"/>
              <a:t> of </a:t>
            </a:r>
            <a:r>
              <a:rPr lang="en-US" sz="2600" i="1" dirty="0"/>
              <a:t>ℓ</a:t>
            </a:r>
            <a:r>
              <a:rPr lang="en-US" sz="2600" dirty="0"/>
              <a:t> variables change</a:t>
            </a:r>
          </a:p>
          <a:p>
            <a:pPr lvl="1"/>
            <a:r>
              <a:rPr lang="en-US" sz="2600" dirty="0"/>
              <a:t> </a:t>
            </a:r>
            <a:r>
              <a:rPr lang="en-US" sz="2600" i="1" dirty="0"/>
              <a:t>∆F</a:t>
            </a:r>
            <a:r>
              <a:rPr lang="en-US" sz="2600" dirty="0"/>
              <a:t> computable more </a:t>
            </a:r>
            <a:r>
              <a:rPr lang="en-US" sz="2600" b="1" dirty="0">
                <a:solidFill>
                  <a:srgbClr val="008200"/>
                </a:solidFill>
              </a:rPr>
              <a:t>eﬃciently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26552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Speciﬁc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Partial evaluations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Assume</a:t>
            </a:r>
            <a:r>
              <a:rPr lang="en-US" sz="2600" dirty="0"/>
              <a:t> only </a:t>
            </a:r>
            <a:r>
              <a:rPr lang="en-US" sz="2600" i="1" dirty="0"/>
              <a:t>k</a:t>
            </a:r>
            <a:r>
              <a:rPr lang="en-US" sz="2600" dirty="0"/>
              <a:t> of </a:t>
            </a:r>
            <a:r>
              <a:rPr lang="en-US" sz="2600" i="1" dirty="0"/>
              <a:t>ℓ</a:t>
            </a:r>
            <a:r>
              <a:rPr lang="en-US" sz="2600" dirty="0"/>
              <a:t> variables change</a:t>
            </a:r>
          </a:p>
          <a:p>
            <a:pPr lvl="1"/>
            <a:r>
              <a:rPr lang="en-US" sz="2600" dirty="0"/>
              <a:t> </a:t>
            </a:r>
            <a:r>
              <a:rPr lang="en-US" sz="2600" i="1" dirty="0"/>
              <a:t>∆F</a:t>
            </a:r>
            <a:r>
              <a:rPr lang="en-US" sz="2600" dirty="0"/>
              <a:t> computable more </a:t>
            </a:r>
            <a:r>
              <a:rPr lang="en-US" sz="2600" b="1" dirty="0">
                <a:solidFill>
                  <a:srgbClr val="008200"/>
                </a:solidFill>
              </a:rPr>
              <a:t>eﬃciently</a:t>
            </a:r>
          </a:p>
          <a:p>
            <a:pPr lvl="1"/>
            <a:r>
              <a:rPr lang="en-US" sz="2600" dirty="0"/>
              <a:t> For </a:t>
            </a:r>
            <a:r>
              <a:rPr lang="en-US" sz="2600" b="1" dirty="0">
                <a:solidFill>
                  <a:srgbClr val="0000C8"/>
                </a:solidFill>
              </a:rPr>
              <a:t>example</a:t>
            </a:r>
            <a:r>
              <a:rPr lang="en-US" sz="2600" dirty="0"/>
              <a:t>: in </a:t>
            </a:r>
            <a:r>
              <a:rPr lang="en-US" sz="2600" i="1" dirty="0"/>
              <a:t>O(k)</a:t>
            </a:r>
            <a:r>
              <a:rPr lang="en-US" sz="2600" dirty="0"/>
              <a:t> instead of </a:t>
            </a:r>
            <a:r>
              <a:rPr lang="en-US" sz="2600" i="1" dirty="0"/>
              <a:t>O(ℓ)</a:t>
            </a:r>
            <a:r>
              <a:rPr lang="en-US" sz="2600" dirty="0"/>
              <a:t> time</a:t>
            </a:r>
          </a:p>
          <a:p>
            <a:pPr marL="171450" indent="-171450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960754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Speciﬁc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Partial evaluations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Assume</a:t>
            </a:r>
            <a:r>
              <a:rPr lang="en-US" sz="2600" dirty="0"/>
              <a:t> only </a:t>
            </a:r>
            <a:r>
              <a:rPr lang="en-US" sz="2600" i="1" dirty="0"/>
              <a:t>k</a:t>
            </a:r>
            <a:r>
              <a:rPr lang="en-US" sz="2600" dirty="0"/>
              <a:t> of </a:t>
            </a:r>
            <a:r>
              <a:rPr lang="en-US" sz="2600" i="1" dirty="0"/>
              <a:t>ℓ</a:t>
            </a:r>
            <a:r>
              <a:rPr lang="en-US" sz="2600" dirty="0"/>
              <a:t> variables change</a:t>
            </a:r>
          </a:p>
          <a:p>
            <a:pPr lvl="1"/>
            <a:r>
              <a:rPr lang="en-US" sz="2600" dirty="0"/>
              <a:t> </a:t>
            </a:r>
            <a:r>
              <a:rPr lang="en-US" sz="2600" i="1" dirty="0"/>
              <a:t>∆F</a:t>
            </a:r>
            <a:r>
              <a:rPr lang="en-US" sz="2600" dirty="0"/>
              <a:t> computable more </a:t>
            </a:r>
            <a:r>
              <a:rPr lang="en-US" sz="2600" b="1" dirty="0">
                <a:solidFill>
                  <a:srgbClr val="008200"/>
                </a:solidFill>
              </a:rPr>
              <a:t>eﬃciently</a:t>
            </a:r>
          </a:p>
          <a:p>
            <a:pPr lvl="1"/>
            <a:r>
              <a:rPr lang="en-US" sz="2600" dirty="0"/>
              <a:t> For </a:t>
            </a:r>
            <a:r>
              <a:rPr lang="en-US" sz="2600" b="1" dirty="0">
                <a:solidFill>
                  <a:srgbClr val="0000C8"/>
                </a:solidFill>
              </a:rPr>
              <a:t>example</a:t>
            </a:r>
            <a:r>
              <a:rPr lang="en-US" sz="2600" dirty="0"/>
              <a:t>: in </a:t>
            </a:r>
            <a:r>
              <a:rPr lang="en-US" sz="2600" i="1" dirty="0"/>
              <a:t>O(k)</a:t>
            </a:r>
            <a:r>
              <a:rPr lang="en-US" sz="2600" dirty="0"/>
              <a:t> instead of </a:t>
            </a:r>
            <a:r>
              <a:rPr lang="en-US" sz="2600" i="1" dirty="0"/>
              <a:t>O(ℓ)</a:t>
            </a:r>
            <a:r>
              <a:rPr lang="en-US" sz="2600" dirty="0"/>
              <a:t> time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Note: does </a:t>
            </a:r>
            <a:r>
              <a:rPr lang="en-US" sz="3000" b="1" dirty="0">
                <a:solidFill>
                  <a:srgbClr val="0000C8"/>
                </a:solidFill>
              </a:rPr>
              <a:t>not</a:t>
            </a:r>
            <a:r>
              <a:rPr lang="en-US" sz="3000" dirty="0"/>
              <a:t> mean </a:t>
            </a:r>
            <a:r>
              <a:rPr lang="en-US" sz="3000" b="1" dirty="0">
                <a:solidFill>
                  <a:srgbClr val="0000C8"/>
                </a:solidFill>
              </a:rPr>
              <a:t>trivial </a:t>
            </a:r>
            <a:r>
              <a:rPr lang="en-US" sz="3000" dirty="0"/>
              <a:t>or </a:t>
            </a:r>
            <a:r>
              <a:rPr lang="en-US" sz="3000" b="1" dirty="0">
                <a:solidFill>
                  <a:srgbClr val="0000C8"/>
                </a:solidFill>
              </a:rPr>
              <a:t>separable </a:t>
            </a:r>
            <a:r>
              <a:rPr lang="en-US" sz="3000" dirty="0"/>
              <a:t>problems!</a:t>
            </a:r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9673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6106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  <a:r>
              <a:rPr lang="en-US" sz="3000" dirty="0"/>
              <a:t> is key in many (real-world) situations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57726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Ultimately, in </a:t>
            </a:r>
            <a:r>
              <a:rPr lang="en-US" sz="3000" b="1" dirty="0">
                <a:solidFill>
                  <a:srgbClr val="0000C8"/>
                </a:solidFill>
              </a:rPr>
              <a:t>real world</a:t>
            </a:r>
            <a:r>
              <a:rPr lang="en-US" sz="3000" dirty="0"/>
              <a:t>, often (simply) need to</a:t>
            </a:r>
          </a:p>
          <a:p>
            <a:pPr marL="571500" lvl="1" indent="-171450"/>
            <a:r>
              <a:rPr lang="en-US" sz="2600" dirty="0"/>
              <a:t> do something </a:t>
            </a:r>
            <a:r>
              <a:rPr lang="en-US" sz="2600" b="1" dirty="0">
                <a:solidFill>
                  <a:srgbClr val="008200"/>
                </a:solidFill>
              </a:rPr>
              <a:t>good</a:t>
            </a:r>
            <a:r>
              <a:rPr lang="en-US" sz="2600" dirty="0"/>
              <a:t>, and</a:t>
            </a:r>
          </a:p>
          <a:p>
            <a:pPr marL="571500" lvl="1" indent="-171450"/>
            <a:r>
              <a:rPr lang="en-US" sz="2600" dirty="0"/>
              <a:t> do it </a:t>
            </a:r>
            <a:r>
              <a:rPr lang="en-US" sz="2600" b="1" dirty="0">
                <a:solidFill>
                  <a:srgbClr val="008200"/>
                </a:solidFill>
              </a:rPr>
              <a:t>fast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 in practice</a:t>
            </a:r>
          </a:p>
        </p:txBody>
      </p:sp>
    </p:spTree>
    <p:extLst>
      <p:ext uri="{BB962C8B-B14F-4D97-AF65-F5344CB8AC3E}">
        <p14:creationId xmlns:p14="http://schemas.microsoft.com/office/powerpoint/2010/main" val="368139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Ultimately, in </a:t>
            </a:r>
            <a:r>
              <a:rPr lang="en-US" sz="3000" b="1" dirty="0">
                <a:solidFill>
                  <a:srgbClr val="0000C8"/>
                </a:solidFill>
              </a:rPr>
              <a:t>real world</a:t>
            </a:r>
            <a:r>
              <a:rPr lang="en-US" sz="3000" dirty="0"/>
              <a:t>, often (simply) need to</a:t>
            </a:r>
          </a:p>
          <a:p>
            <a:pPr marL="571500" lvl="1" indent="-171450"/>
            <a:r>
              <a:rPr lang="en-US" sz="2600" dirty="0"/>
              <a:t> do something </a:t>
            </a:r>
            <a:r>
              <a:rPr lang="en-US" sz="2600" b="1" dirty="0">
                <a:solidFill>
                  <a:srgbClr val="008200"/>
                </a:solidFill>
              </a:rPr>
              <a:t>good</a:t>
            </a:r>
            <a:r>
              <a:rPr lang="en-US" sz="2600" dirty="0"/>
              <a:t>, and</a:t>
            </a:r>
          </a:p>
          <a:p>
            <a:pPr marL="571500" lvl="1" indent="-171450"/>
            <a:r>
              <a:rPr lang="en-US" sz="2600" dirty="0"/>
              <a:t> do it </a:t>
            </a:r>
            <a:r>
              <a:rPr lang="en-US" sz="2600" b="1" dirty="0">
                <a:solidFill>
                  <a:srgbClr val="008200"/>
                </a:solidFill>
              </a:rPr>
              <a:t>fast</a:t>
            </a:r>
          </a:p>
          <a:p>
            <a:pPr marL="171450" indent="-171450"/>
            <a:r>
              <a:rPr lang="en-US" sz="3000" dirty="0"/>
              <a:t> Flexible, powerful </a:t>
            </a:r>
            <a:r>
              <a:rPr lang="en-US" sz="3000" b="1" dirty="0">
                <a:solidFill>
                  <a:srgbClr val="0000C8"/>
                </a:solidFill>
              </a:rPr>
              <a:t>baseline optimization technology</a:t>
            </a:r>
            <a:r>
              <a:rPr lang="en-US" sz="3000" dirty="0"/>
              <a:t>,  </a:t>
            </a:r>
            <a:r>
              <a:rPr lang="en-US" sz="1400" dirty="0" err="1">
                <a:solidFill>
                  <a:schemeClr val="bg1"/>
                </a:solidFill>
              </a:rPr>
              <a:t>a</a:t>
            </a:r>
            <a:r>
              <a:rPr lang="en-US" sz="3000" dirty="0" err="1"/>
              <a:t>aimed</a:t>
            </a:r>
            <a:r>
              <a:rPr lang="en-US" sz="3000" dirty="0"/>
              <a:t> at </a:t>
            </a:r>
            <a:r>
              <a:rPr lang="en-US" sz="3000" b="1" dirty="0">
                <a:solidFill>
                  <a:srgbClr val="0000C8"/>
                </a:solidFill>
              </a:rPr>
              <a:t>BBO/GBO</a:t>
            </a:r>
            <a:r>
              <a:rPr lang="en-US" sz="3000" dirty="0"/>
              <a:t>, is potentially very </a:t>
            </a:r>
            <a:r>
              <a:rPr lang="en-US" sz="3000" b="1" dirty="0">
                <a:solidFill>
                  <a:srgbClr val="008200"/>
                </a:solidFill>
              </a:rPr>
              <a:t>useful</a:t>
            </a:r>
            <a:r>
              <a:rPr lang="en-US" sz="3000" dirty="0"/>
              <a:t>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 in practice</a:t>
            </a:r>
          </a:p>
        </p:txBody>
      </p:sp>
    </p:spTree>
    <p:extLst>
      <p:ext uri="{BB962C8B-B14F-4D97-AF65-F5344CB8AC3E}">
        <p14:creationId xmlns:p14="http://schemas.microsoft.com/office/powerpoint/2010/main" val="3384487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Ultimately, in </a:t>
            </a:r>
            <a:r>
              <a:rPr lang="en-US" sz="3000" b="1" dirty="0">
                <a:solidFill>
                  <a:srgbClr val="0000C8"/>
                </a:solidFill>
              </a:rPr>
              <a:t>real world</a:t>
            </a:r>
            <a:r>
              <a:rPr lang="en-US" sz="3000" dirty="0"/>
              <a:t>, often (simply) need to</a:t>
            </a:r>
          </a:p>
          <a:p>
            <a:pPr marL="571500" lvl="1" indent="-171450"/>
            <a:r>
              <a:rPr lang="en-US" sz="2600" dirty="0"/>
              <a:t> do something </a:t>
            </a:r>
            <a:r>
              <a:rPr lang="en-US" sz="2600" b="1" dirty="0">
                <a:solidFill>
                  <a:srgbClr val="008200"/>
                </a:solidFill>
              </a:rPr>
              <a:t>good</a:t>
            </a:r>
            <a:r>
              <a:rPr lang="en-US" sz="2600" dirty="0"/>
              <a:t>, and</a:t>
            </a:r>
          </a:p>
          <a:p>
            <a:pPr marL="571500" lvl="1" indent="-171450"/>
            <a:r>
              <a:rPr lang="en-US" sz="2600" dirty="0"/>
              <a:t> do it </a:t>
            </a:r>
            <a:r>
              <a:rPr lang="en-US" sz="2600" b="1" dirty="0">
                <a:solidFill>
                  <a:srgbClr val="008200"/>
                </a:solidFill>
              </a:rPr>
              <a:t>fast</a:t>
            </a:r>
          </a:p>
          <a:p>
            <a:pPr marL="171450" indent="-171450"/>
            <a:r>
              <a:rPr lang="en-US" sz="3000" dirty="0"/>
              <a:t> Flexible, powerful </a:t>
            </a:r>
            <a:r>
              <a:rPr lang="en-US" sz="3000" b="1" dirty="0">
                <a:solidFill>
                  <a:srgbClr val="0000C8"/>
                </a:solidFill>
              </a:rPr>
              <a:t>baseline optimization technology</a:t>
            </a:r>
            <a:r>
              <a:rPr lang="en-US" sz="3000" dirty="0"/>
              <a:t>, </a:t>
            </a:r>
            <a:r>
              <a:rPr lang="en-US" sz="1400" dirty="0" err="1">
                <a:solidFill>
                  <a:schemeClr val="bg1"/>
                </a:solidFill>
              </a:rPr>
              <a:t>a</a:t>
            </a:r>
            <a:r>
              <a:rPr lang="en-US" sz="3000" dirty="0" err="1"/>
              <a:t>aimed</a:t>
            </a:r>
            <a:r>
              <a:rPr lang="en-US" sz="3000" dirty="0"/>
              <a:t> at </a:t>
            </a:r>
            <a:r>
              <a:rPr lang="en-US" sz="3000" b="1" dirty="0">
                <a:solidFill>
                  <a:srgbClr val="0000C8"/>
                </a:solidFill>
              </a:rPr>
              <a:t>BBO/GBO</a:t>
            </a:r>
            <a:r>
              <a:rPr lang="en-US" sz="3000" dirty="0"/>
              <a:t>, is potentially very </a:t>
            </a:r>
            <a:r>
              <a:rPr lang="en-US" sz="3000" b="1" dirty="0">
                <a:solidFill>
                  <a:srgbClr val="008200"/>
                </a:solidFill>
              </a:rPr>
              <a:t>useful</a:t>
            </a:r>
            <a:r>
              <a:rPr lang="en-US" sz="3000" dirty="0"/>
              <a:t>!</a:t>
            </a:r>
          </a:p>
          <a:p>
            <a:pPr marL="171450" indent="-171450"/>
            <a:r>
              <a:rPr lang="en-US" sz="3000" dirty="0"/>
              <a:t> Particular focus: </a:t>
            </a:r>
            <a:r>
              <a:rPr lang="en-US" sz="3000" b="1" dirty="0">
                <a:solidFill>
                  <a:srgbClr val="0000C8"/>
                </a:solidFill>
              </a:rPr>
              <a:t>evolutionary algorithms</a:t>
            </a:r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 in practice</a:t>
            </a:r>
          </a:p>
        </p:txBody>
      </p:sp>
    </p:spTree>
    <p:extLst>
      <p:ext uri="{BB962C8B-B14F-4D97-AF65-F5344CB8AC3E}">
        <p14:creationId xmlns:p14="http://schemas.microsoft.com/office/powerpoint/2010/main" val="1430340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Three main ingredients:</a:t>
            </a:r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613271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Three main ingredients: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A </a:t>
            </a:r>
            <a:r>
              <a:rPr lang="en-US" sz="2600" b="1" dirty="0">
                <a:solidFill>
                  <a:srgbClr val="0000C8"/>
                </a:solidFill>
              </a:rPr>
              <a:t>set/population </a:t>
            </a:r>
            <a:r>
              <a:rPr lang="en-US" sz="2600" dirty="0"/>
              <a:t>of (candidate) solutions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344782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Three main ingredients: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A </a:t>
            </a:r>
            <a:r>
              <a:rPr lang="en-US" sz="2600" b="1" dirty="0">
                <a:solidFill>
                  <a:srgbClr val="0000C8"/>
                </a:solidFill>
              </a:rPr>
              <a:t>set/population </a:t>
            </a:r>
            <a:r>
              <a:rPr lang="en-US" sz="2600" dirty="0"/>
              <a:t>of (candidate) solutions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Selection </a:t>
            </a:r>
            <a:r>
              <a:rPr lang="en-US" sz="2600" dirty="0"/>
              <a:t>(to select better solutions)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3848699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Three main ingredients: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A </a:t>
            </a:r>
            <a:r>
              <a:rPr lang="en-US" sz="2600" b="1" dirty="0">
                <a:solidFill>
                  <a:srgbClr val="0000C8"/>
                </a:solidFill>
              </a:rPr>
              <a:t>set/population </a:t>
            </a:r>
            <a:r>
              <a:rPr lang="en-US" sz="2600" dirty="0"/>
              <a:t>of (candidate) solutions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Selection </a:t>
            </a:r>
            <a:r>
              <a:rPr lang="en-US" sz="2600" dirty="0"/>
              <a:t>(to select better solutions)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Variation </a:t>
            </a:r>
            <a:r>
              <a:rPr lang="en-US" sz="2600" dirty="0"/>
              <a:t>(to combine and alter selected solutions)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65180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Three main ingredients: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A </a:t>
            </a:r>
            <a:r>
              <a:rPr lang="en-US" sz="2600" b="1" dirty="0">
                <a:solidFill>
                  <a:srgbClr val="0000C8"/>
                </a:solidFill>
              </a:rPr>
              <a:t>set/population </a:t>
            </a:r>
            <a:r>
              <a:rPr lang="en-US" sz="2600" dirty="0"/>
              <a:t>of (candidate) solutions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Selection </a:t>
            </a:r>
            <a:r>
              <a:rPr lang="en-US" sz="2600" dirty="0"/>
              <a:t>(to select better solutions)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Variation </a:t>
            </a:r>
            <a:r>
              <a:rPr lang="en-US" sz="2600" dirty="0"/>
              <a:t>(to combine and alter selected solutions)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Algorithms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6F6097-E115-46D4-87F9-2D9497EB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86200"/>
            <a:ext cx="8382000" cy="23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89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Most early EAs were “</a:t>
            </a:r>
            <a:r>
              <a:rPr lang="en-US" sz="3000" b="1" dirty="0">
                <a:solidFill>
                  <a:srgbClr val="0000C8"/>
                </a:solidFill>
              </a:rPr>
              <a:t>blind</a:t>
            </a:r>
            <a:r>
              <a:rPr lang="en-US" sz="3000" dirty="0"/>
              <a:t>”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 EAs</a:t>
            </a:r>
          </a:p>
        </p:txBody>
      </p:sp>
    </p:spTree>
    <p:extLst>
      <p:ext uri="{BB962C8B-B14F-4D97-AF65-F5344CB8AC3E}">
        <p14:creationId xmlns:p14="http://schemas.microsoft.com/office/powerpoint/2010/main" val="320922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Most early EAs were “</a:t>
            </a:r>
            <a:r>
              <a:rPr lang="en-US" sz="3000" b="1" dirty="0">
                <a:solidFill>
                  <a:srgbClr val="0000C8"/>
                </a:solidFill>
              </a:rPr>
              <a:t>blind</a:t>
            </a:r>
            <a:r>
              <a:rPr lang="en-US" sz="3000" dirty="0"/>
              <a:t>”</a:t>
            </a:r>
          </a:p>
          <a:p>
            <a:pPr lvl="1"/>
            <a:r>
              <a:rPr lang="en-US" sz="2600" dirty="0"/>
              <a:t>No attention to </a:t>
            </a:r>
            <a:r>
              <a:rPr lang="en-US" sz="2600" b="1" dirty="0">
                <a:solidFill>
                  <a:srgbClr val="0000C8"/>
                </a:solidFill>
              </a:rPr>
              <a:t>matching variation </a:t>
            </a:r>
            <a:r>
              <a:rPr lang="en-US" sz="2600" dirty="0"/>
              <a:t>to </a:t>
            </a:r>
            <a:r>
              <a:rPr lang="en-US" sz="2600" b="1" dirty="0">
                <a:solidFill>
                  <a:srgbClr val="0000C8"/>
                </a:solidFill>
              </a:rPr>
              <a:t>problem </a:t>
            </a:r>
            <a:r>
              <a:rPr lang="en-US" sz="2600" b="1" dirty="0" err="1">
                <a:solidFill>
                  <a:srgbClr val="0000C8"/>
                </a:solidFill>
              </a:rPr>
              <a:t>structur</a:t>
            </a:r>
            <a:r>
              <a:rPr lang="nl-NL" sz="2600" b="1" dirty="0">
                <a:solidFill>
                  <a:srgbClr val="0000C8"/>
                </a:solidFill>
              </a:rPr>
              <a:t>e</a:t>
            </a:r>
            <a:endParaRPr lang="en-US" sz="1400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 EAs</a:t>
            </a:r>
          </a:p>
        </p:txBody>
      </p:sp>
    </p:spTree>
    <p:extLst>
      <p:ext uri="{BB962C8B-B14F-4D97-AF65-F5344CB8AC3E}">
        <p14:creationId xmlns:p14="http://schemas.microsoft.com/office/powerpoint/2010/main" val="2140956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6106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  <a:r>
              <a:rPr lang="en-US" sz="3000" dirty="0"/>
              <a:t> is key in many (real-world) situations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 </a:t>
            </a:r>
            <a:r>
              <a:rPr lang="en-US" sz="3000" b="1" dirty="0">
                <a:solidFill>
                  <a:srgbClr val="008200"/>
                </a:solidFill>
              </a:rPr>
              <a:t>right tool </a:t>
            </a:r>
            <a:r>
              <a:rPr lang="en-US" sz="3000" dirty="0"/>
              <a:t>for the job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161622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Most early EAs were “</a:t>
            </a:r>
            <a:r>
              <a:rPr lang="en-US" sz="3000" b="1" dirty="0">
                <a:solidFill>
                  <a:srgbClr val="0000C8"/>
                </a:solidFill>
              </a:rPr>
              <a:t>blind</a:t>
            </a:r>
            <a:r>
              <a:rPr lang="en-US" sz="3000" dirty="0"/>
              <a:t>”</a:t>
            </a:r>
          </a:p>
          <a:p>
            <a:pPr lvl="1"/>
            <a:r>
              <a:rPr lang="en-US" sz="2600" dirty="0"/>
              <a:t>No attention to </a:t>
            </a:r>
            <a:r>
              <a:rPr lang="en-US" sz="2600" b="1" dirty="0">
                <a:solidFill>
                  <a:srgbClr val="0000C8"/>
                </a:solidFill>
              </a:rPr>
              <a:t>matching variation </a:t>
            </a:r>
            <a:r>
              <a:rPr lang="en-US" sz="2600" dirty="0"/>
              <a:t>to </a:t>
            </a:r>
            <a:r>
              <a:rPr lang="en-US" sz="2600" b="1" dirty="0">
                <a:solidFill>
                  <a:srgbClr val="0000C8"/>
                </a:solidFill>
              </a:rPr>
              <a:t>problem structure</a:t>
            </a:r>
          </a:p>
          <a:p>
            <a:pPr lvl="1"/>
            <a:r>
              <a:rPr lang="en-US" sz="2600" dirty="0"/>
              <a:t>Classical </a:t>
            </a:r>
            <a:r>
              <a:rPr lang="en-US" sz="2600" b="1" dirty="0">
                <a:solidFill>
                  <a:srgbClr val="0000C8"/>
                </a:solidFill>
              </a:rPr>
              <a:t>variation</a:t>
            </a:r>
            <a:r>
              <a:rPr lang="en-US" sz="2600" dirty="0"/>
              <a:t> examples (</a:t>
            </a:r>
            <a:r>
              <a:rPr lang="en-US" sz="2600" b="1" dirty="0">
                <a:solidFill>
                  <a:srgbClr val="0000C8"/>
                </a:solidFill>
              </a:rPr>
              <a:t>simple genetic algorithm</a:t>
            </a:r>
            <a:r>
              <a:rPr lang="en-US" sz="2600" dirty="0"/>
              <a:t>)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/>
              <a:t>(J. Holland, MIT Press, 1975)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 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861C6-0DF2-4688-BD7D-20E12657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24200"/>
            <a:ext cx="7467600" cy="23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13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763000" cy="5238139"/>
          </a:xfrm>
        </p:spPr>
        <p:txBody>
          <a:bodyPr>
            <a:normAutofit/>
          </a:bodyPr>
          <a:lstStyle/>
          <a:p>
            <a:r>
              <a:rPr lang="en-US" sz="3000" dirty="0"/>
              <a:t>“</a:t>
            </a:r>
            <a:r>
              <a:rPr lang="en-US" sz="3000" b="1" dirty="0">
                <a:solidFill>
                  <a:srgbClr val="0000C8"/>
                </a:solidFill>
              </a:rPr>
              <a:t>Blindness</a:t>
            </a:r>
            <a:r>
              <a:rPr lang="en-US" sz="3000" dirty="0"/>
              <a:t>” can lead to </a:t>
            </a:r>
            <a:r>
              <a:rPr lang="en-US" sz="3000" b="1" dirty="0">
                <a:solidFill>
                  <a:srgbClr val="CD003A"/>
                </a:solidFill>
              </a:rPr>
              <a:t>inefficiency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De-blinding EAs</a:t>
            </a:r>
          </a:p>
        </p:txBody>
      </p:sp>
    </p:spTree>
    <p:extLst>
      <p:ext uri="{BB962C8B-B14F-4D97-AF65-F5344CB8AC3E}">
        <p14:creationId xmlns:p14="http://schemas.microsoft.com/office/powerpoint/2010/main" val="1022983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619861"/>
                <a:ext cx="8763000" cy="5238139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“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Blindness</a:t>
                </a:r>
                <a:r>
                  <a:rPr lang="en-US" sz="3000" dirty="0"/>
                  <a:t>” can lead to </a:t>
                </a:r>
                <a:r>
                  <a:rPr lang="en-US" sz="3000" b="1" dirty="0">
                    <a:solidFill>
                      <a:srgbClr val="CD003A"/>
                    </a:solidFill>
                  </a:rPr>
                  <a:t>inefficiency</a:t>
                </a:r>
              </a:p>
              <a:p>
                <a:r>
                  <a:rPr lang="en-US" sz="3000" dirty="0"/>
                  <a:t>Population size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000" dirty="0"/>
                  <a:t> to find optimum </a:t>
                </a:r>
                <a:r>
                  <a:rPr lang="en-US" sz="3000" b="1" dirty="0">
                    <a:solidFill>
                      <a:srgbClr val="CD003A"/>
                    </a:solidFill>
                  </a:rPr>
                  <a:t>scales poorly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𝑠𝑜𝑚𝑒</m:t>
                      </m:r>
                      <m:r>
                        <a:rPr lang="en-US" sz="3000" b="0" i="1" spc="-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0&lt;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3000" dirty="0"/>
              </a:p>
              <a:p>
                <a:r>
                  <a:rPr lang="en-US" sz="14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i="1" dirty="0"/>
                  <a:t>(D. </a:t>
                </a:r>
                <a:r>
                  <a:rPr lang="en-US" sz="1400" i="1" dirty="0" err="1"/>
                  <a:t>Thierens</a:t>
                </a:r>
                <a:r>
                  <a:rPr lang="en-US" sz="1400" i="1" dirty="0"/>
                  <a:t> et al., Proc. ICGA, 1993)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619861"/>
                <a:ext cx="8763000" cy="5238139"/>
              </a:xfrm>
              <a:blipFill>
                <a:blip r:embed="rId2"/>
                <a:stretch>
                  <a:fillRect l="-1302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De-blinding EAs</a:t>
            </a:r>
          </a:p>
        </p:txBody>
      </p:sp>
    </p:spTree>
    <p:extLst>
      <p:ext uri="{BB962C8B-B14F-4D97-AF65-F5344CB8AC3E}">
        <p14:creationId xmlns:p14="http://schemas.microsoft.com/office/powerpoint/2010/main" val="69194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619861"/>
                <a:ext cx="8763000" cy="5238139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“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Blindness</a:t>
                </a:r>
                <a:r>
                  <a:rPr lang="en-US" sz="3000" dirty="0"/>
                  <a:t>” can lead to </a:t>
                </a:r>
                <a:r>
                  <a:rPr lang="en-US" sz="3000" b="1" dirty="0">
                    <a:solidFill>
                      <a:srgbClr val="CD003A"/>
                    </a:solidFill>
                  </a:rPr>
                  <a:t>inefficiency</a:t>
                </a:r>
              </a:p>
              <a:p>
                <a:r>
                  <a:rPr lang="en-US" sz="3000" dirty="0"/>
                  <a:t>Population size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000" dirty="0"/>
                  <a:t> to find optimum </a:t>
                </a:r>
                <a:r>
                  <a:rPr lang="en-US" sz="3000" b="1" dirty="0">
                    <a:solidFill>
                      <a:srgbClr val="CD003A"/>
                    </a:solidFill>
                  </a:rPr>
                  <a:t>scales poorly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𝑠𝑜𝑚𝑒</m:t>
                      </m:r>
                      <m:r>
                        <a:rPr lang="en-US" sz="3000" b="0" i="1" spc="-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0&lt;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3000" dirty="0"/>
              </a:p>
              <a:p>
                <a:r>
                  <a:rPr lang="en-US" sz="14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i="1" dirty="0"/>
                  <a:t>(D. </a:t>
                </a:r>
                <a:r>
                  <a:rPr lang="en-US" sz="1400" i="1" dirty="0" err="1"/>
                  <a:t>Thierens</a:t>
                </a:r>
                <a:r>
                  <a:rPr lang="en-US" sz="1400" i="1" dirty="0"/>
                  <a:t> et al., Proc. ICGA, 1993)</a:t>
                </a:r>
              </a:p>
              <a:p>
                <a:r>
                  <a:rPr lang="en-US" sz="3000" dirty="0"/>
                  <a:t>If variation is </a:t>
                </a:r>
                <a:r>
                  <a:rPr lang="en-US" sz="3000" b="1" dirty="0">
                    <a:solidFill>
                      <a:srgbClr val="008200"/>
                    </a:solidFill>
                  </a:rPr>
                  <a:t>spot on</a:t>
                </a:r>
                <a:r>
                  <a:rPr lang="en-US" sz="3000" dirty="0"/>
                  <a:t>, the story is very 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different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6000" dirty="0"/>
              </a:p>
              <a:p>
                <a:r>
                  <a:rPr lang="en-US" sz="14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i="1" dirty="0"/>
                  <a:t>(G. </a:t>
                </a:r>
                <a:r>
                  <a:rPr lang="en-US" sz="1400" i="1" dirty="0" err="1"/>
                  <a:t>Harik</a:t>
                </a:r>
                <a:r>
                  <a:rPr lang="en-US" sz="1400" i="1" dirty="0"/>
                  <a:t> et al., Proc. ICGA, 1997)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619861"/>
                <a:ext cx="8763000" cy="5238139"/>
              </a:xfrm>
              <a:blipFill>
                <a:blip r:embed="rId2"/>
                <a:stretch>
                  <a:fillRect l="-1302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De-blinding EAs</a:t>
            </a:r>
          </a:p>
        </p:txBody>
      </p:sp>
    </p:spTree>
    <p:extLst>
      <p:ext uri="{BB962C8B-B14F-4D97-AF65-F5344CB8AC3E}">
        <p14:creationId xmlns:p14="http://schemas.microsoft.com/office/powerpoint/2010/main" val="363379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619861"/>
                <a:ext cx="8763000" cy="5238139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“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Blindness</a:t>
                </a:r>
                <a:r>
                  <a:rPr lang="en-US" sz="3000" dirty="0"/>
                  <a:t>” can lead to </a:t>
                </a:r>
                <a:r>
                  <a:rPr lang="en-US" sz="3000" b="1" dirty="0">
                    <a:solidFill>
                      <a:srgbClr val="CD003A"/>
                    </a:solidFill>
                  </a:rPr>
                  <a:t>inefficiency</a:t>
                </a:r>
              </a:p>
              <a:p>
                <a:r>
                  <a:rPr lang="en-US" sz="3000" dirty="0"/>
                  <a:t>Population size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000" dirty="0"/>
                  <a:t> to find optimum </a:t>
                </a:r>
                <a:r>
                  <a:rPr lang="en-US" sz="3000" b="1" dirty="0">
                    <a:solidFill>
                      <a:srgbClr val="CD003A"/>
                    </a:solidFill>
                  </a:rPr>
                  <a:t>scales poorly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spc="-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𝑠𝑜𝑚𝑒</m:t>
                      </m:r>
                      <m:r>
                        <a:rPr lang="en-US" sz="3000" b="0" i="1" spc="-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0&lt;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3000" dirty="0"/>
              </a:p>
              <a:p>
                <a:r>
                  <a:rPr lang="en-US" sz="14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i="1" dirty="0"/>
                  <a:t>(D. </a:t>
                </a:r>
                <a:r>
                  <a:rPr lang="en-US" sz="1400" i="1" dirty="0" err="1"/>
                  <a:t>Thierens</a:t>
                </a:r>
                <a:r>
                  <a:rPr lang="en-US" sz="1400" i="1" dirty="0"/>
                  <a:t> et al., Proc. ICGA, 1993)</a:t>
                </a:r>
              </a:p>
              <a:p>
                <a:r>
                  <a:rPr lang="en-US" sz="3000" dirty="0"/>
                  <a:t>If variation is </a:t>
                </a:r>
                <a:r>
                  <a:rPr lang="en-US" sz="3000" b="1" dirty="0">
                    <a:solidFill>
                      <a:srgbClr val="008200"/>
                    </a:solidFill>
                  </a:rPr>
                  <a:t>spot on</a:t>
                </a:r>
                <a:r>
                  <a:rPr lang="en-US" sz="3000" dirty="0"/>
                  <a:t>, the story is very 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different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6000" dirty="0"/>
              </a:p>
              <a:p>
                <a:r>
                  <a:rPr lang="en-US" sz="14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i="1" dirty="0"/>
                  <a:t>(G. </a:t>
                </a:r>
                <a:r>
                  <a:rPr lang="en-US" sz="1400" i="1" dirty="0" err="1"/>
                  <a:t>Harik</a:t>
                </a:r>
                <a:r>
                  <a:rPr lang="en-US" sz="1400" i="1" dirty="0"/>
                  <a:t> et al., Proc. ICGA, 1997)</a:t>
                </a:r>
              </a:p>
              <a:p>
                <a:r>
                  <a:rPr lang="en-US" sz="3000" dirty="0"/>
                  <a:t>Core 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EA research </a:t>
                </a:r>
                <a:r>
                  <a:rPr lang="en-US" sz="3000" dirty="0"/>
                  <a:t>concerns (automatically) being in the second situation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619861"/>
                <a:ext cx="8763000" cy="5238139"/>
              </a:xfrm>
              <a:blipFill>
                <a:blip r:embed="rId2"/>
                <a:stretch>
                  <a:fillRect l="-1461" t="-1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De-blinding EAs</a:t>
            </a:r>
          </a:p>
        </p:txBody>
      </p:sp>
    </p:spTree>
    <p:extLst>
      <p:ext uri="{BB962C8B-B14F-4D97-AF65-F5344CB8AC3E}">
        <p14:creationId xmlns:p14="http://schemas.microsoft.com/office/powerpoint/2010/main" val="2665646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r>
              <a:rPr lang="en-US" sz="3000" dirty="0">
                <a:solidFill>
                  <a:schemeClr val="bg1"/>
                </a:solidFill>
              </a:rPr>
              <a:t>Linkage learning = building linkage models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Which variables to consider jointly in variation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Automatically (i.e., online)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Manually (i.e., problem-specific)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1883798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endParaRPr lang="en-US" sz="2000" dirty="0"/>
          </a:p>
          <a:p>
            <a:r>
              <a:rPr lang="en-US" sz="3000" dirty="0">
                <a:solidFill>
                  <a:schemeClr val="bg1"/>
                </a:solidFill>
              </a:rPr>
              <a:t>Linkage learning = building linkage models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Which variables to consider jointly in variation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Automatically (i.e., online)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Manually (i.e., problem-specific)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2122652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r>
              <a:rPr lang="en-US" sz="2600" b="1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Learn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exploit</a:t>
            </a:r>
            <a:r>
              <a:rPr lang="en-US" sz="2600" dirty="0"/>
              <a:t> structure (during optimization)</a:t>
            </a:r>
            <a:endParaRPr lang="en-US" sz="2000" dirty="0"/>
          </a:p>
          <a:p>
            <a:r>
              <a:rPr lang="en-US" sz="3000" dirty="0">
                <a:solidFill>
                  <a:schemeClr val="bg1"/>
                </a:solidFill>
              </a:rPr>
              <a:t>Linkage learning = building linkage models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Which variables to consider jointly in variation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Automatically (i.e., online)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Manually (i.e., problem-specific)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1124639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r>
              <a:rPr lang="en-US" sz="2600" b="1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Learn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exploit</a:t>
            </a:r>
            <a:r>
              <a:rPr lang="en-US" sz="2600" dirty="0"/>
              <a:t> structure (during optimization)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Preferable to</a:t>
            </a:r>
            <a:r>
              <a:rPr lang="en-US" sz="2600" dirty="0"/>
              <a:t> enumeration or random sampling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3000" dirty="0">
                <a:solidFill>
                  <a:schemeClr val="bg1"/>
                </a:solidFill>
              </a:rPr>
              <a:t>Linkage learning = building linkage models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Which variables to consider jointly in variation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Automatically (i.e., online)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Manually (i.e., problem-specific)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1810213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Learn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exploit</a:t>
            </a:r>
            <a:r>
              <a:rPr lang="en-US" sz="2600" dirty="0"/>
              <a:t> structure (during optimization)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Preferable to</a:t>
            </a:r>
            <a:r>
              <a:rPr lang="en-US" sz="2600" dirty="0"/>
              <a:t> enumeration or random sampling</a:t>
            </a:r>
          </a:p>
          <a:p>
            <a:pPr marL="457200" lvl="1" indent="0">
              <a:buNone/>
            </a:pPr>
            <a:endParaRPr lang="en-US" sz="2000" dirty="0"/>
          </a:p>
          <a:p>
            <a:pPr marL="171450" indent="-171450"/>
            <a:r>
              <a:rPr lang="en-US" sz="3000" dirty="0"/>
              <a:t> Linkage learning = </a:t>
            </a:r>
            <a:r>
              <a:rPr lang="en-US" sz="3000" b="1" dirty="0">
                <a:solidFill>
                  <a:srgbClr val="0000C8"/>
                </a:solidFill>
              </a:rPr>
              <a:t>building</a:t>
            </a:r>
            <a:r>
              <a:rPr lang="en-US" sz="3000" dirty="0"/>
              <a:t> linkage models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189883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6106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  <a:r>
              <a:rPr lang="en-US" sz="3000" dirty="0"/>
              <a:t> is key in many (real-world) situations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 </a:t>
            </a:r>
            <a:r>
              <a:rPr lang="en-US" sz="3000" b="1" dirty="0">
                <a:solidFill>
                  <a:srgbClr val="008200"/>
                </a:solidFill>
              </a:rPr>
              <a:t>right tool </a:t>
            </a:r>
            <a:r>
              <a:rPr lang="en-US" sz="3000" dirty="0"/>
              <a:t>for the job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How much </a:t>
            </a:r>
            <a:r>
              <a:rPr lang="en-US" sz="3000" b="1" dirty="0">
                <a:solidFill>
                  <a:srgbClr val="0000C8"/>
                </a:solidFill>
              </a:rPr>
              <a:t>known/understood </a:t>
            </a:r>
            <a:r>
              <a:rPr lang="en-US" sz="3000" dirty="0"/>
              <a:t>can be crucial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957170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Learn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exploit</a:t>
            </a:r>
            <a:r>
              <a:rPr lang="en-US" sz="2600" dirty="0"/>
              <a:t> structure (during optimization)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Preferable to</a:t>
            </a:r>
            <a:r>
              <a:rPr lang="en-US" sz="2600" dirty="0"/>
              <a:t> enumeration or random sampling</a:t>
            </a:r>
          </a:p>
          <a:p>
            <a:pPr marL="457200" lvl="1" indent="0">
              <a:buNone/>
            </a:pPr>
            <a:endParaRPr lang="en-US" sz="2000" dirty="0"/>
          </a:p>
          <a:p>
            <a:pPr marL="171450" indent="-171450"/>
            <a:r>
              <a:rPr lang="en-US" sz="3000" dirty="0"/>
              <a:t> Linkage learning = </a:t>
            </a:r>
            <a:r>
              <a:rPr lang="en-US" sz="3000" b="1" dirty="0">
                <a:solidFill>
                  <a:srgbClr val="0000C8"/>
                </a:solidFill>
              </a:rPr>
              <a:t>building</a:t>
            </a:r>
            <a:r>
              <a:rPr lang="en-US" sz="3000" dirty="0"/>
              <a:t> linkage models</a:t>
            </a:r>
          </a:p>
          <a:p>
            <a:pPr lvl="1"/>
            <a:r>
              <a:rPr lang="en-US" sz="2600" dirty="0"/>
              <a:t> Which variables to </a:t>
            </a:r>
            <a:r>
              <a:rPr lang="en-US" sz="2600" b="1" dirty="0">
                <a:solidFill>
                  <a:srgbClr val="0000C8"/>
                </a:solidFill>
              </a:rPr>
              <a:t>consider jointly </a:t>
            </a:r>
            <a:r>
              <a:rPr lang="en-US" sz="2600" dirty="0"/>
              <a:t>in variation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524970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Learn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exploit</a:t>
            </a:r>
            <a:r>
              <a:rPr lang="en-US" sz="2600" dirty="0"/>
              <a:t> structure (during optimization)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Preferable to</a:t>
            </a:r>
            <a:r>
              <a:rPr lang="en-US" sz="2600" dirty="0"/>
              <a:t> enumeration or random sampling</a:t>
            </a:r>
          </a:p>
          <a:p>
            <a:pPr marL="457200" lvl="1" indent="0">
              <a:buNone/>
            </a:pPr>
            <a:endParaRPr lang="en-US" sz="2000" dirty="0"/>
          </a:p>
          <a:p>
            <a:pPr marL="171450" indent="-171450"/>
            <a:r>
              <a:rPr lang="en-US" sz="3000" dirty="0"/>
              <a:t> Linkage learning = </a:t>
            </a:r>
            <a:r>
              <a:rPr lang="en-US" sz="3000" b="1" dirty="0">
                <a:solidFill>
                  <a:srgbClr val="0000C8"/>
                </a:solidFill>
              </a:rPr>
              <a:t>building</a:t>
            </a:r>
            <a:r>
              <a:rPr lang="en-US" sz="3000" dirty="0"/>
              <a:t> linkage models</a:t>
            </a:r>
          </a:p>
          <a:p>
            <a:pPr lvl="1"/>
            <a:r>
              <a:rPr lang="en-US" sz="2600" dirty="0"/>
              <a:t> Which variables to </a:t>
            </a:r>
            <a:r>
              <a:rPr lang="en-US" sz="2600" b="1" dirty="0">
                <a:solidFill>
                  <a:srgbClr val="0000C8"/>
                </a:solidFill>
              </a:rPr>
              <a:t>consider jointly </a:t>
            </a:r>
            <a:r>
              <a:rPr lang="en-US" sz="2600" dirty="0"/>
              <a:t>in variation</a:t>
            </a:r>
          </a:p>
          <a:p>
            <a:pPr lvl="2"/>
            <a:r>
              <a:rPr lang="en-US" sz="2200" b="1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Automatically</a:t>
            </a:r>
            <a:r>
              <a:rPr lang="en-US" sz="2200" dirty="0"/>
              <a:t> (i.e., online)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1315615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Model-based</a:t>
            </a:r>
            <a:r>
              <a:rPr lang="en-US" sz="3000" dirty="0"/>
              <a:t> EAs</a:t>
            </a:r>
          </a:p>
          <a:p>
            <a:pPr lvl="1"/>
            <a:r>
              <a:rPr lang="en-US" sz="2600" dirty="0"/>
              <a:t> Assumption: problems are somehow </a:t>
            </a:r>
            <a:r>
              <a:rPr lang="en-US" sz="2600" b="1" dirty="0">
                <a:solidFill>
                  <a:srgbClr val="0000C8"/>
                </a:solidFill>
              </a:rPr>
              <a:t>structured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Learn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exploit</a:t>
            </a:r>
            <a:r>
              <a:rPr lang="en-US" sz="2600" dirty="0"/>
              <a:t> structure (during optimization)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8200"/>
                </a:solidFill>
              </a:rPr>
              <a:t>Preferable to</a:t>
            </a:r>
            <a:r>
              <a:rPr lang="en-US" sz="2600" dirty="0"/>
              <a:t> enumeration or random sampling</a:t>
            </a:r>
          </a:p>
          <a:p>
            <a:pPr marL="457200" lvl="1" indent="0">
              <a:buNone/>
            </a:pPr>
            <a:endParaRPr lang="en-US" sz="2000" dirty="0"/>
          </a:p>
          <a:p>
            <a:pPr marL="171450" indent="-171450"/>
            <a:r>
              <a:rPr lang="en-US" sz="3000" dirty="0"/>
              <a:t> Linkage learning = </a:t>
            </a:r>
            <a:r>
              <a:rPr lang="en-US" sz="3000" b="1" dirty="0">
                <a:solidFill>
                  <a:srgbClr val="0000C8"/>
                </a:solidFill>
              </a:rPr>
              <a:t>building</a:t>
            </a:r>
            <a:r>
              <a:rPr lang="en-US" sz="3000" dirty="0"/>
              <a:t> linkage models</a:t>
            </a:r>
          </a:p>
          <a:p>
            <a:pPr lvl="1"/>
            <a:r>
              <a:rPr lang="en-US" sz="2600" dirty="0"/>
              <a:t> Which variables to </a:t>
            </a:r>
            <a:r>
              <a:rPr lang="en-US" sz="2600" b="1" dirty="0">
                <a:solidFill>
                  <a:srgbClr val="0000C8"/>
                </a:solidFill>
              </a:rPr>
              <a:t>consider jointly </a:t>
            </a:r>
            <a:r>
              <a:rPr lang="en-US" sz="2600" dirty="0"/>
              <a:t>in variation</a:t>
            </a:r>
          </a:p>
          <a:p>
            <a:pPr lvl="2"/>
            <a:r>
              <a:rPr lang="en-US" sz="2200" b="1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Automatically</a:t>
            </a:r>
            <a:r>
              <a:rPr lang="en-US" sz="2200" dirty="0"/>
              <a:t> (i.e., online)</a:t>
            </a:r>
          </a:p>
          <a:p>
            <a:pPr lvl="2"/>
            <a:r>
              <a:rPr lang="en-US" sz="2200" b="1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Manually</a:t>
            </a:r>
            <a:r>
              <a:rPr lang="en-US" sz="2200" dirty="0"/>
              <a:t> (i.e., problem-specific)</a:t>
            </a:r>
            <a:endParaRPr lang="en-US" sz="2600" b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(Linkage-) Model-based EAs</a:t>
            </a:r>
          </a:p>
        </p:txBody>
      </p:sp>
    </p:spTree>
    <p:extLst>
      <p:ext uri="{BB962C8B-B14F-4D97-AF65-F5344CB8AC3E}">
        <p14:creationId xmlns:p14="http://schemas.microsoft.com/office/powerpoint/2010/main" val="1054868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4252704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  <a:p>
            <a:pPr lvl="1"/>
            <a:r>
              <a:rPr lang="en-US" sz="3000" dirty="0"/>
              <a:t> </a:t>
            </a:r>
            <a:r>
              <a:rPr lang="en-US" sz="2600" dirty="0"/>
              <a:t> Family Of Subsets (</a:t>
            </a:r>
            <a:r>
              <a:rPr lang="en-US" sz="2600" b="1" dirty="0">
                <a:solidFill>
                  <a:srgbClr val="0000C8"/>
                </a:solidFill>
              </a:rPr>
              <a:t>FOS</a:t>
            </a:r>
            <a:r>
              <a:rPr lang="en-US" sz="2600" dirty="0"/>
              <a:t>) identifies </a:t>
            </a:r>
            <a:r>
              <a:rPr lang="en-US" sz="2600" b="1" dirty="0">
                <a:solidFill>
                  <a:srgbClr val="0000C8"/>
                </a:solidFill>
              </a:rPr>
              <a:t>linkage sets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1799249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  <a:p>
            <a:pPr lvl="1"/>
            <a:r>
              <a:rPr lang="en-US" sz="3000" dirty="0"/>
              <a:t> </a:t>
            </a:r>
            <a:r>
              <a:rPr lang="en-US" sz="2600" dirty="0"/>
              <a:t> Family Of Subsets (</a:t>
            </a:r>
            <a:r>
              <a:rPr lang="en-US" sz="2600" b="1" dirty="0">
                <a:solidFill>
                  <a:srgbClr val="0000C8"/>
                </a:solidFill>
              </a:rPr>
              <a:t>FOS</a:t>
            </a:r>
            <a:r>
              <a:rPr lang="en-US" sz="2600" dirty="0"/>
              <a:t>) identifies </a:t>
            </a:r>
            <a:r>
              <a:rPr lang="en-US" sz="2600" b="1" dirty="0">
                <a:solidFill>
                  <a:srgbClr val="0000C8"/>
                </a:solidFill>
              </a:rPr>
              <a:t>linkage sets</a:t>
            </a:r>
          </a:p>
          <a:p>
            <a:pPr lvl="1"/>
            <a:r>
              <a:rPr lang="en-US" sz="2600" dirty="0"/>
              <a:t>  </a:t>
            </a:r>
            <a:r>
              <a:rPr lang="en-US" sz="2600" b="1" dirty="0">
                <a:solidFill>
                  <a:srgbClr val="0000C8"/>
                </a:solidFill>
              </a:rPr>
              <a:t>Optimal Mixing (OM) </a:t>
            </a:r>
            <a:r>
              <a:rPr lang="en-US" sz="2600" dirty="0"/>
              <a:t>exploits</a:t>
            </a:r>
            <a:r>
              <a:rPr lang="en-US" sz="2600" b="1" dirty="0">
                <a:solidFill>
                  <a:srgbClr val="0000C8"/>
                </a:solidFill>
              </a:rPr>
              <a:t> linkage sets</a:t>
            </a:r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1275415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  <a:p>
            <a:pPr lvl="1"/>
            <a:r>
              <a:rPr lang="en-US" sz="3000" dirty="0"/>
              <a:t> </a:t>
            </a:r>
            <a:r>
              <a:rPr lang="en-US" sz="2600" dirty="0"/>
              <a:t> Family Of Subsets (</a:t>
            </a:r>
            <a:r>
              <a:rPr lang="en-US" sz="2600" b="1" dirty="0">
                <a:solidFill>
                  <a:srgbClr val="0000C8"/>
                </a:solidFill>
              </a:rPr>
              <a:t>FOS</a:t>
            </a:r>
            <a:r>
              <a:rPr lang="en-US" sz="2600" dirty="0"/>
              <a:t>) identifies </a:t>
            </a:r>
            <a:r>
              <a:rPr lang="en-US" sz="2600" b="1" dirty="0">
                <a:solidFill>
                  <a:srgbClr val="0000C8"/>
                </a:solidFill>
              </a:rPr>
              <a:t>linkage sets</a:t>
            </a:r>
          </a:p>
          <a:p>
            <a:pPr lvl="1"/>
            <a:r>
              <a:rPr lang="en-US" sz="2600" dirty="0"/>
              <a:t>  </a:t>
            </a:r>
            <a:r>
              <a:rPr lang="en-US" sz="2600" b="1" dirty="0">
                <a:solidFill>
                  <a:srgbClr val="0000C8"/>
                </a:solidFill>
              </a:rPr>
              <a:t>Optimal Mixing (OM) </a:t>
            </a:r>
            <a:r>
              <a:rPr lang="en-US" sz="2600" dirty="0"/>
              <a:t>exploits</a:t>
            </a:r>
            <a:r>
              <a:rPr lang="en-US" sz="2600" b="1" dirty="0">
                <a:solidFill>
                  <a:srgbClr val="0000C8"/>
                </a:solidFill>
              </a:rPr>
              <a:t> linkage sets</a:t>
            </a:r>
            <a:endParaRPr lang="en-US" sz="2600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Better</a:t>
            </a:r>
            <a:r>
              <a:rPr lang="en-US" sz="3000" dirty="0"/>
              <a:t>, or </a:t>
            </a:r>
            <a:r>
              <a:rPr lang="en-US" sz="3000" b="1" dirty="0">
                <a:solidFill>
                  <a:srgbClr val="0000C8"/>
                </a:solidFill>
              </a:rPr>
              <a:t>equal</a:t>
            </a:r>
            <a:r>
              <a:rPr lang="en-US" sz="3000" dirty="0"/>
              <a:t>, solutions immediately </a:t>
            </a:r>
            <a:r>
              <a:rPr lang="en-US" sz="3000" b="1" dirty="0">
                <a:solidFill>
                  <a:srgbClr val="0000C8"/>
                </a:solidFill>
              </a:rPr>
              <a:t>accepted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1877691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  <a:p>
            <a:pPr lvl="1"/>
            <a:r>
              <a:rPr lang="en-US" sz="3000" dirty="0"/>
              <a:t> </a:t>
            </a:r>
            <a:r>
              <a:rPr lang="en-US" sz="2600" dirty="0"/>
              <a:t> Family Of Subsets (</a:t>
            </a:r>
            <a:r>
              <a:rPr lang="en-US" sz="2600" b="1" dirty="0">
                <a:solidFill>
                  <a:srgbClr val="0000C8"/>
                </a:solidFill>
              </a:rPr>
              <a:t>FOS</a:t>
            </a:r>
            <a:r>
              <a:rPr lang="en-US" sz="2600" dirty="0"/>
              <a:t>) identifies </a:t>
            </a:r>
            <a:r>
              <a:rPr lang="en-US" sz="2600" b="1" dirty="0">
                <a:solidFill>
                  <a:srgbClr val="0000C8"/>
                </a:solidFill>
              </a:rPr>
              <a:t>linkage sets</a:t>
            </a:r>
          </a:p>
          <a:p>
            <a:pPr lvl="1"/>
            <a:r>
              <a:rPr lang="en-US" sz="2600" dirty="0"/>
              <a:t>  </a:t>
            </a:r>
            <a:r>
              <a:rPr lang="en-US" sz="2600" b="1" dirty="0">
                <a:solidFill>
                  <a:srgbClr val="0000C8"/>
                </a:solidFill>
              </a:rPr>
              <a:t>Optimal Mixing (OM) </a:t>
            </a:r>
            <a:r>
              <a:rPr lang="en-US" sz="2600" dirty="0"/>
              <a:t>exploits</a:t>
            </a:r>
            <a:r>
              <a:rPr lang="en-US" sz="2600" b="1" dirty="0">
                <a:solidFill>
                  <a:srgbClr val="0000C8"/>
                </a:solidFill>
              </a:rPr>
              <a:t> linkage sets</a:t>
            </a:r>
            <a:endParaRPr lang="en-US" sz="2600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Better</a:t>
            </a:r>
            <a:r>
              <a:rPr lang="en-US" sz="3000" dirty="0"/>
              <a:t>, or </a:t>
            </a:r>
            <a:r>
              <a:rPr lang="en-US" sz="3000" b="1" dirty="0">
                <a:solidFill>
                  <a:srgbClr val="0000C8"/>
                </a:solidFill>
              </a:rPr>
              <a:t>equal</a:t>
            </a:r>
            <a:r>
              <a:rPr lang="en-US" sz="3000" dirty="0"/>
              <a:t>, solutions immediately </a:t>
            </a:r>
            <a:r>
              <a:rPr lang="en-US" sz="3000" b="1" dirty="0">
                <a:solidFill>
                  <a:srgbClr val="0000C8"/>
                </a:solidFill>
              </a:rPr>
              <a:t>accepted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Independent</a:t>
            </a:r>
            <a:r>
              <a:rPr lang="en-US" sz="2600" dirty="0"/>
              <a:t> from “noise” from other solution parts</a:t>
            </a:r>
            <a:endParaRPr lang="en-US" sz="1800" b="1" i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1092528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  <a:p>
            <a:pPr lvl="1"/>
            <a:r>
              <a:rPr lang="en-US" sz="3000" dirty="0"/>
              <a:t> </a:t>
            </a:r>
            <a:r>
              <a:rPr lang="en-US" sz="2600" dirty="0"/>
              <a:t> Family Of Subsets (</a:t>
            </a:r>
            <a:r>
              <a:rPr lang="en-US" sz="2600" b="1" dirty="0">
                <a:solidFill>
                  <a:srgbClr val="0000C8"/>
                </a:solidFill>
              </a:rPr>
              <a:t>FOS</a:t>
            </a:r>
            <a:r>
              <a:rPr lang="en-US" sz="2600" dirty="0"/>
              <a:t>) identifies </a:t>
            </a:r>
            <a:r>
              <a:rPr lang="en-US" sz="2600" b="1" dirty="0">
                <a:solidFill>
                  <a:srgbClr val="0000C8"/>
                </a:solidFill>
              </a:rPr>
              <a:t>linkage sets</a:t>
            </a:r>
          </a:p>
          <a:p>
            <a:pPr lvl="1"/>
            <a:r>
              <a:rPr lang="en-US" sz="2600" dirty="0"/>
              <a:t>  </a:t>
            </a:r>
            <a:r>
              <a:rPr lang="en-US" sz="2600" b="1" dirty="0">
                <a:solidFill>
                  <a:srgbClr val="0000C8"/>
                </a:solidFill>
              </a:rPr>
              <a:t>Optimal Mixing (OM) </a:t>
            </a:r>
            <a:r>
              <a:rPr lang="en-US" sz="2600" dirty="0"/>
              <a:t>exploits</a:t>
            </a:r>
            <a:r>
              <a:rPr lang="en-US" sz="2600" b="1" dirty="0">
                <a:solidFill>
                  <a:srgbClr val="0000C8"/>
                </a:solidFill>
              </a:rPr>
              <a:t> linkage sets</a:t>
            </a:r>
            <a:endParaRPr lang="en-US" sz="2600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Better</a:t>
            </a:r>
            <a:r>
              <a:rPr lang="en-US" sz="3000" dirty="0"/>
              <a:t>, or </a:t>
            </a:r>
            <a:r>
              <a:rPr lang="en-US" sz="3000" b="1" dirty="0">
                <a:solidFill>
                  <a:srgbClr val="0000C8"/>
                </a:solidFill>
              </a:rPr>
              <a:t>equal</a:t>
            </a:r>
            <a:r>
              <a:rPr lang="en-US" sz="3000" dirty="0"/>
              <a:t>, solutions immediately </a:t>
            </a:r>
            <a:r>
              <a:rPr lang="en-US" sz="3000" b="1" dirty="0">
                <a:solidFill>
                  <a:srgbClr val="0000C8"/>
                </a:solidFill>
              </a:rPr>
              <a:t>accepted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Independent</a:t>
            </a:r>
            <a:r>
              <a:rPr lang="en-US" sz="2600" dirty="0"/>
              <a:t> from “noise” from other solution parts</a:t>
            </a:r>
          </a:p>
          <a:p>
            <a:pPr lvl="1"/>
            <a:r>
              <a:rPr lang="en-US" sz="2600" dirty="0"/>
              <a:t> ≈ </a:t>
            </a:r>
            <a:r>
              <a:rPr lang="en-US" sz="2600" b="1" dirty="0">
                <a:solidFill>
                  <a:srgbClr val="0000C8"/>
                </a:solidFill>
              </a:rPr>
              <a:t>greedy improvement </a:t>
            </a:r>
            <a:r>
              <a:rPr lang="en-US" sz="2600" dirty="0"/>
              <a:t>of solutions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1142460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991600" cy="5466739"/>
          </a:xfrm>
        </p:spPr>
        <p:txBody>
          <a:bodyPr>
            <a:no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Selection and variation in </a:t>
            </a:r>
            <a:r>
              <a:rPr lang="en-US" sz="3000" b="1" dirty="0">
                <a:solidFill>
                  <a:srgbClr val="0000C8"/>
                </a:solidFill>
              </a:rPr>
              <a:t>Optimal Mixing </a:t>
            </a:r>
            <a:r>
              <a:rPr lang="en-US" sz="3000" dirty="0"/>
              <a:t>operator</a:t>
            </a:r>
          </a:p>
          <a:p>
            <a:pPr lvl="1"/>
            <a:r>
              <a:rPr lang="en-US" sz="3000" dirty="0"/>
              <a:t> </a:t>
            </a:r>
            <a:r>
              <a:rPr lang="en-US" sz="2600" dirty="0"/>
              <a:t> Family Of Subsets (</a:t>
            </a:r>
            <a:r>
              <a:rPr lang="en-US" sz="2600" b="1" dirty="0">
                <a:solidFill>
                  <a:srgbClr val="0000C8"/>
                </a:solidFill>
              </a:rPr>
              <a:t>FOS</a:t>
            </a:r>
            <a:r>
              <a:rPr lang="en-US" sz="2600" dirty="0"/>
              <a:t>) identifies </a:t>
            </a:r>
            <a:r>
              <a:rPr lang="en-US" sz="2600" b="1" dirty="0">
                <a:solidFill>
                  <a:srgbClr val="0000C8"/>
                </a:solidFill>
              </a:rPr>
              <a:t>linkage sets</a:t>
            </a:r>
          </a:p>
          <a:p>
            <a:pPr lvl="1"/>
            <a:r>
              <a:rPr lang="en-US" sz="2600" dirty="0"/>
              <a:t>  </a:t>
            </a:r>
            <a:r>
              <a:rPr lang="en-US" sz="2600" b="1" dirty="0">
                <a:solidFill>
                  <a:srgbClr val="0000C8"/>
                </a:solidFill>
              </a:rPr>
              <a:t>Optimal Mixing (OM) </a:t>
            </a:r>
            <a:r>
              <a:rPr lang="en-US" sz="2600" dirty="0"/>
              <a:t>exploits</a:t>
            </a:r>
            <a:r>
              <a:rPr lang="en-US" sz="2600" b="1" dirty="0">
                <a:solidFill>
                  <a:srgbClr val="0000C8"/>
                </a:solidFill>
              </a:rPr>
              <a:t> linkage sets</a:t>
            </a:r>
            <a:endParaRPr lang="en-US" sz="2600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8200"/>
                </a:solidFill>
              </a:rPr>
              <a:t>Better</a:t>
            </a:r>
            <a:r>
              <a:rPr lang="en-US" sz="3000" dirty="0"/>
              <a:t>, or </a:t>
            </a:r>
            <a:r>
              <a:rPr lang="en-US" sz="3000" b="1" dirty="0">
                <a:solidFill>
                  <a:srgbClr val="0000C8"/>
                </a:solidFill>
              </a:rPr>
              <a:t>equal</a:t>
            </a:r>
            <a:r>
              <a:rPr lang="en-US" sz="3000" dirty="0"/>
              <a:t>, solutions immediately </a:t>
            </a:r>
            <a:r>
              <a:rPr lang="en-US" sz="3000" b="1" dirty="0">
                <a:solidFill>
                  <a:srgbClr val="0000C8"/>
                </a:solidFill>
              </a:rPr>
              <a:t>accepted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Independent</a:t>
            </a:r>
            <a:r>
              <a:rPr lang="en-US" sz="2600" dirty="0"/>
              <a:t> from “noise” from other solution parts</a:t>
            </a:r>
          </a:p>
          <a:p>
            <a:pPr lvl="1"/>
            <a:r>
              <a:rPr lang="en-US" sz="2600" dirty="0"/>
              <a:t> ≈ </a:t>
            </a:r>
            <a:r>
              <a:rPr lang="en-US" sz="2600" b="1" dirty="0">
                <a:solidFill>
                  <a:srgbClr val="0000C8"/>
                </a:solidFill>
              </a:rPr>
              <a:t>greedy improvement </a:t>
            </a:r>
            <a:r>
              <a:rPr lang="en-US" sz="2600" dirty="0"/>
              <a:t>of solutions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Most used variant is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: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</a:t>
            </a:r>
            <a:r>
              <a:rPr lang="en-US" sz="2600" dirty="0"/>
              <a:t>ene-pool </a:t>
            </a:r>
            <a:r>
              <a:rPr lang="en-US" sz="2600" b="1" dirty="0">
                <a:solidFill>
                  <a:srgbClr val="0000C8"/>
                </a:solidFill>
              </a:rPr>
              <a:t>O</a:t>
            </a:r>
            <a:r>
              <a:rPr lang="en-US" sz="2600" dirty="0"/>
              <a:t>ptimal </a:t>
            </a:r>
            <a:r>
              <a:rPr lang="en-US" sz="2600" b="1" dirty="0">
                <a:solidFill>
                  <a:srgbClr val="0000C8"/>
                </a:solidFill>
              </a:rPr>
              <a:t>M</a:t>
            </a:r>
            <a:r>
              <a:rPr lang="en-US" sz="2600" dirty="0"/>
              <a:t>ixing </a:t>
            </a:r>
            <a:r>
              <a:rPr lang="en-US" sz="2600" b="1" dirty="0">
                <a:solidFill>
                  <a:srgbClr val="0000C8"/>
                </a:solidFill>
              </a:rPr>
              <a:t>E</a:t>
            </a:r>
            <a:r>
              <a:rPr lang="en-US" sz="2600" dirty="0"/>
              <a:t>volutionary </a:t>
            </a:r>
            <a:r>
              <a:rPr lang="en-US" sz="2600" b="1" dirty="0">
                <a:solidFill>
                  <a:srgbClr val="0000C8"/>
                </a:solidFill>
              </a:rPr>
              <a:t>A</a:t>
            </a:r>
            <a:r>
              <a:rPr lang="en-US" sz="2600" dirty="0"/>
              <a:t>lgorithm</a:t>
            </a:r>
          </a:p>
          <a:p>
            <a:pPr lvl="2"/>
            <a:r>
              <a:rPr lang="en-US" sz="3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(Thierens and Bosman, Proc. GECCO, 2011)</a:t>
            </a:r>
            <a:endParaRPr lang="en-US" sz="1800" b="1" i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Optimal Mixing Evolutionary Algorithms</a:t>
            </a:r>
          </a:p>
        </p:txBody>
      </p:sp>
    </p:spTree>
    <p:extLst>
      <p:ext uri="{BB962C8B-B14F-4D97-AF65-F5344CB8AC3E}">
        <p14:creationId xmlns:p14="http://schemas.microsoft.com/office/powerpoint/2010/main" val="68277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Black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  <a:r>
              <a:rPr lang="en-US" sz="3000" dirty="0"/>
              <a:t>) perspective: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2134891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1652383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763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Apply </a:t>
            </a:r>
            <a:r>
              <a:rPr lang="en-US" b="1" dirty="0">
                <a:solidFill>
                  <a:srgbClr val="0000C8"/>
                </a:solidFill>
              </a:rPr>
              <a:t>GOM</a:t>
            </a:r>
            <a:r>
              <a:rPr lang="en-US" dirty="0"/>
              <a:t> to </a:t>
            </a:r>
            <a:r>
              <a:rPr lang="en-US" b="1" dirty="0"/>
              <a:t>AAAAAAAAAA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1. Current = </a:t>
            </a:r>
            <a:r>
              <a:rPr lang="en-US" sz="2600" b="1" spc="70" dirty="0">
                <a:solidFill>
                  <a:schemeClr val="bg1"/>
                </a:solidFill>
              </a:rPr>
              <a:t>AAAAAAAAAA</a:t>
            </a:r>
            <a:r>
              <a:rPr lang="en-US" sz="2600" dirty="0">
                <a:solidFill>
                  <a:schemeClr val="bg1"/>
                </a:solidFill>
              </a:rPr>
              <a:t>; linkage set = {0, 1, 2};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Donor    = </a:t>
            </a:r>
            <a:r>
              <a:rPr lang="en-US" sz="2600" b="1" dirty="0">
                <a:solidFill>
                  <a:schemeClr val="bg1"/>
                </a:solidFill>
              </a:rPr>
              <a:t>DDDDDDDDDD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 ⇒ improvement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2. Current = </a:t>
            </a:r>
            <a:r>
              <a:rPr lang="en-US" sz="2600" b="1" spc="4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{3};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Donor    = </a:t>
            </a:r>
            <a:r>
              <a:rPr lang="en-US" sz="2600" b="1" spc="190" dirty="0">
                <a:solidFill>
                  <a:schemeClr val="bg1"/>
                </a:solidFill>
              </a:rPr>
              <a:t>CCCCCCCCCC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DDDCAAAAAA </a:t>
            </a:r>
            <a:r>
              <a:rPr lang="en-US" sz="2600" dirty="0">
                <a:solidFill>
                  <a:schemeClr val="bg1"/>
                </a:solidFill>
              </a:rPr>
              <a:t>⇒ no improvement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3. Current = </a:t>
            </a:r>
            <a:r>
              <a:rPr lang="en-US" sz="2600" b="1" spc="6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{4, 5};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Donor    = </a:t>
            </a:r>
            <a:r>
              <a:rPr lang="en-US" sz="2600" b="1" spc="60" dirty="0">
                <a:solidFill>
                  <a:schemeClr val="bg1"/>
                </a:solidFill>
              </a:rPr>
              <a:t>AAAAAAAAAA</a:t>
            </a:r>
            <a:r>
              <a:rPr lang="en-US" sz="2600" dirty="0">
                <a:solidFill>
                  <a:schemeClr val="bg1"/>
                </a:solidFill>
              </a:rPr>
              <a:t>; current solution unchanged ⇒ skip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4. Current = </a:t>
            </a:r>
            <a:r>
              <a:rPr lang="en-US" sz="2600" b="1" spc="5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{6, 7, 8, 9};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 Donor   = </a:t>
            </a:r>
            <a:r>
              <a:rPr lang="en-US" sz="2600" b="1" spc="140" dirty="0">
                <a:solidFill>
                  <a:schemeClr val="bg1"/>
                </a:solidFill>
              </a:rPr>
              <a:t>BBBBBBBBBB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DDDAAABBBB </a:t>
            </a:r>
            <a:r>
              <a:rPr lang="en-US" sz="2600" dirty="0">
                <a:solidFill>
                  <a:schemeClr val="bg1"/>
                </a:solidFill>
              </a:rPr>
              <a:t>⇒ improvement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2648229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763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Apply </a:t>
            </a:r>
            <a:r>
              <a:rPr lang="en-US" b="1" dirty="0">
                <a:solidFill>
                  <a:srgbClr val="0000C8"/>
                </a:solidFill>
              </a:rPr>
              <a:t>GOM</a:t>
            </a:r>
            <a:r>
              <a:rPr lang="en-US" dirty="0"/>
              <a:t> to </a:t>
            </a:r>
            <a:r>
              <a:rPr lang="en-US" b="1" dirty="0"/>
              <a:t>AAAAAAAAAA</a:t>
            </a:r>
          </a:p>
          <a:p>
            <a:pPr marL="400050" lvl="1" indent="0">
              <a:buNone/>
            </a:pPr>
            <a:r>
              <a:rPr lang="en-US" sz="2600" dirty="0"/>
              <a:t>1. Current = </a:t>
            </a:r>
            <a:r>
              <a:rPr lang="en-US" sz="2600" b="1" spc="70" dirty="0"/>
              <a:t>AAAAAAAAAA</a:t>
            </a:r>
            <a:r>
              <a:rPr lang="en-US" sz="2600" dirty="0"/>
              <a:t>; Linkage set = {0, 1, 2};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/>
              <a:t>AAAAAAA</a:t>
            </a:r>
            <a:r>
              <a:rPr lang="en-US" sz="2600" dirty="0"/>
              <a:t> 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2. Current = </a:t>
            </a:r>
            <a:r>
              <a:rPr lang="en-US" sz="2600" b="1" spc="4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{3};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Donor    = </a:t>
            </a:r>
            <a:r>
              <a:rPr lang="en-US" sz="2600" b="1" spc="190" dirty="0">
                <a:solidFill>
                  <a:schemeClr val="bg1"/>
                </a:solidFill>
              </a:rPr>
              <a:t>CCCCCCCCCC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DDDCAAAAAA </a:t>
            </a:r>
            <a:r>
              <a:rPr lang="en-US" sz="2600" dirty="0">
                <a:solidFill>
                  <a:schemeClr val="bg1"/>
                </a:solidFill>
              </a:rPr>
              <a:t>⇒ no improvement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3. Current = </a:t>
            </a:r>
            <a:r>
              <a:rPr lang="en-US" sz="2600" b="1" spc="6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{4, 5};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Donor    = </a:t>
            </a:r>
            <a:r>
              <a:rPr lang="en-US" sz="2600" b="1" spc="60" dirty="0">
                <a:solidFill>
                  <a:schemeClr val="bg1"/>
                </a:solidFill>
              </a:rPr>
              <a:t>AAAAAAAAAA</a:t>
            </a:r>
            <a:r>
              <a:rPr lang="en-US" sz="2600" dirty="0">
                <a:solidFill>
                  <a:schemeClr val="bg1"/>
                </a:solidFill>
              </a:rPr>
              <a:t>; current solution unchanged ⇒ skip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4. Current = </a:t>
            </a:r>
            <a:r>
              <a:rPr lang="en-US" sz="2600" b="1" spc="5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{6, 7, 8, 9};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 Donor   = </a:t>
            </a:r>
            <a:r>
              <a:rPr lang="en-US" sz="2600" b="1" spc="140" dirty="0">
                <a:solidFill>
                  <a:schemeClr val="bg1"/>
                </a:solidFill>
              </a:rPr>
              <a:t>BBBBBBBBBB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DDDAAABBBB </a:t>
            </a:r>
            <a:r>
              <a:rPr lang="en-US" sz="2600" dirty="0">
                <a:solidFill>
                  <a:schemeClr val="bg1"/>
                </a:solidFill>
              </a:rPr>
              <a:t>⇒ improvement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33536392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763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Apply </a:t>
            </a:r>
            <a:r>
              <a:rPr lang="en-US" b="1" dirty="0">
                <a:solidFill>
                  <a:srgbClr val="0000C8"/>
                </a:solidFill>
              </a:rPr>
              <a:t>GOM</a:t>
            </a:r>
            <a:r>
              <a:rPr lang="en-US" dirty="0"/>
              <a:t> to </a:t>
            </a:r>
            <a:r>
              <a:rPr lang="en-US" b="1" dirty="0"/>
              <a:t>AAAAAAAAAA</a:t>
            </a:r>
          </a:p>
          <a:p>
            <a:pPr marL="400050" lvl="1" indent="0">
              <a:buNone/>
            </a:pPr>
            <a:r>
              <a:rPr lang="en-US" sz="2600" dirty="0"/>
              <a:t>1. Current = </a:t>
            </a:r>
            <a:r>
              <a:rPr lang="en-US" sz="2600" b="1" spc="70" dirty="0"/>
              <a:t>AAAAAAAAAA</a:t>
            </a:r>
            <a:r>
              <a:rPr lang="en-US" sz="2600" dirty="0"/>
              <a:t>; Linkage set = {0, 1, 2};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/>
              <a:t>AAAAAAA</a:t>
            </a:r>
            <a:r>
              <a:rPr lang="en-US" sz="2600" dirty="0"/>
              <a:t> 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pPr marL="400050" lvl="1" indent="0">
              <a:buNone/>
            </a:pPr>
            <a:r>
              <a:rPr lang="en-US" sz="2600" dirty="0"/>
              <a:t>2. Current = </a:t>
            </a:r>
            <a:r>
              <a:rPr lang="en-US" sz="2600" b="1" spc="40" dirty="0">
                <a:solidFill>
                  <a:srgbClr val="CD003A"/>
                </a:solidFill>
              </a:rPr>
              <a:t>DDD</a:t>
            </a:r>
            <a:r>
              <a:rPr lang="en-US" sz="2600" b="1" spc="40" dirty="0"/>
              <a:t>AAAAAAA</a:t>
            </a:r>
            <a:r>
              <a:rPr lang="en-US" sz="2600" dirty="0"/>
              <a:t>; Linkage set = {3};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190" dirty="0">
                <a:solidFill>
                  <a:srgbClr val="008200"/>
                </a:solidFill>
              </a:rPr>
              <a:t>CCCCCCCCCC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>
                <a:solidFill>
                  <a:srgbClr val="008200"/>
                </a:solidFill>
              </a:rPr>
              <a:t>C</a:t>
            </a:r>
            <a:r>
              <a:rPr lang="en-US" sz="2600" b="1" dirty="0"/>
              <a:t>AAAAAA </a:t>
            </a:r>
            <a:r>
              <a:rPr lang="en-US" sz="2600" dirty="0"/>
              <a:t>⇒ </a:t>
            </a:r>
            <a:r>
              <a:rPr lang="en-US" sz="2600" b="1" dirty="0">
                <a:solidFill>
                  <a:srgbClr val="C00000"/>
                </a:solidFill>
              </a:rPr>
              <a:t>no improvement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3. Current = </a:t>
            </a:r>
            <a:r>
              <a:rPr lang="en-US" sz="2600" b="1" spc="6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{4, 5};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Donor    = </a:t>
            </a:r>
            <a:r>
              <a:rPr lang="en-US" sz="2600" b="1" spc="60" dirty="0">
                <a:solidFill>
                  <a:schemeClr val="bg1"/>
                </a:solidFill>
              </a:rPr>
              <a:t>AAAAAAAAAA</a:t>
            </a:r>
            <a:r>
              <a:rPr lang="en-US" sz="2600" dirty="0">
                <a:solidFill>
                  <a:schemeClr val="bg1"/>
                </a:solidFill>
              </a:rPr>
              <a:t>; current solution unchanged ⇒ skip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4. Current = </a:t>
            </a:r>
            <a:r>
              <a:rPr lang="en-US" sz="2600" b="1" spc="5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{6, 7, 8, 9};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 Donor   = </a:t>
            </a:r>
            <a:r>
              <a:rPr lang="en-US" sz="2600" b="1" spc="140" dirty="0">
                <a:solidFill>
                  <a:schemeClr val="bg1"/>
                </a:solidFill>
              </a:rPr>
              <a:t>BBBBBBBBBB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DDDAAABBBB </a:t>
            </a:r>
            <a:r>
              <a:rPr lang="en-US" sz="2600" dirty="0">
                <a:solidFill>
                  <a:schemeClr val="bg1"/>
                </a:solidFill>
              </a:rPr>
              <a:t>⇒ improvement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2907362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763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Apply </a:t>
            </a:r>
            <a:r>
              <a:rPr lang="en-US" b="1" dirty="0">
                <a:solidFill>
                  <a:srgbClr val="0000C8"/>
                </a:solidFill>
              </a:rPr>
              <a:t>GOM</a:t>
            </a:r>
            <a:r>
              <a:rPr lang="en-US" dirty="0"/>
              <a:t> to </a:t>
            </a:r>
            <a:r>
              <a:rPr lang="en-US" b="1" dirty="0"/>
              <a:t>AAAAAAAAAA</a:t>
            </a:r>
          </a:p>
          <a:p>
            <a:pPr marL="400050" lvl="1" indent="0">
              <a:buNone/>
            </a:pPr>
            <a:r>
              <a:rPr lang="en-US" sz="2600" dirty="0"/>
              <a:t>1. Current = </a:t>
            </a:r>
            <a:r>
              <a:rPr lang="en-US" sz="2600" b="1" spc="70" dirty="0"/>
              <a:t>AAAAAAAAAA</a:t>
            </a:r>
            <a:r>
              <a:rPr lang="en-US" sz="2600" dirty="0"/>
              <a:t>; Linkage set = {0, 1, 2};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/>
              <a:t>AAAAAAA</a:t>
            </a:r>
            <a:r>
              <a:rPr lang="en-US" sz="2600" dirty="0"/>
              <a:t> 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pPr marL="400050" lvl="1" indent="0">
              <a:buNone/>
            </a:pPr>
            <a:r>
              <a:rPr lang="en-US" sz="2600" dirty="0"/>
              <a:t>2. Current = </a:t>
            </a:r>
            <a:r>
              <a:rPr lang="en-US" sz="2600" b="1" spc="40" dirty="0">
                <a:solidFill>
                  <a:srgbClr val="CD003A"/>
                </a:solidFill>
              </a:rPr>
              <a:t>DDD</a:t>
            </a:r>
            <a:r>
              <a:rPr lang="en-US" sz="2600" b="1" spc="40" dirty="0"/>
              <a:t>AAAAAAA</a:t>
            </a:r>
            <a:r>
              <a:rPr lang="en-US" sz="2600" dirty="0"/>
              <a:t>; Linkage set = {3};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190" dirty="0">
                <a:solidFill>
                  <a:srgbClr val="008200"/>
                </a:solidFill>
              </a:rPr>
              <a:t>CCCCCCCCCC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>
                <a:solidFill>
                  <a:srgbClr val="008200"/>
                </a:solidFill>
              </a:rPr>
              <a:t>C</a:t>
            </a:r>
            <a:r>
              <a:rPr lang="en-US" sz="2600" b="1" dirty="0"/>
              <a:t>AAAAAA </a:t>
            </a:r>
            <a:r>
              <a:rPr lang="en-US" sz="2600" dirty="0"/>
              <a:t>⇒ </a:t>
            </a:r>
            <a:r>
              <a:rPr lang="en-US" sz="2600" b="1" dirty="0">
                <a:solidFill>
                  <a:srgbClr val="C00000"/>
                </a:solidFill>
              </a:rPr>
              <a:t>no improvement</a:t>
            </a:r>
          </a:p>
          <a:p>
            <a:pPr marL="400050" lvl="1" indent="0">
              <a:buNone/>
            </a:pPr>
            <a:r>
              <a:rPr lang="en-US" sz="2600" dirty="0"/>
              <a:t>3. Current = </a:t>
            </a:r>
            <a:r>
              <a:rPr lang="en-US" sz="2600" b="1" spc="60" dirty="0">
                <a:solidFill>
                  <a:srgbClr val="CD003A"/>
                </a:solidFill>
              </a:rPr>
              <a:t>DDD</a:t>
            </a:r>
            <a:r>
              <a:rPr lang="en-US" sz="2600" b="1" spc="60" dirty="0"/>
              <a:t>AAAAAAA</a:t>
            </a:r>
            <a:r>
              <a:rPr lang="en-US" sz="2600" dirty="0"/>
              <a:t>; Linkage set = {4, 5};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60" dirty="0"/>
              <a:t>AAAAAAAAAA</a:t>
            </a:r>
            <a:r>
              <a:rPr lang="en-US" sz="2600" dirty="0"/>
              <a:t>; Current solution </a:t>
            </a:r>
            <a:r>
              <a:rPr lang="en-US" sz="2600" b="1" dirty="0">
                <a:solidFill>
                  <a:srgbClr val="0000C8"/>
                </a:solidFill>
              </a:rPr>
              <a:t>unchanged</a:t>
            </a:r>
            <a:r>
              <a:rPr lang="en-US" sz="2600" dirty="0"/>
              <a:t> ⇒ </a:t>
            </a:r>
            <a:r>
              <a:rPr lang="en-US" sz="2600" b="1" dirty="0"/>
              <a:t>skip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4. Current = </a:t>
            </a:r>
            <a:r>
              <a:rPr lang="en-US" sz="2600" b="1" spc="50" dirty="0">
                <a:solidFill>
                  <a:schemeClr val="bg1"/>
                </a:solidFill>
              </a:rPr>
              <a:t>DDDAAAAAAA</a:t>
            </a:r>
            <a:r>
              <a:rPr lang="en-US" sz="2600" dirty="0">
                <a:solidFill>
                  <a:schemeClr val="bg1"/>
                </a:solidFill>
              </a:rPr>
              <a:t>; linkage set = {6, 7, 8, 9};</a:t>
            </a:r>
          </a:p>
          <a:p>
            <a:pPr marL="40005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 Donor   = </a:t>
            </a:r>
            <a:r>
              <a:rPr lang="en-US" sz="2600" b="1" spc="140" dirty="0">
                <a:solidFill>
                  <a:schemeClr val="bg1"/>
                </a:solidFill>
              </a:rPr>
              <a:t>BBBBBBBBBB</a:t>
            </a:r>
            <a:r>
              <a:rPr lang="en-US" sz="2600" dirty="0">
                <a:solidFill>
                  <a:schemeClr val="bg1"/>
                </a:solidFill>
              </a:rPr>
              <a:t>; Test = </a:t>
            </a:r>
            <a:r>
              <a:rPr lang="en-US" sz="2600" b="1" dirty="0">
                <a:solidFill>
                  <a:schemeClr val="bg1"/>
                </a:solidFill>
              </a:rPr>
              <a:t>DDDAAABBBB </a:t>
            </a:r>
            <a:r>
              <a:rPr lang="en-US" sz="2600" dirty="0">
                <a:solidFill>
                  <a:schemeClr val="bg1"/>
                </a:solidFill>
              </a:rPr>
              <a:t>⇒ improvement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2425105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763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Apply </a:t>
            </a:r>
            <a:r>
              <a:rPr lang="en-US" b="1" dirty="0">
                <a:solidFill>
                  <a:srgbClr val="0000C8"/>
                </a:solidFill>
              </a:rPr>
              <a:t>GOM</a:t>
            </a:r>
            <a:r>
              <a:rPr lang="en-US" dirty="0"/>
              <a:t> to </a:t>
            </a:r>
            <a:r>
              <a:rPr lang="en-US" b="1" dirty="0"/>
              <a:t>AAAAAAAAAA</a:t>
            </a:r>
          </a:p>
          <a:p>
            <a:pPr marL="400050" lvl="1" indent="0">
              <a:buNone/>
            </a:pPr>
            <a:r>
              <a:rPr lang="en-US" sz="2600" dirty="0"/>
              <a:t>1. Current = </a:t>
            </a:r>
            <a:r>
              <a:rPr lang="en-US" sz="2600" b="1" spc="70" dirty="0"/>
              <a:t>AAAAAAAAAA</a:t>
            </a:r>
            <a:r>
              <a:rPr lang="en-US" sz="2600" dirty="0"/>
              <a:t>; Linkage set = {0, 1, 2};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/>
              <a:t>AAAAAAA</a:t>
            </a:r>
            <a:r>
              <a:rPr lang="en-US" sz="2600" dirty="0"/>
              <a:t> 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pPr marL="400050" lvl="1" indent="0">
              <a:buNone/>
            </a:pPr>
            <a:r>
              <a:rPr lang="en-US" sz="2600" dirty="0"/>
              <a:t>2. Current = </a:t>
            </a:r>
            <a:r>
              <a:rPr lang="en-US" sz="2600" b="1" spc="40" dirty="0">
                <a:solidFill>
                  <a:srgbClr val="CD003A"/>
                </a:solidFill>
              </a:rPr>
              <a:t>DDD</a:t>
            </a:r>
            <a:r>
              <a:rPr lang="en-US" sz="2600" b="1" spc="40" dirty="0"/>
              <a:t>AAAAAAA</a:t>
            </a:r>
            <a:r>
              <a:rPr lang="en-US" sz="2600" dirty="0"/>
              <a:t>; Linkage set = {3};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190" dirty="0">
                <a:solidFill>
                  <a:srgbClr val="008200"/>
                </a:solidFill>
              </a:rPr>
              <a:t>CCCCCCCCCC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>
                <a:solidFill>
                  <a:srgbClr val="008200"/>
                </a:solidFill>
              </a:rPr>
              <a:t>C</a:t>
            </a:r>
            <a:r>
              <a:rPr lang="en-US" sz="2600" b="1" dirty="0"/>
              <a:t>AAAAAA </a:t>
            </a:r>
            <a:r>
              <a:rPr lang="en-US" sz="2600" dirty="0"/>
              <a:t>⇒ </a:t>
            </a:r>
            <a:r>
              <a:rPr lang="en-US" sz="2600" b="1" dirty="0">
                <a:solidFill>
                  <a:srgbClr val="C00000"/>
                </a:solidFill>
              </a:rPr>
              <a:t>no improvement</a:t>
            </a:r>
          </a:p>
          <a:p>
            <a:pPr marL="400050" lvl="1" indent="0">
              <a:buNone/>
            </a:pPr>
            <a:r>
              <a:rPr lang="en-US" sz="2600" dirty="0"/>
              <a:t>3. Current = </a:t>
            </a:r>
            <a:r>
              <a:rPr lang="en-US" sz="2600" b="1" spc="60" dirty="0">
                <a:solidFill>
                  <a:srgbClr val="CD003A"/>
                </a:solidFill>
              </a:rPr>
              <a:t>DDD</a:t>
            </a:r>
            <a:r>
              <a:rPr lang="en-US" sz="2600" b="1" spc="60" dirty="0"/>
              <a:t>AAAAAAA</a:t>
            </a:r>
            <a:r>
              <a:rPr lang="en-US" sz="2600" dirty="0"/>
              <a:t>; Linkage set = {4, 5};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60" dirty="0"/>
              <a:t>AAAAAAAAAA</a:t>
            </a:r>
            <a:r>
              <a:rPr lang="en-US" sz="2600" dirty="0"/>
              <a:t>; Current solution</a:t>
            </a:r>
            <a:r>
              <a:rPr lang="en-US" sz="2600" b="1" dirty="0">
                <a:solidFill>
                  <a:srgbClr val="0000C8"/>
                </a:solidFill>
              </a:rPr>
              <a:t> unchanged </a:t>
            </a:r>
            <a:r>
              <a:rPr lang="en-US" sz="2600" dirty="0"/>
              <a:t>⇒ </a:t>
            </a:r>
            <a:r>
              <a:rPr lang="en-US" sz="2600" b="1" dirty="0"/>
              <a:t>skip</a:t>
            </a:r>
          </a:p>
          <a:p>
            <a:pPr marL="400050" lvl="1" indent="0">
              <a:buNone/>
            </a:pPr>
            <a:r>
              <a:rPr lang="en-US" sz="2600" dirty="0"/>
              <a:t>4. Current = </a:t>
            </a:r>
            <a:r>
              <a:rPr lang="en-US" sz="2600" b="1" spc="50" dirty="0">
                <a:solidFill>
                  <a:srgbClr val="CD003A"/>
                </a:solidFill>
              </a:rPr>
              <a:t>DDD</a:t>
            </a:r>
            <a:r>
              <a:rPr lang="en-US" sz="2600" b="1" spc="50" dirty="0"/>
              <a:t>AAAAAAA</a:t>
            </a:r>
            <a:r>
              <a:rPr lang="en-US" sz="2600" dirty="0"/>
              <a:t>; Linkage set = {6, 7, 8, 9};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140" dirty="0">
                <a:solidFill>
                  <a:srgbClr val="0000C8"/>
                </a:solidFill>
              </a:rPr>
              <a:t>BBBBBBBBBB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00000"/>
                </a:solidFill>
              </a:rPr>
              <a:t>DDD</a:t>
            </a:r>
            <a:r>
              <a:rPr lang="en-US" sz="2600" b="1" dirty="0"/>
              <a:t>AAA</a:t>
            </a:r>
            <a:r>
              <a:rPr lang="en-US" sz="2600" b="1" dirty="0">
                <a:solidFill>
                  <a:srgbClr val="0000C8"/>
                </a:solidFill>
              </a:rPr>
              <a:t>BBBB</a:t>
            </a:r>
            <a:r>
              <a:rPr lang="en-US" sz="2600" b="1" dirty="0"/>
              <a:t> </a:t>
            </a:r>
            <a:r>
              <a:rPr lang="en-US" sz="2600" dirty="0"/>
              <a:t>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4192180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763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Apply </a:t>
            </a:r>
            <a:r>
              <a:rPr lang="en-US" b="1" dirty="0">
                <a:solidFill>
                  <a:srgbClr val="0000C8"/>
                </a:solidFill>
              </a:rPr>
              <a:t>GOM</a:t>
            </a:r>
            <a:r>
              <a:rPr lang="en-US" dirty="0"/>
              <a:t> to </a:t>
            </a:r>
            <a:r>
              <a:rPr lang="en-US" b="1" dirty="0"/>
              <a:t>AAAAAAAAAA</a:t>
            </a:r>
          </a:p>
          <a:p>
            <a:pPr marL="400050" lvl="1" indent="0">
              <a:buNone/>
            </a:pPr>
            <a:r>
              <a:rPr lang="en-US" sz="2600" dirty="0"/>
              <a:t>1. Current = </a:t>
            </a:r>
            <a:r>
              <a:rPr lang="en-US" sz="2600" b="1" spc="70" dirty="0"/>
              <a:t>AAAAAAAAAA</a:t>
            </a:r>
            <a:r>
              <a:rPr lang="en-US" sz="2600" dirty="0"/>
              <a:t>; Linkage set = {0, 1, 2};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/>
              <a:t>AAAAAAA</a:t>
            </a:r>
            <a:r>
              <a:rPr lang="en-US" sz="2600" dirty="0"/>
              <a:t> 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pPr marL="400050" lvl="1" indent="0">
              <a:buNone/>
            </a:pPr>
            <a:r>
              <a:rPr lang="en-US" sz="2600" dirty="0"/>
              <a:t>2. Current = </a:t>
            </a:r>
            <a:r>
              <a:rPr lang="en-US" sz="2600" b="1" spc="40" dirty="0">
                <a:solidFill>
                  <a:srgbClr val="CD003A"/>
                </a:solidFill>
              </a:rPr>
              <a:t>DDD</a:t>
            </a:r>
            <a:r>
              <a:rPr lang="en-US" sz="2600" b="1" spc="40" dirty="0"/>
              <a:t>AAAAAAA</a:t>
            </a:r>
            <a:r>
              <a:rPr lang="en-US" sz="2600" dirty="0"/>
              <a:t>; Linkage set = {3};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190" dirty="0">
                <a:solidFill>
                  <a:srgbClr val="008200"/>
                </a:solidFill>
              </a:rPr>
              <a:t>CCCCCCCCCC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D003A"/>
                </a:solidFill>
              </a:rPr>
              <a:t>DDD</a:t>
            </a:r>
            <a:r>
              <a:rPr lang="en-US" sz="2600" b="1" dirty="0">
                <a:solidFill>
                  <a:srgbClr val="008200"/>
                </a:solidFill>
              </a:rPr>
              <a:t>C</a:t>
            </a:r>
            <a:r>
              <a:rPr lang="en-US" sz="2600" b="1" dirty="0"/>
              <a:t>AAAAAA </a:t>
            </a:r>
            <a:r>
              <a:rPr lang="en-US" sz="2600" dirty="0"/>
              <a:t>⇒ </a:t>
            </a:r>
            <a:r>
              <a:rPr lang="en-US" sz="2600" b="1" dirty="0">
                <a:solidFill>
                  <a:srgbClr val="C00000"/>
                </a:solidFill>
              </a:rPr>
              <a:t>no improvement</a:t>
            </a:r>
          </a:p>
          <a:p>
            <a:pPr marL="400050" lvl="1" indent="0">
              <a:buNone/>
            </a:pPr>
            <a:r>
              <a:rPr lang="en-US" sz="2600" dirty="0"/>
              <a:t>3. Current = </a:t>
            </a:r>
            <a:r>
              <a:rPr lang="en-US" sz="2600" b="1" spc="60" dirty="0">
                <a:solidFill>
                  <a:srgbClr val="CD003A"/>
                </a:solidFill>
              </a:rPr>
              <a:t>DDD</a:t>
            </a:r>
            <a:r>
              <a:rPr lang="en-US" sz="2600" b="1" spc="60" dirty="0"/>
              <a:t>AAAAAAA</a:t>
            </a:r>
            <a:r>
              <a:rPr lang="en-US" sz="2600" dirty="0"/>
              <a:t>; Linkage set = {4, 5};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60" dirty="0"/>
              <a:t>AAAAAAAAAA</a:t>
            </a:r>
            <a:r>
              <a:rPr lang="en-US" sz="2600" dirty="0"/>
              <a:t>; Current solution </a:t>
            </a:r>
            <a:r>
              <a:rPr lang="en-US" sz="2600" b="1" dirty="0">
                <a:solidFill>
                  <a:srgbClr val="0000C8"/>
                </a:solidFill>
              </a:rPr>
              <a:t>unchanged</a:t>
            </a:r>
            <a:r>
              <a:rPr lang="en-US" sz="2600" dirty="0"/>
              <a:t> ⇒ </a:t>
            </a:r>
            <a:r>
              <a:rPr lang="en-US" sz="2600" b="1" dirty="0"/>
              <a:t>skip</a:t>
            </a:r>
          </a:p>
          <a:p>
            <a:pPr marL="400050" lvl="1" indent="0">
              <a:buNone/>
            </a:pPr>
            <a:r>
              <a:rPr lang="en-US" sz="2600" dirty="0"/>
              <a:t>4. Current = </a:t>
            </a:r>
            <a:r>
              <a:rPr lang="en-US" sz="2600" b="1" spc="50" dirty="0">
                <a:solidFill>
                  <a:srgbClr val="CD003A"/>
                </a:solidFill>
              </a:rPr>
              <a:t>DDD</a:t>
            </a:r>
            <a:r>
              <a:rPr lang="en-US" sz="2600" b="1" spc="50" dirty="0"/>
              <a:t>AAAAAAA</a:t>
            </a:r>
            <a:r>
              <a:rPr lang="en-US" sz="2600" dirty="0"/>
              <a:t>; Linkage set = {6, 7, 8, 9};</a:t>
            </a:r>
          </a:p>
          <a:p>
            <a:pPr marL="400050" lvl="1" indent="0">
              <a:buNone/>
            </a:pPr>
            <a:r>
              <a:rPr lang="en-US" sz="2600" dirty="0"/>
              <a:t>     Donor   = </a:t>
            </a:r>
            <a:r>
              <a:rPr lang="en-US" sz="2600" b="1" spc="140" dirty="0">
                <a:solidFill>
                  <a:srgbClr val="0000C8"/>
                </a:solidFill>
              </a:rPr>
              <a:t>BBBBBBBBBB</a:t>
            </a:r>
            <a:r>
              <a:rPr lang="en-US" sz="2600" dirty="0"/>
              <a:t>; Test = </a:t>
            </a:r>
            <a:r>
              <a:rPr lang="en-US" sz="2600" b="1" dirty="0">
                <a:solidFill>
                  <a:srgbClr val="C00000"/>
                </a:solidFill>
              </a:rPr>
              <a:t>DDD</a:t>
            </a:r>
            <a:r>
              <a:rPr lang="en-US" sz="2600" b="1" dirty="0"/>
              <a:t>AAA</a:t>
            </a:r>
            <a:r>
              <a:rPr lang="en-US" sz="2600" b="1" dirty="0">
                <a:solidFill>
                  <a:srgbClr val="0000C8"/>
                </a:solidFill>
              </a:rPr>
              <a:t>BBBB</a:t>
            </a:r>
            <a:r>
              <a:rPr lang="en-US" sz="2600" b="1" dirty="0"/>
              <a:t> </a:t>
            </a:r>
            <a:r>
              <a:rPr lang="en-US" sz="2600" dirty="0"/>
              <a:t>⇒ </a:t>
            </a:r>
            <a:r>
              <a:rPr lang="en-US" sz="2600" b="1" dirty="0">
                <a:solidFill>
                  <a:srgbClr val="008200"/>
                </a:solidFill>
              </a:rPr>
              <a:t>improvement</a:t>
            </a:r>
          </a:p>
          <a:p>
            <a:r>
              <a:rPr lang="en-US" dirty="0"/>
              <a:t>Offspring = </a:t>
            </a:r>
            <a:r>
              <a:rPr lang="en-US" b="1" dirty="0">
                <a:solidFill>
                  <a:srgbClr val="C00000"/>
                </a:solidFill>
              </a:rPr>
              <a:t>DDD</a:t>
            </a:r>
            <a:r>
              <a:rPr lang="en-US" b="1" dirty="0"/>
              <a:t>AAA</a:t>
            </a:r>
            <a:r>
              <a:rPr lang="en-US" b="1" dirty="0">
                <a:solidFill>
                  <a:srgbClr val="0000C8"/>
                </a:solidFill>
              </a:rPr>
              <a:t>BBBB</a:t>
            </a:r>
          </a:p>
          <a:p>
            <a:r>
              <a:rPr lang="en-US" dirty="0">
                <a:solidFill>
                  <a:schemeClr val="bg1"/>
                </a:solidFill>
              </a:rPr>
              <a:t>Current    = </a:t>
            </a:r>
            <a:r>
              <a:rPr lang="en-US" b="1" dirty="0">
                <a:solidFill>
                  <a:schemeClr val="bg1"/>
                </a:solidFill>
              </a:rPr>
              <a:t>DDDAAABBBB</a:t>
            </a:r>
            <a:r>
              <a:rPr lang="en-US" dirty="0">
                <a:solidFill>
                  <a:schemeClr val="bg1"/>
                </a:solidFill>
              </a:rPr>
              <a:t>; Was changed ⇒ </a:t>
            </a:r>
            <a:r>
              <a:rPr lang="en-US" b="1" dirty="0">
                <a:solidFill>
                  <a:schemeClr val="bg1"/>
                </a:solidFill>
              </a:rPr>
              <a:t>skip FI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371600"/>
            <a:ext cx="2291012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Population</a:t>
            </a:r>
          </a:p>
          <a:p>
            <a:pPr algn="ctr">
              <a:lnSpc>
                <a:spcPts val="2500"/>
              </a:lnSpc>
            </a:pPr>
            <a:r>
              <a:rPr lang="en-US" sz="2600" b="1" spc="50" dirty="0"/>
              <a:t>AAAAAAAAAA</a:t>
            </a:r>
          </a:p>
          <a:p>
            <a:pPr algn="ctr">
              <a:lnSpc>
                <a:spcPts val="2500"/>
              </a:lnSpc>
            </a:pPr>
            <a:r>
              <a:rPr lang="en-US" sz="2600" b="1" spc="180" dirty="0">
                <a:solidFill>
                  <a:srgbClr val="0000C8"/>
                </a:solidFill>
              </a:rPr>
              <a:t>BBBBBBBBBB</a:t>
            </a:r>
          </a:p>
          <a:p>
            <a:pPr algn="ctr">
              <a:lnSpc>
                <a:spcPts val="2500"/>
              </a:lnSpc>
            </a:pPr>
            <a:r>
              <a:rPr lang="en-US" sz="2600" b="1" spc="260" dirty="0">
                <a:solidFill>
                  <a:srgbClr val="008200"/>
                </a:solidFill>
              </a:rPr>
              <a:t>CCCCCCCCCC</a:t>
            </a:r>
          </a:p>
          <a:p>
            <a:pPr algn="ctr">
              <a:lnSpc>
                <a:spcPts val="2500"/>
              </a:lnSpc>
            </a:pPr>
            <a:r>
              <a:rPr lang="en-US" sz="2600" b="1" dirty="0">
                <a:solidFill>
                  <a:srgbClr val="CD003A"/>
                </a:solidFill>
              </a:rPr>
              <a:t>DDDDDDDDDD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0251" y="1386254"/>
            <a:ext cx="1854675" cy="170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u="sng" dirty="0"/>
              <a:t>Linkage sets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{0, 1, 2}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{3}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{4, 5}</a:t>
            </a:r>
          </a:p>
          <a:p>
            <a:pPr algn="ctr">
              <a:lnSpc>
                <a:spcPts val="2500"/>
              </a:lnSpc>
            </a:pPr>
            <a:r>
              <a:rPr lang="en-US" sz="2600" dirty="0"/>
              <a:t>{6, 7, 8, 9}</a:t>
            </a:r>
          </a:p>
        </p:txBody>
      </p:sp>
    </p:spTree>
    <p:extLst>
      <p:ext uri="{BB962C8B-B14F-4D97-AF65-F5344CB8AC3E}">
        <p14:creationId xmlns:p14="http://schemas.microsoft.com/office/powerpoint/2010/main" val="42391479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2097490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Generate</a:t>
            </a:r>
            <a:r>
              <a:rPr lang="en-US" sz="2600" dirty="0"/>
              <a:t> </a:t>
            </a:r>
            <a:r>
              <a:rPr lang="en-US" sz="2600" i="1" dirty="0"/>
              <a:t>n</a:t>
            </a:r>
            <a:r>
              <a:rPr lang="en-US" sz="2600" dirty="0"/>
              <a:t> offspring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2507150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Generate</a:t>
            </a:r>
            <a:r>
              <a:rPr lang="en-US" sz="2600" dirty="0"/>
              <a:t> </a:t>
            </a:r>
            <a:r>
              <a:rPr lang="en-US" sz="2600" i="1" dirty="0"/>
              <a:t>n</a:t>
            </a:r>
            <a:r>
              <a:rPr lang="en-US" sz="2600" dirty="0"/>
              <a:t> offspring</a:t>
            </a:r>
          </a:p>
          <a:p>
            <a:pPr lvl="2"/>
            <a:r>
              <a:rPr lang="en-US" sz="2200" b="1" dirty="0"/>
              <a:t>Apply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GOM (+FI)</a:t>
            </a:r>
            <a:r>
              <a:rPr lang="en-US" sz="2200" dirty="0"/>
              <a:t> to each pop. member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176228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Black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Maximize </a:t>
            </a:r>
            <a:r>
              <a:rPr lang="en-US" sz="2600" i="1" dirty="0"/>
              <a:t>F(</a:t>
            </a:r>
            <a:r>
              <a:rPr lang="en-US" sz="2600" b="1" i="1" dirty="0"/>
              <a:t>x</a:t>
            </a:r>
            <a:r>
              <a:rPr lang="en-US" sz="2600" i="1" dirty="0"/>
              <a:t>), </a:t>
            </a:r>
            <a:r>
              <a:rPr lang="en-US" sz="2600" b="1" i="1" dirty="0"/>
              <a:t>x</a:t>
            </a:r>
            <a:r>
              <a:rPr lang="en-US" sz="2600" i="1" dirty="0"/>
              <a:t> </a:t>
            </a:r>
            <a:r>
              <a:rPr lang="en-US" sz="2600" dirty="0"/>
              <a:t>∈</a:t>
            </a:r>
            <a:r>
              <a:rPr lang="en-US" sz="2600" i="1" dirty="0"/>
              <a:t> </a:t>
            </a:r>
            <a:r>
              <a:rPr lang="en-US" sz="2600" b="1" i="1" dirty="0"/>
              <a:t>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4210354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Generate</a:t>
            </a:r>
            <a:r>
              <a:rPr lang="en-US" sz="2600" dirty="0"/>
              <a:t> </a:t>
            </a:r>
            <a:r>
              <a:rPr lang="en-US" sz="2600" i="1" dirty="0"/>
              <a:t>n</a:t>
            </a:r>
            <a:r>
              <a:rPr lang="en-US" sz="2600" dirty="0"/>
              <a:t> offspring</a:t>
            </a:r>
          </a:p>
          <a:p>
            <a:pPr lvl="2"/>
            <a:r>
              <a:rPr lang="en-US" sz="2200" b="1" dirty="0"/>
              <a:t>Apply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GOM (+FI)</a:t>
            </a:r>
            <a:r>
              <a:rPr lang="en-US" sz="2200" dirty="0"/>
              <a:t> to each pop. member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Replace</a:t>
            </a:r>
            <a:r>
              <a:rPr lang="en-US" sz="2600" dirty="0"/>
              <a:t> parents with offspring</a:t>
            </a:r>
          </a:p>
          <a:p>
            <a:pPr marL="171450" indent="-171450"/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404694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Generate</a:t>
            </a:r>
            <a:r>
              <a:rPr lang="en-US" sz="2600" dirty="0"/>
              <a:t> </a:t>
            </a:r>
            <a:r>
              <a:rPr lang="en-US" sz="2600" i="1" dirty="0"/>
              <a:t>n</a:t>
            </a:r>
            <a:r>
              <a:rPr lang="en-US" sz="2600" dirty="0"/>
              <a:t> offspring</a:t>
            </a:r>
          </a:p>
          <a:p>
            <a:pPr lvl="2"/>
            <a:r>
              <a:rPr lang="en-US" sz="2200" b="1" dirty="0"/>
              <a:t>Apply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GOM (+FI)</a:t>
            </a:r>
            <a:r>
              <a:rPr lang="en-US" sz="2200" dirty="0"/>
              <a:t> to each pop. member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Replace</a:t>
            </a:r>
            <a:r>
              <a:rPr lang="en-US" sz="2600" dirty="0"/>
              <a:t> parents with offspring</a:t>
            </a:r>
          </a:p>
          <a:p>
            <a:pPr marL="171450" indent="-171450"/>
            <a:r>
              <a:rPr lang="en-US" sz="3000" b="1" dirty="0"/>
              <a:t> P3</a:t>
            </a:r>
            <a:r>
              <a:rPr lang="en-US" sz="3000" dirty="0"/>
              <a:t> is </a:t>
            </a:r>
            <a:r>
              <a:rPr lang="en-US" sz="3000" b="1" dirty="0">
                <a:solidFill>
                  <a:srgbClr val="0000C8"/>
                </a:solidFill>
              </a:rPr>
              <a:t>a variant of </a:t>
            </a:r>
            <a:r>
              <a:rPr lang="en-US" sz="3000" dirty="0"/>
              <a:t>GOMEA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622070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Generate</a:t>
            </a:r>
            <a:r>
              <a:rPr lang="en-US" sz="2600" dirty="0"/>
              <a:t> </a:t>
            </a:r>
            <a:r>
              <a:rPr lang="en-US" sz="2600" i="1" dirty="0"/>
              <a:t>n</a:t>
            </a:r>
            <a:r>
              <a:rPr lang="en-US" sz="2600" dirty="0"/>
              <a:t> offspring</a:t>
            </a:r>
          </a:p>
          <a:p>
            <a:pPr lvl="2"/>
            <a:r>
              <a:rPr lang="en-US" sz="2200" b="1" dirty="0"/>
              <a:t>Apply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GOM (+FI)</a:t>
            </a:r>
            <a:r>
              <a:rPr lang="en-US" sz="2200" dirty="0"/>
              <a:t> to each pop. member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Replace</a:t>
            </a:r>
            <a:r>
              <a:rPr lang="en-US" sz="2600" dirty="0"/>
              <a:t> parents with offspring</a:t>
            </a:r>
          </a:p>
          <a:p>
            <a:pPr marL="171450" indent="-171450"/>
            <a:r>
              <a:rPr lang="en-US" sz="3000" b="1" dirty="0"/>
              <a:t> P3</a:t>
            </a:r>
            <a:r>
              <a:rPr lang="en-US" sz="3000" dirty="0"/>
              <a:t> is </a:t>
            </a:r>
            <a:r>
              <a:rPr lang="en-US" sz="3000" b="1" dirty="0">
                <a:solidFill>
                  <a:srgbClr val="0000C8"/>
                </a:solidFill>
              </a:rPr>
              <a:t>a variant of </a:t>
            </a:r>
            <a:r>
              <a:rPr lang="en-US" sz="3000" dirty="0"/>
              <a:t>GOMEA</a:t>
            </a:r>
          </a:p>
          <a:p>
            <a:pPr lvl="1"/>
            <a:r>
              <a:rPr lang="en-US" sz="2600" b="1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Different</a:t>
            </a:r>
            <a:r>
              <a:rPr lang="en-US" sz="2600" dirty="0"/>
              <a:t> population management scheme</a:t>
            </a:r>
          </a:p>
          <a:p>
            <a:pPr marL="171450" indent="-171450"/>
            <a:endParaRPr lang="en-US" sz="3000" dirty="0"/>
          </a:p>
          <a:p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1193827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Gene-pool Optimal Mixing EA (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)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Generate</a:t>
            </a:r>
            <a:r>
              <a:rPr lang="en-US" sz="2600" dirty="0"/>
              <a:t> </a:t>
            </a:r>
            <a:r>
              <a:rPr lang="en-US" sz="2600" i="1" dirty="0"/>
              <a:t>n</a:t>
            </a:r>
            <a:r>
              <a:rPr lang="en-US" sz="2600" dirty="0"/>
              <a:t> offspring</a:t>
            </a:r>
          </a:p>
          <a:p>
            <a:pPr lvl="2"/>
            <a:r>
              <a:rPr lang="en-US" sz="2200" b="1" dirty="0"/>
              <a:t>Apply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GOM (+FI)</a:t>
            </a:r>
            <a:r>
              <a:rPr lang="en-US" sz="2200" dirty="0"/>
              <a:t> to each pop. member</a:t>
            </a:r>
          </a:p>
          <a:p>
            <a:pPr lvl="1"/>
            <a:r>
              <a:rPr lang="en-US" sz="2600" b="1" dirty="0"/>
              <a:t> 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Replace</a:t>
            </a:r>
            <a:r>
              <a:rPr lang="en-US" sz="2600" dirty="0"/>
              <a:t> parents with offspring</a:t>
            </a:r>
          </a:p>
          <a:p>
            <a:pPr marL="171450" indent="-171450"/>
            <a:r>
              <a:rPr lang="en-US" sz="3000" b="1" dirty="0"/>
              <a:t> P3</a:t>
            </a:r>
            <a:r>
              <a:rPr lang="en-US" sz="3000" dirty="0"/>
              <a:t> is </a:t>
            </a:r>
            <a:r>
              <a:rPr lang="en-US" sz="3000" b="1" dirty="0">
                <a:solidFill>
                  <a:srgbClr val="0000C8"/>
                </a:solidFill>
              </a:rPr>
              <a:t>a variant of </a:t>
            </a:r>
            <a:r>
              <a:rPr lang="en-US" sz="3000" dirty="0"/>
              <a:t>GOMEA</a:t>
            </a:r>
          </a:p>
          <a:p>
            <a:pPr lvl="1"/>
            <a:r>
              <a:rPr lang="en-US" sz="2600" b="1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Different</a:t>
            </a:r>
            <a:r>
              <a:rPr lang="en-US" sz="2600" dirty="0"/>
              <a:t> population management scheme</a:t>
            </a:r>
          </a:p>
          <a:p>
            <a:pPr marL="171450" indent="-171450"/>
            <a:r>
              <a:rPr lang="en-US" sz="3000" b="1" dirty="0"/>
              <a:t> DSMGA-II</a:t>
            </a:r>
            <a:r>
              <a:rPr lang="en-US" sz="3000" dirty="0"/>
              <a:t> is a </a:t>
            </a:r>
            <a:r>
              <a:rPr lang="en-US" sz="3000" b="1" dirty="0">
                <a:solidFill>
                  <a:srgbClr val="0000C8"/>
                </a:solidFill>
              </a:rPr>
              <a:t>close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relative</a:t>
            </a:r>
            <a:r>
              <a:rPr lang="en-US" sz="3000" dirty="0"/>
              <a:t> of GOMEA</a:t>
            </a:r>
          </a:p>
          <a:p>
            <a:endParaRPr lang="en-US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GOMEA: a Modern Model-based EA</a:t>
            </a:r>
          </a:p>
        </p:txBody>
      </p:sp>
    </p:spTree>
    <p:extLst>
      <p:ext uri="{BB962C8B-B14F-4D97-AF65-F5344CB8AC3E}">
        <p14:creationId xmlns:p14="http://schemas.microsoft.com/office/powerpoint/2010/main" val="722826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11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/>
              <a:t> 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b="1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endParaRPr lang="en-US" sz="2600" dirty="0"/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LTGA = LT-GOMEA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P3 is a variant of LTGA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Different population management scheme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</p:spTree>
    <p:extLst>
      <p:ext uri="{BB962C8B-B14F-4D97-AF65-F5344CB8AC3E}">
        <p14:creationId xmlns:p14="http://schemas.microsoft.com/office/powerpoint/2010/main" val="32718548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11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pPr lvl="1"/>
            <a:r>
              <a:rPr lang="en-US" sz="2600" dirty="0"/>
              <a:t> LTGA builds a </a:t>
            </a:r>
            <a:r>
              <a:rPr lang="en-US" sz="2600" b="1" dirty="0">
                <a:solidFill>
                  <a:srgbClr val="0000C8"/>
                </a:solidFill>
              </a:rPr>
              <a:t>Linkage Tree </a:t>
            </a:r>
            <a:r>
              <a:rPr lang="en-US" sz="2600" dirty="0"/>
              <a:t>(LT) as the </a:t>
            </a:r>
            <a:r>
              <a:rPr lang="en-US" sz="2600" b="1" dirty="0">
                <a:solidFill>
                  <a:srgbClr val="0000C8"/>
                </a:solidFill>
              </a:rPr>
              <a:t>FOS </a:t>
            </a:r>
            <a:r>
              <a:rPr lang="en-US" sz="2600" dirty="0"/>
              <a:t>(</a:t>
            </a:r>
            <a:r>
              <a:rPr lang="en-US" sz="2600" b="1" dirty="0">
                <a:solidFill>
                  <a:srgbClr val="0000C8"/>
                </a:solidFill>
              </a:rPr>
              <a:t>LT-FOS</a:t>
            </a:r>
            <a:r>
              <a:rPr lang="en-US" sz="2600" dirty="0"/>
              <a:t>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Different population management scheme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</p:spTree>
    <p:extLst>
      <p:ext uri="{BB962C8B-B14F-4D97-AF65-F5344CB8AC3E}">
        <p14:creationId xmlns:p14="http://schemas.microsoft.com/office/powerpoint/2010/main" val="27331615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11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pPr lvl="1"/>
            <a:r>
              <a:rPr lang="en-US" sz="2600" dirty="0"/>
              <a:t> LTGA builds a </a:t>
            </a:r>
            <a:r>
              <a:rPr lang="en-US" sz="2600" b="1" dirty="0">
                <a:solidFill>
                  <a:srgbClr val="0000C8"/>
                </a:solidFill>
              </a:rPr>
              <a:t>Linkage Tree </a:t>
            </a:r>
            <a:r>
              <a:rPr lang="en-US" sz="2600" dirty="0"/>
              <a:t>(LT) as the </a:t>
            </a:r>
            <a:r>
              <a:rPr lang="en-US" sz="2600" b="1" dirty="0">
                <a:solidFill>
                  <a:srgbClr val="0000C8"/>
                </a:solidFill>
              </a:rPr>
              <a:t>FOS </a:t>
            </a:r>
            <a:r>
              <a:rPr lang="en-US" sz="2600" dirty="0"/>
              <a:t>(</a:t>
            </a:r>
            <a:r>
              <a:rPr lang="en-US" sz="2600" b="1" dirty="0">
                <a:solidFill>
                  <a:srgbClr val="0000C8"/>
                </a:solidFill>
              </a:rPr>
              <a:t>LT-FOS</a:t>
            </a:r>
            <a:r>
              <a:rPr lang="en-US" sz="2600" dirty="0"/>
              <a:t>)</a:t>
            </a:r>
          </a:p>
          <a:p>
            <a:pPr lvl="2"/>
            <a:r>
              <a:rPr lang="en-US" sz="2200" dirty="0"/>
              <a:t> Agglomerative, or bottom-up, </a:t>
            </a:r>
            <a:r>
              <a:rPr lang="en-US" sz="2200" b="1" dirty="0">
                <a:solidFill>
                  <a:srgbClr val="0000C8"/>
                </a:solidFill>
              </a:rPr>
              <a:t>hierarchical clustering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Different population management scheme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</p:spTree>
    <p:extLst>
      <p:ext uri="{BB962C8B-B14F-4D97-AF65-F5344CB8AC3E}">
        <p14:creationId xmlns:p14="http://schemas.microsoft.com/office/powerpoint/2010/main" val="103502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11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pPr lvl="1"/>
            <a:r>
              <a:rPr lang="en-US" sz="2600" dirty="0"/>
              <a:t> LTGA builds a </a:t>
            </a:r>
            <a:r>
              <a:rPr lang="en-US" sz="2600" b="1" dirty="0">
                <a:solidFill>
                  <a:srgbClr val="0000C8"/>
                </a:solidFill>
              </a:rPr>
              <a:t>Linkage Tree </a:t>
            </a:r>
            <a:r>
              <a:rPr lang="en-US" sz="2600" dirty="0"/>
              <a:t>(LT) as the </a:t>
            </a:r>
            <a:r>
              <a:rPr lang="en-US" sz="2600" b="1" dirty="0">
                <a:solidFill>
                  <a:srgbClr val="0000C8"/>
                </a:solidFill>
              </a:rPr>
              <a:t>FOS </a:t>
            </a:r>
            <a:r>
              <a:rPr lang="en-US" sz="2600" dirty="0"/>
              <a:t>(</a:t>
            </a:r>
            <a:r>
              <a:rPr lang="en-US" sz="2600" b="1" dirty="0">
                <a:solidFill>
                  <a:srgbClr val="0000C8"/>
                </a:solidFill>
              </a:rPr>
              <a:t>LT-FOS</a:t>
            </a:r>
            <a:r>
              <a:rPr lang="en-US" sz="2600" dirty="0"/>
              <a:t>)</a:t>
            </a:r>
          </a:p>
          <a:p>
            <a:pPr lvl="2"/>
            <a:r>
              <a:rPr lang="en-US" sz="2200" dirty="0"/>
              <a:t> Agglomerative, or bottom-up, </a:t>
            </a:r>
            <a:r>
              <a:rPr lang="en-US" sz="2200" b="1" dirty="0">
                <a:solidFill>
                  <a:srgbClr val="0000C8"/>
                </a:solidFill>
              </a:rPr>
              <a:t>hierarchical clustering</a:t>
            </a:r>
          </a:p>
          <a:p>
            <a:pPr lvl="2"/>
            <a:r>
              <a:rPr lang="en-US" sz="2200" dirty="0"/>
              <a:t> Distance for </a:t>
            </a:r>
            <a:r>
              <a:rPr lang="en-US" sz="2200" b="1" dirty="0">
                <a:solidFill>
                  <a:srgbClr val="0000C8"/>
                </a:solidFill>
              </a:rPr>
              <a:t>clustering</a:t>
            </a:r>
            <a:r>
              <a:rPr lang="en-US" sz="2200" dirty="0"/>
              <a:t> = inverted/negated </a:t>
            </a:r>
            <a:r>
              <a:rPr lang="en-US" sz="2200" b="1" dirty="0">
                <a:solidFill>
                  <a:srgbClr val="0000C8"/>
                </a:solidFill>
              </a:rPr>
              <a:t>dependence</a:t>
            </a:r>
          </a:p>
          <a:p>
            <a:pPr lvl="2"/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</p:spTree>
    <p:extLst>
      <p:ext uri="{BB962C8B-B14F-4D97-AF65-F5344CB8AC3E}">
        <p14:creationId xmlns:p14="http://schemas.microsoft.com/office/powerpoint/2010/main" val="1005952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AA66A1-B636-422D-8DAA-6CE0D8AE5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18" y="4067175"/>
            <a:ext cx="3344582" cy="2333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11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pPr lvl="1"/>
            <a:r>
              <a:rPr lang="en-US" sz="2600" dirty="0"/>
              <a:t> LTGA builds a </a:t>
            </a:r>
            <a:r>
              <a:rPr lang="en-US" sz="2600" b="1" dirty="0">
                <a:solidFill>
                  <a:srgbClr val="0000C8"/>
                </a:solidFill>
              </a:rPr>
              <a:t>Linkage Tree </a:t>
            </a:r>
            <a:r>
              <a:rPr lang="en-US" sz="2600" dirty="0"/>
              <a:t>(LT) as the </a:t>
            </a:r>
            <a:r>
              <a:rPr lang="en-US" sz="2600" b="1" dirty="0">
                <a:solidFill>
                  <a:srgbClr val="0000C8"/>
                </a:solidFill>
              </a:rPr>
              <a:t>FOS </a:t>
            </a:r>
            <a:r>
              <a:rPr lang="en-US" sz="2600" dirty="0"/>
              <a:t>(</a:t>
            </a:r>
            <a:r>
              <a:rPr lang="en-US" sz="2600" b="1" dirty="0">
                <a:solidFill>
                  <a:srgbClr val="0000C8"/>
                </a:solidFill>
              </a:rPr>
              <a:t>LT-FOS</a:t>
            </a:r>
            <a:r>
              <a:rPr lang="en-US" sz="2600" dirty="0"/>
              <a:t>)</a:t>
            </a:r>
          </a:p>
          <a:p>
            <a:pPr lvl="2"/>
            <a:r>
              <a:rPr lang="en-US" sz="2200" dirty="0"/>
              <a:t> Agglomerative, or bottom-up, </a:t>
            </a:r>
            <a:r>
              <a:rPr lang="en-US" sz="2200" b="1" dirty="0">
                <a:solidFill>
                  <a:srgbClr val="0000C8"/>
                </a:solidFill>
              </a:rPr>
              <a:t>hierarchical clustering</a:t>
            </a:r>
          </a:p>
          <a:p>
            <a:pPr lvl="2"/>
            <a:r>
              <a:rPr lang="en-US" sz="2200" dirty="0"/>
              <a:t> Distance for </a:t>
            </a:r>
            <a:r>
              <a:rPr lang="en-US" sz="2200" b="1" dirty="0">
                <a:solidFill>
                  <a:srgbClr val="0000C8"/>
                </a:solidFill>
              </a:rPr>
              <a:t>clustering</a:t>
            </a:r>
            <a:r>
              <a:rPr lang="en-US" sz="2200" dirty="0"/>
              <a:t> = inverted/negated </a:t>
            </a:r>
            <a:r>
              <a:rPr lang="en-US" sz="2200" b="1" dirty="0">
                <a:solidFill>
                  <a:srgbClr val="0000C8"/>
                </a:solidFill>
              </a:rPr>
              <a:t>dependence</a:t>
            </a:r>
          </a:p>
          <a:p>
            <a:pPr lvl="2"/>
            <a:r>
              <a:rPr lang="en-US" sz="2200" dirty="0"/>
              <a:t> Dependence: </a:t>
            </a:r>
            <a:r>
              <a:rPr lang="en-US" sz="2200" b="1" dirty="0">
                <a:solidFill>
                  <a:srgbClr val="0000C8"/>
                </a:solidFill>
              </a:rPr>
              <a:t>mutual information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61DA6-189A-46B3-B5D8-3481D0791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595018"/>
            <a:ext cx="456539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760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F281E-218B-4267-939F-C967D94F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18" y="4067175"/>
            <a:ext cx="3344582" cy="2333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211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pPr lvl="1"/>
            <a:r>
              <a:rPr lang="en-US" sz="2600" dirty="0"/>
              <a:t> LTGA builds a </a:t>
            </a:r>
            <a:r>
              <a:rPr lang="en-US" sz="2600" b="1" dirty="0">
                <a:solidFill>
                  <a:srgbClr val="0000C8"/>
                </a:solidFill>
              </a:rPr>
              <a:t>Linkage Tree </a:t>
            </a:r>
            <a:r>
              <a:rPr lang="en-US" sz="2600" dirty="0"/>
              <a:t>(LT) as the </a:t>
            </a:r>
            <a:r>
              <a:rPr lang="en-US" sz="2600" b="1" dirty="0">
                <a:solidFill>
                  <a:srgbClr val="0000C8"/>
                </a:solidFill>
              </a:rPr>
              <a:t>FOS </a:t>
            </a:r>
            <a:r>
              <a:rPr lang="en-US" sz="2600" dirty="0"/>
              <a:t>(</a:t>
            </a:r>
            <a:r>
              <a:rPr lang="en-US" sz="2600" b="1" dirty="0">
                <a:solidFill>
                  <a:srgbClr val="0000C8"/>
                </a:solidFill>
              </a:rPr>
              <a:t>LT-FOS</a:t>
            </a:r>
            <a:r>
              <a:rPr lang="en-US" sz="2600" dirty="0"/>
              <a:t>)</a:t>
            </a:r>
          </a:p>
          <a:p>
            <a:pPr lvl="2"/>
            <a:r>
              <a:rPr lang="en-US" sz="2200" dirty="0"/>
              <a:t> Agglomerative, or bottom-up, </a:t>
            </a:r>
            <a:r>
              <a:rPr lang="en-US" sz="2200" b="1" dirty="0">
                <a:solidFill>
                  <a:srgbClr val="0000C8"/>
                </a:solidFill>
              </a:rPr>
              <a:t>hierarchical clustering</a:t>
            </a:r>
          </a:p>
          <a:p>
            <a:pPr lvl="2"/>
            <a:r>
              <a:rPr lang="en-US" sz="2200" dirty="0"/>
              <a:t> Distance for </a:t>
            </a:r>
            <a:r>
              <a:rPr lang="en-US" sz="2200" b="1" dirty="0">
                <a:solidFill>
                  <a:srgbClr val="0000C8"/>
                </a:solidFill>
              </a:rPr>
              <a:t>clustering</a:t>
            </a:r>
            <a:r>
              <a:rPr lang="en-US" sz="2200" dirty="0"/>
              <a:t> = inverted/negated </a:t>
            </a:r>
            <a:r>
              <a:rPr lang="en-US" sz="2200" b="1" dirty="0">
                <a:solidFill>
                  <a:srgbClr val="0000C8"/>
                </a:solidFill>
              </a:rPr>
              <a:t>dependence</a:t>
            </a:r>
          </a:p>
          <a:p>
            <a:pPr lvl="2"/>
            <a:r>
              <a:rPr lang="en-US" sz="2200" dirty="0"/>
              <a:t> Dependence: </a:t>
            </a:r>
            <a:r>
              <a:rPr lang="en-US" sz="2200" b="1" dirty="0">
                <a:solidFill>
                  <a:srgbClr val="0000C8"/>
                </a:solidFill>
              </a:rPr>
              <a:t>mutual information</a:t>
            </a:r>
          </a:p>
          <a:p>
            <a:pPr lvl="2"/>
            <a:endParaRPr lang="en-US" sz="2200" b="1" dirty="0">
              <a:solidFill>
                <a:srgbClr val="0000C8"/>
              </a:solidFill>
            </a:endParaRPr>
          </a:p>
          <a:p>
            <a:pPr lvl="2"/>
            <a:endParaRPr lang="en-US" sz="2200" b="1" dirty="0">
              <a:solidFill>
                <a:srgbClr val="0000C8"/>
              </a:solidFill>
            </a:endParaRPr>
          </a:p>
          <a:p>
            <a:pPr lvl="2"/>
            <a:endParaRPr lang="en-US" sz="2200" b="1" dirty="0">
              <a:solidFill>
                <a:srgbClr val="0000C8"/>
              </a:solidFill>
            </a:endParaRPr>
          </a:p>
          <a:p>
            <a:pPr lvl="2"/>
            <a:endParaRPr lang="en-US" sz="2200" i="1" dirty="0"/>
          </a:p>
          <a:p>
            <a:pPr lvl="2"/>
            <a:r>
              <a:rPr lang="en-US" sz="2200" i="1" dirty="0"/>
              <a:t> </a:t>
            </a:r>
            <a:r>
              <a:rPr lang="en-US" sz="2200" b="1" i="1" dirty="0">
                <a:solidFill>
                  <a:srgbClr val="0000C8"/>
                </a:solidFill>
              </a:rPr>
              <a:t>O(nℓ</a:t>
            </a:r>
            <a:r>
              <a:rPr lang="en-US" sz="2200" b="1" i="1" baseline="30000" dirty="0">
                <a:solidFill>
                  <a:srgbClr val="0000C8"/>
                </a:solidFill>
              </a:rPr>
              <a:t>2</a:t>
            </a:r>
            <a:r>
              <a:rPr lang="en-US" sz="2200" b="1" i="1" dirty="0">
                <a:solidFill>
                  <a:srgbClr val="0000C8"/>
                </a:solidFill>
              </a:rPr>
              <a:t>)</a:t>
            </a:r>
            <a:r>
              <a:rPr lang="en-US" sz="2200" b="1" dirty="0">
                <a:solidFill>
                  <a:srgbClr val="0000C8"/>
                </a:solidFill>
              </a:rPr>
              <a:t> </a:t>
            </a:r>
            <a:r>
              <a:rPr lang="en-US" sz="2200" dirty="0"/>
              <a:t>(</a:t>
            </a:r>
            <a:r>
              <a:rPr lang="en-US" sz="2200" i="1" dirty="0"/>
              <a:t>ℓ</a:t>
            </a:r>
            <a:r>
              <a:rPr lang="en-US" sz="2200" dirty="0"/>
              <a:t>: #variables, </a:t>
            </a:r>
            <a:r>
              <a:rPr lang="en-US" sz="2200" i="1" dirty="0"/>
              <a:t>n</a:t>
            </a:r>
            <a:r>
              <a:rPr lang="en-US" sz="2200" dirty="0"/>
              <a:t>: population size)</a:t>
            </a:r>
            <a:r>
              <a:rPr lang="en-US" sz="2200" dirty="0">
                <a:solidFill>
                  <a:schemeClr val="bg1"/>
                </a:solidFill>
              </a:rPr>
              <a:t>Different population management scheme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F2075-3C7B-4EF8-9943-55C51AD3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595018"/>
            <a:ext cx="456539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Black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Maximize </a:t>
            </a:r>
            <a:r>
              <a:rPr lang="en-US" sz="2600" i="1" dirty="0"/>
              <a:t>F(</a:t>
            </a:r>
            <a:r>
              <a:rPr lang="en-US" sz="2600" b="1" i="1" dirty="0"/>
              <a:t>x</a:t>
            </a:r>
            <a:r>
              <a:rPr lang="en-US" sz="2600" i="1" dirty="0"/>
              <a:t>), </a:t>
            </a:r>
            <a:r>
              <a:rPr lang="en-US" sz="2600" b="1" i="1" dirty="0"/>
              <a:t>x</a:t>
            </a:r>
            <a:r>
              <a:rPr lang="en-US" sz="2600" i="1" dirty="0"/>
              <a:t> </a:t>
            </a:r>
            <a:r>
              <a:rPr lang="en-US" sz="2600" dirty="0"/>
              <a:t>∈</a:t>
            </a:r>
            <a:r>
              <a:rPr lang="en-US" sz="2600" i="1" dirty="0"/>
              <a:t> </a:t>
            </a:r>
            <a:r>
              <a:rPr lang="en-US" sz="2600" b="1" i="1" dirty="0"/>
              <a:t>S</a:t>
            </a:r>
          </a:p>
          <a:p>
            <a:pPr lvl="1"/>
            <a:r>
              <a:rPr lang="en-US" sz="2600" dirty="0"/>
              <a:t> No prior </a:t>
            </a:r>
            <a:r>
              <a:rPr lang="en-US" sz="2600" b="1" dirty="0">
                <a:solidFill>
                  <a:srgbClr val="0000C8"/>
                </a:solidFill>
              </a:rPr>
              <a:t>knowledge</a:t>
            </a:r>
            <a:r>
              <a:rPr lang="en-US" sz="2600" dirty="0"/>
              <a:t> of </a:t>
            </a:r>
            <a:r>
              <a:rPr lang="en-US" sz="2600" i="1" dirty="0"/>
              <a:t>F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3843257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34CAE-9B5D-4F3A-BE55-71B27DB8C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18" y="4067175"/>
            <a:ext cx="3344582" cy="2333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915400" cy="58975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LTGA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is an instance of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LTGA = LT-GOMEA</a:t>
            </a:r>
          </a:p>
          <a:p>
            <a:pPr lvl="1"/>
            <a:r>
              <a:rPr lang="en-US" sz="2600" dirty="0"/>
              <a:t> LTGA builds a </a:t>
            </a:r>
            <a:r>
              <a:rPr lang="en-US" sz="2600" b="1" dirty="0">
                <a:solidFill>
                  <a:srgbClr val="0000C8"/>
                </a:solidFill>
              </a:rPr>
              <a:t>Linkage Tree </a:t>
            </a:r>
            <a:r>
              <a:rPr lang="en-US" sz="2600" dirty="0"/>
              <a:t>(LT) as the </a:t>
            </a:r>
            <a:r>
              <a:rPr lang="en-US" sz="2600" b="1" dirty="0">
                <a:solidFill>
                  <a:srgbClr val="0000C8"/>
                </a:solidFill>
              </a:rPr>
              <a:t>FOS </a:t>
            </a:r>
            <a:r>
              <a:rPr lang="en-US" sz="2600" dirty="0"/>
              <a:t>(</a:t>
            </a:r>
            <a:r>
              <a:rPr lang="en-US" sz="2600" b="1" dirty="0">
                <a:solidFill>
                  <a:srgbClr val="0000C8"/>
                </a:solidFill>
              </a:rPr>
              <a:t>LT-FOS</a:t>
            </a:r>
            <a:r>
              <a:rPr lang="en-US" sz="2600" dirty="0"/>
              <a:t>)</a:t>
            </a:r>
          </a:p>
          <a:p>
            <a:pPr lvl="2"/>
            <a:r>
              <a:rPr lang="en-US" sz="2200" dirty="0"/>
              <a:t> Agglomerative, or bottom-up, </a:t>
            </a:r>
            <a:r>
              <a:rPr lang="en-US" sz="2200" b="1" dirty="0">
                <a:solidFill>
                  <a:srgbClr val="0000C8"/>
                </a:solidFill>
              </a:rPr>
              <a:t>hierarchical clustering</a:t>
            </a:r>
          </a:p>
          <a:p>
            <a:pPr lvl="2"/>
            <a:r>
              <a:rPr lang="en-US" sz="2200" dirty="0"/>
              <a:t> Distance for </a:t>
            </a:r>
            <a:r>
              <a:rPr lang="en-US" sz="2200" b="1" dirty="0">
                <a:solidFill>
                  <a:srgbClr val="0000C8"/>
                </a:solidFill>
              </a:rPr>
              <a:t>clustering</a:t>
            </a:r>
            <a:r>
              <a:rPr lang="en-US" sz="2200" dirty="0"/>
              <a:t> = inverted/negated </a:t>
            </a:r>
            <a:r>
              <a:rPr lang="en-US" sz="2200" b="1" dirty="0">
                <a:solidFill>
                  <a:srgbClr val="0000C8"/>
                </a:solidFill>
              </a:rPr>
              <a:t>dependence</a:t>
            </a:r>
          </a:p>
          <a:p>
            <a:pPr lvl="2"/>
            <a:r>
              <a:rPr lang="en-US" sz="2200" dirty="0"/>
              <a:t> Dependence: </a:t>
            </a:r>
            <a:r>
              <a:rPr lang="en-US" sz="2200" b="1" dirty="0">
                <a:solidFill>
                  <a:srgbClr val="0000C8"/>
                </a:solidFill>
              </a:rPr>
              <a:t>mutual information</a:t>
            </a:r>
          </a:p>
          <a:p>
            <a:pPr lvl="2"/>
            <a:endParaRPr lang="en-US" sz="2200" b="1" dirty="0">
              <a:solidFill>
                <a:srgbClr val="0000C8"/>
              </a:solidFill>
            </a:endParaRPr>
          </a:p>
          <a:p>
            <a:pPr lvl="2"/>
            <a:endParaRPr lang="en-US" sz="2200" b="1" dirty="0">
              <a:solidFill>
                <a:srgbClr val="0000C8"/>
              </a:solidFill>
            </a:endParaRPr>
          </a:p>
          <a:p>
            <a:pPr lvl="2"/>
            <a:endParaRPr lang="en-US" sz="2200" b="1" dirty="0">
              <a:solidFill>
                <a:srgbClr val="0000C8"/>
              </a:solidFill>
            </a:endParaRPr>
          </a:p>
          <a:p>
            <a:pPr lvl="2"/>
            <a:endParaRPr lang="en-US" sz="2200" i="1" dirty="0"/>
          </a:p>
          <a:p>
            <a:pPr lvl="2"/>
            <a:r>
              <a:rPr lang="en-US" sz="2200" i="1" dirty="0"/>
              <a:t> </a:t>
            </a:r>
            <a:r>
              <a:rPr lang="en-US" sz="2200" b="1" i="1" dirty="0">
                <a:solidFill>
                  <a:srgbClr val="0000C8"/>
                </a:solidFill>
              </a:rPr>
              <a:t>O(nℓ</a:t>
            </a:r>
            <a:r>
              <a:rPr lang="en-US" sz="2200" b="1" i="1" baseline="30000" dirty="0">
                <a:solidFill>
                  <a:srgbClr val="0000C8"/>
                </a:solidFill>
              </a:rPr>
              <a:t>2</a:t>
            </a:r>
            <a:r>
              <a:rPr lang="en-US" sz="2200" b="1" i="1" dirty="0">
                <a:solidFill>
                  <a:srgbClr val="0000C8"/>
                </a:solidFill>
              </a:rPr>
              <a:t>)</a:t>
            </a:r>
            <a:r>
              <a:rPr lang="en-US" sz="2200" b="1" dirty="0">
                <a:solidFill>
                  <a:srgbClr val="0000C8"/>
                </a:solidFill>
              </a:rPr>
              <a:t> </a:t>
            </a:r>
            <a:r>
              <a:rPr lang="en-US" sz="2200" dirty="0"/>
              <a:t>(</a:t>
            </a:r>
            <a:r>
              <a:rPr lang="en-US" sz="2200" i="1" dirty="0"/>
              <a:t>ℓ</a:t>
            </a:r>
            <a:r>
              <a:rPr lang="en-US" sz="2200" dirty="0"/>
              <a:t>: #variables, </a:t>
            </a:r>
            <a:r>
              <a:rPr lang="en-US" sz="2200" i="1" dirty="0"/>
              <a:t>n</a:t>
            </a:r>
            <a:r>
              <a:rPr lang="en-US" sz="2200" dirty="0"/>
              <a:t>: population size)</a:t>
            </a:r>
          </a:p>
          <a:p>
            <a:pPr lvl="2"/>
            <a:r>
              <a:rPr lang="en-US" sz="2200" i="1" dirty="0"/>
              <a:t> </a:t>
            </a:r>
            <a:r>
              <a:rPr lang="en-US" sz="2200" b="1" i="1" dirty="0">
                <a:solidFill>
                  <a:srgbClr val="0000C8"/>
                </a:solidFill>
              </a:rPr>
              <a:t>O(nℓ)</a:t>
            </a:r>
            <a:r>
              <a:rPr lang="en-US" sz="2200" i="1" dirty="0"/>
              <a:t> </a:t>
            </a:r>
            <a:r>
              <a:rPr lang="en-US" sz="2200" dirty="0"/>
              <a:t>evaluations per generation</a:t>
            </a:r>
            <a:r>
              <a:rPr lang="en-US" sz="2200" b="1" dirty="0"/>
              <a:t> → </a:t>
            </a:r>
            <a:r>
              <a:rPr lang="en-US" sz="2200" b="1" i="1" dirty="0">
                <a:solidFill>
                  <a:srgbClr val="008200"/>
                </a:solidFill>
              </a:rPr>
              <a:t>O(ℓ)</a:t>
            </a:r>
            <a:r>
              <a:rPr lang="en-US" sz="2200" dirty="0"/>
              <a:t> time per evaluation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 Variants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88246-32E8-4265-AFED-9177640F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595018"/>
            <a:ext cx="456539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2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93984"/>
            <a:ext cx="8458200" cy="5287963"/>
          </a:xfrm>
        </p:spPr>
        <p:txBody>
          <a:bodyPr>
            <a:normAutofit lnSpcReduction="10000"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Example of </a:t>
            </a:r>
            <a:r>
              <a:rPr lang="en-US" sz="3000" b="1" dirty="0">
                <a:solidFill>
                  <a:srgbClr val="0000C8"/>
                </a:solidFill>
              </a:rPr>
              <a:t>LT-FOS</a:t>
            </a:r>
            <a:r>
              <a:rPr lang="en-US" sz="3000" dirty="0"/>
              <a:t> in 2</a:t>
            </a:r>
            <a:r>
              <a:rPr lang="en-US" sz="3000" baseline="30000" dirty="0"/>
              <a:t>nd</a:t>
            </a:r>
            <a:r>
              <a:rPr lang="en-US" sz="3000" dirty="0"/>
              <a:t> generation on </a:t>
            </a:r>
            <a:r>
              <a:rPr lang="en-US" sz="3000" b="1" dirty="0">
                <a:solidFill>
                  <a:srgbClr val="0000C8"/>
                </a:solidFill>
              </a:rPr>
              <a:t>Trap-5</a:t>
            </a:r>
            <a:r>
              <a:rPr lang="en-US" sz="3000" dirty="0"/>
              <a:t>: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>
              <a:solidFill>
                <a:srgbClr val="0000C8"/>
              </a:solidFill>
            </a:endParaRPr>
          </a:p>
          <a:p>
            <a:endParaRPr lang="en-US" sz="3000" dirty="0">
              <a:solidFill>
                <a:srgbClr val="0000C8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Note: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Variables dependent AND independent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≈ Path through dependence space, univariate to joint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Linkage Tree FOS (LT-FOS)</a:t>
            </a: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1828800" y="2286000"/>
            <a:ext cx="4853940" cy="2838948"/>
            <a:chOff x="762000" y="2280190"/>
            <a:chExt cx="6934200" cy="4055640"/>
          </a:xfrm>
        </p:grpSpPr>
        <p:cxnSp>
          <p:nvCxnSpPr>
            <p:cNvPr id="26" name="Straight Connector 25"/>
            <p:cNvCxnSpPr>
              <a:stCxn id="15" idx="0"/>
              <a:endCxn id="14" idx="2"/>
            </p:cNvCxnSpPr>
            <p:nvPr/>
          </p:nvCxnSpPr>
          <p:spPr>
            <a:xfrm flipV="1">
              <a:off x="1842194" y="5609582"/>
              <a:ext cx="347091" cy="265847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8" idx="0"/>
              <a:endCxn id="14" idx="2"/>
            </p:cNvCxnSpPr>
            <p:nvPr/>
          </p:nvCxnSpPr>
          <p:spPr>
            <a:xfrm flipH="1" flipV="1">
              <a:off x="2189285" y="5609582"/>
              <a:ext cx="342065" cy="265847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4" idx="0"/>
              <a:endCxn id="13" idx="2"/>
            </p:cNvCxnSpPr>
            <p:nvPr/>
          </p:nvCxnSpPr>
          <p:spPr>
            <a:xfrm flipV="1">
              <a:off x="2189286" y="4883334"/>
              <a:ext cx="420566" cy="269047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7" idx="0"/>
              <a:endCxn id="13" idx="2"/>
            </p:cNvCxnSpPr>
            <p:nvPr/>
          </p:nvCxnSpPr>
          <p:spPr>
            <a:xfrm flipH="1" flipV="1">
              <a:off x="2609850" y="4883335"/>
              <a:ext cx="603597" cy="992094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3" idx="0"/>
              <a:endCxn id="9" idx="2"/>
            </p:cNvCxnSpPr>
            <p:nvPr/>
          </p:nvCxnSpPr>
          <p:spPr>
            <a:xfrm flipV="1">
              <a:off x="2609850" y="4152900"/>
              <a:ext cx="800100" cy="273235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0" idx="0"/>
              <a:endCxn id="9" idx="2"/>
            </p:cNvCxnSpPr>
            <p:nvPr/>
          </p:nvCxnSpPr>
          <p:spPr>
            <a:xfrm flipH="1" flipV="1">
              <a:off x="3409950" y="4152900"/>
              <a:ext cx="463203" cy="1722529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6" idx="0"/>
              <a:endCxn id="7" idx="2"/>
            </p:cNvCxnSpPr>
            <p:nvPr/>
          </p:nvCxnSpPr>
          <p:spPr>
            <a:xfrm flipV="1">
              <a:off x="1149697" y="3444454"/>
              <a:ext cx="983903" cy="243417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9" idx="0"/>
              <a:endCxn id="7" idx="2"/>
            </p:cNvCxnSpPr>
            <p:nvPr/>
          </p:nvCxnSpPr>
          <p:spPr>
            <a:xfrm flipH="1" flipV="1">
              <a:off x="2133600" y="3444454"/>
              <a:ext cx="1276350" cy="25124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10" idx="0"/>
              <a:endCxn id="8" idx="2"/>
            </p:cNvCxnSpPr>
            <p:nvPr/>
          </p:nvCxnSpPr>
          <p:spPr>
            <a:xfrm flipV="1">
              <a:off x="5276850" y="4152008"/>
              <a:ext cx="1047750" cy="276125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3" idx="0"/>
              <a:endCxn id="8" idx="2"/>
            </p:cNvCxnSpPr>
            <p:nvPr/>
          </p:nvCxnSpPr>
          <p:spPr>
            <a:xfrm flipH="1" flipV="1">
              <a:off x="6324600" y="4152008"/>
              <a:ext cx="852697" cy="1723421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19" idx="0"/>
              <a:endCxn id="11" idx="2"/>
            </p:cNvCxnSpPr>
            <p:nvPr/>
          </p:nvCxnSpPr>
          <p:spPr>
            <a:xfrm flipV="1">
              <a:off x="4537187" y="5621963"/>
              <a:ext cx="358869" cy="25346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22" idx="0"/>
              <a:endCxn id="11" idx="2"/>
            </p:cNvCxnSpPr>
            <p:nvPr/>
          </p:nvCxnSpPr>
          <p:spPr>
            <a:xfrm flipH="1" flipV="1">
              <a:off x="4896056" y="5621963"/>
              <a:ext cx="305166" cy="25514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24" idx="0"/>
              <a:endCxn id="12" idx="2"/>
            </p:cNvCxnSpPr>
            <p:nvPr/>
          </p:nvCxnSpPr>
          <p:spPr>
            <a:xfrm flipH="1" flipV="1">
              <a:off x="6190201" y="5621963"/>
              <a:ext cx="323061" cy="25346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21" idx="0"/>
              <a:endCxn id="12" idx="2"/>
            </p:cNvCxnSpPr>
            <p:nvPr/>
          </p:nvCxnSpPr>
          <p:spPr>
            <a:xfrm flipV="1">
              <a:off x="5857243" y="5621963"/>
              <a:ext cx="332959" cy="25514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11" idx="0"/>
              <a:endCxn id="10" idx="2"/>
            </p:cNvCxnSpPr>
            <p:nvPr/>
          </p:nvCxnSpPr>
          <p:spPr>
            <a:xfrm flipV="1">
              <a:off x="4896056" y="4885333"/>
              <a:ext cx="380794" cy="279430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12" idx="0"/>
              <a:endCxn id="10" idx="2"/>
            </p:cNvCxnSpPr>
            <p:nvPr/>
          </p:nvCxnSpPr>
          <p:spPr>
            <a:xfrm flipH="1" flipV="1">
              <a:off x="5276850" y="4885333"/>
              <a:ext cx="913351" cy="279430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8" idx="0"/>
              <a:endCxn id="4" idx="2"/>
            </p:cNvCxnSpPr>
            <p:nvPr/>
          </p:nvCxnSpPr>
          <p:spPr>
            <a:xfrm flipH="1" flipV="1">
              <a:off x="4396989" y="2737390"/>
              <a:ext cx="1927611" cy="957418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" idx="0"/>
              <a:endCxn id="4" idx="2"/>
            </p:cNvCxnSpPr>
            <p:nvPr/>
          </p:nvCxnSpPr>
          <p:spPr>
            <a:xfrm flipV="1">
              <a:off x="2133600" y="2737390"/>
              <a:ext cx="2263389" cy="249864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1615689" y="2280190"/>
              <a:ext cx="5562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7   5   8   6   9   0   3   2   4   1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0" y="2987254"/>
              <a:ext cx="2743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7   5   8   6   9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53000" y="3694808"/>
              <a:ext cx="2743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0   3   2   4   1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6000" y="3695700"/>
              <a:ext cx="22479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5   8   6   9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2900" y="4428133"/>
              <a:ext cx="22479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0   3   2   4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71" y="5164763"/>
              <a:ext cx="102576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0   3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77317" y="5164763"/>
              <a:ext cx="102576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2   4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8800" y="4426135"/>
              <a:ext cx="15621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5   8   6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76400" y="5152382"/>
              <a:ext cx="102576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5   8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06897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5878630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8150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96053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1890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37856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21945" y="5877108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65924" y="5877108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42000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77966" y="5875429"/>
              <a:ext cx="470594" cy="460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4950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93984"/>
            <a:ext cx="8458200" cy="5287963"/>
          </a:xfrm>
        </p:spPr>
        <p:txBody>
          <a:bodyPr>
            <a:normAutofit lnSpcReduction="10000"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Example of </a:t>
            </a:r>
            <a:r>
              <a:rPr lang="en-US" sz="3000" b="1" dirty="0">
                <a:solidFill>
                  <a:srgbClr val="0000C8"/>
                </a:solidFill>
              </a:rPr>
              <a:t>LT-FOS</a:t>
            </a:r>
            <a:r>
              <a:rPr lang="en-US" sz="3000" dirty="0"/>
              <a:t> in 2</a:t>
            </a:r>
            <a:r>
              <a:rPr lang="en-US" sz="3000" baseline="30000" dirty="0"/>
              <a:t>nd</a:t>
            </a:r>
            <a:r>
              <a:rPr lang="en-US" sz="3000" dirty="0"/>
              <a:t> generation on </a:t>
            </a:r>
            <a:r>
              <a:rPr lang="en-US" sz="3000" b="1" dirty="0">
                <a:solidFill>
                  <a:srgbClr val="0000C8"/>
                </a:solidFill>
              </a:rPr>
              <a:t>Trap-5</a:t>
            </a:r>
            <a:r>
              <a:rPr lang="en-US" sz="3000" dirty="0"/>
              <a:t>: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Note:</a:t>
            </a:r>
          </a:p>
          <a:p>
            <a:pPr lvl="1"/>
            <a:r>
              <a:rPr lang="en-US" sz="2600" dirty="0"/>
              <a:t> Variables </a:t>
            </a:r>
            <a:r>
              <a:rPr lang="en-US" sz="2600" b="1" dirty="0">
                <a:solidFill>
                  <a:srgbClr val="0000C8"/>
                </a:solidFill>
              </a:rPr>
              <a:t>dependent AND independent</a:t>
            </a:r>
          </a:p>
          <a:p>
            <a:pPr lvl="1"/>
            <a:r>
              <a:rPr lang="en-US" sz="2600" dirty="0"/>
              <a:t> ≈ </a:t>
            </a:r>
            <a:r>
              <a:rPr lang="en-US" sz="2600" b="1" dirty="0">
                <a:solidFill>
                  <a:srgbClr val="0000C8"/>
                </a:solidFill>
              </a:rPr>
              <a:t>Path </a:t>
            </a:r>
            <a:r>
              <a:rPr lang="en-US" sz="2600" dirty="0"/>
              <a:t>through dependence space, univariate to joint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Linkage Tree FOS (LT-FOS)</a:t>
            </a: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1828800" y="2286000"/>
            <a:ext cx="4853940" cy="2838948"/>
            <a:chOff x="762000" y="2280190"/>
            <a:chExt cx="6934200" cy="4055640"/>
          </a:xfrm>
        </p:grpSpPr>
        <p:cxnSp>
          <p:nvCxnSpPr>
            <p:cNvPr id="26" name="Straight Connector 25"/>
            <p:cNvCxnSpPr>
              <a:stCxn id="15" idx="0"/>
              <a:endCxn id="14" idx="2"/>
            </p:cNvCxnSpPr>
            <p:nvPr/>
          </p:nvCxnSpPr>
          <p:spPr>
            <a:xfrm flipV="1">
              <a:off x="1842194" y="5609582"/>
              <a:ext cx="347091" cy="265847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8" idx="0"/>
              <a:endCxn id="14" idx="2"/>
            </p:cNvCxnSpPr>
            <p:nvPr/>
          </p:nvCxnSpPr>
          <p:spPr>
            <a:xfrm flipH="1" flipV="1">
              <a:off x="2189285" y="5609582"/>
              <a:ext cx="342065" cy="265847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4" idx="0"/>
              <a:endCxn id="13" idx="2"/>
            </p:cNvCxnSpPr>
            <p:nvPr/>
          </p:nvCxnSpPr>
          <p:spPr>
            <a:xfrm flipV="1">
              <a:off x="2189286" y="4883334"/>
              <a:ext cx="420566" cy="269047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7" idx="0"/>
              <a:endCxn id="13" idx="2"/>
            </p:cNvCxnSpPr>
            <p:nvPr/>
          </p:nvCxnSpPr>
          <p:spPr>
            <a:xfrm flipH="1" flipV="1">
              <a:off x="2609850" y="4883335"/>
              <a:ext cx="603597" cy="992094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3" idx="0"/>
              <a:endCxn id="9" idx="2"/>
            </p:cNvCxnSpPr>
            <p:nvPr/>
          </p:nvCxnSpPr>
          <p:spPr>
            <a:xfrm flipV="1">
              <a:off x="2609850" y="4152900"/>
              <a:ext cx="800100" cy="273235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0" idx="0"/>
              <a:endCxn id="9" idx="2"/>
            </p:cNvCxnSpPr>
            <p:nvPr/>
          </p:nvCxnSpPr>
          <p:spPr>
            <a:xfrm flipH="1" flipV="1">
              <a:off x="3409950" y="4152900"/>
              <a:ext cx="463203" cy="1722529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6" idx="0"/>
              <a:endCxn id="7" idx="2"/>
            </p:cNvCxnSpPr>
            <p:nvPr/>
          </p:nvCxnSpPr>
          <p:spPr>
            <a:xfrm flipV="1">
              <a:off x="1149697" y="3444454"/>
              <a:ext cx="983903" cy="243417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9" idx="0"/>
              <a:endCxn id="7" idx="2"/>
            </p:cNvCxnSpPr>
            <p:nvPr/>
          </p:nvCxnSpPr>
          <p:spPr>
            <a:xfrm flipH="1" flipV="1">
              <a:off x="2133600" y="3444454"/>
              <a:ext cx="1276350" cy="25124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10" idx="0"/>
              <a:endCxn id="8" idx="2"/>
            </p:cNvCxnSpPr>
            <p:nvPr/>
          </p:nvCxnSpPr>
          <p:spPr>
            <a:xfrm flipV="1">
              <a:off x="5276850" y="4152008"/>
              <a:ext cx="1047750" cy="276125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3" idx="0"/>
              <a:endCxn id="8" idx="2"/>
            </p:cNvCxnSpPr>
            <p:nvPr/>
          </p:nvCxnSpPr>
          <p:spPr>
            <a:xfrm flipH="1" flipV="1">
              <a:off x="6324600" y="4152008"/>
              <a:ext cx="852697" cy="1723421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19" idx="0"/>
              <a:endCxn id="11" idx="2"/>
            </p:cNvCxnSpPr>
            <p:nvPr/>
          </p:nvCxnSpPr>
          <p:spPr>
            <a:xfrm flipV="1">
              <a:off x="4537187" y="5621963"/>
              <a:ext cx="358869" cy="25346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22" idx="0"/>
              <a:endCxn id="11" idx="2"/>
            </p:cNvCxnSpPr>
            <p:nvPr/>
          </p:nvCxnSpPr>
          <p:spPr>
            <a:xfrm flipH="1" flipV="1">
              <a:off x="4896056" y="5621963"/>
              <a:ext cx="305166" cy="25514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24" idx="0"/>
              <a:endCxn id="12" idx="2"/>
            </p:cNvCxnSpPr>
            <p:nvPr/>
          </p:nvCxnSpPr>
          <p:spPr>
            <a:xfrm flipH="1" flipV="1">
              <a:off x="6190201" y="5621963"/>
              <a:ext cx="323061" cy="25346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21" idx="0"/>
              <a:endCxn id="12" idx="2"/>
            </p:cNvCxnSpPr>
            <p:nvPr/>
          </p:nvCxnSpPr>
          <p:spPr>
            <a:xfrm flipV="1">
              <a:off x="5857243" y="5621963"/>
              <a:ext cx="332959" cy="255146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11" idx="0"/>
              <a:endCxn id="10" idx="2"/>
            </p:cNvCxnSpPr>
            <p:nvPr/>
          </p:nvCxnSpPr>
          <p:spPr>
            <a:xfrm flipV="1">
              <a:off x="4896056" y="4885333"/>
              <a:ext cx="380794" cy="279430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12" idx="0"/>
              <a:endCxn id="10" idx="2"/>
            </p:cNvCxnSpPr>
            <p:nvPr/>
          </p:nvCxnSpPr>
          <p:spPr>
            <a:xfrm flipH="1" flipV="1">
              <a:off x="5276850" y="4885333"/>
              <a:ext cx="913351" cy="279430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8" idx="0"/>
              <a:endCxn id="4" idx="2"/>
            </p:cNvCxnSpPr>
            <p:nvPr/>
          </p:nvCxnSpPr>
          <p:spPr>
            <a:xfrm flipH="1" flipV="1">
              <a:off x="4396989" y="2737390"/>
              <a:ext cx="1927611" cy="957418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" idx="0"/>
              <a:endCxn id="4" idx="2"/>
            </p:cNvCxnSpPr>
            <p:nvPr/>
          </p:nvCxnSpPr>
          <p:spPr>
            <a:xfrm flipV="1">
              <a:off x="2133600" y="2737390"/>
              <a:ext cx="2263389" cy="249864"/>
            </a:xfrm>
            <a:prstGeom prst="line">
              <a:avLst/>
            </a:prstGeom>
            <a:ln w="38100" cap="rnd">
              <a:solidFill>
                <a:srgbClr val="000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1615689" y="2280190"/>
              <a:ext cx="5562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7   5   8   6   9   0   3   2   4   1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0" y="2987254"/>
              <a:ext cx="2743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7   5   8   6   9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53000" y="3694808"/>
              <a:ext cx="2743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0   3   2   4   1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6000" y="3695700"/>
              <a:ext cx="22479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5   8   6   9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2900" y="4428133"/>
              <a:ext cx="22479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0   3   2   4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83171" y="5164763"/>
              <a:ext cx="102576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0   3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77317" y="5164763"/>
              <a:ext cx="102576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2   4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8800" y="4426135"/>
              <a:ext cx="15621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5   8   6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76400" y="5152382"/>
              <a:ext cx="102576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5   8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06897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5878630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8150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96053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1890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37856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21945" y="5877108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65924" y="5877108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42000" y="5875429"/>
              <a:ext cx="47059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77966" y="5875429"/>
              <a:ext cx="470594" cy="460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86828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Size No More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5344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Optimal population size </a:t>
            </a:r>
            <a:r>
              <a:rPr lang="en-US" sz="3000" b="1" dirty="0">
                <a:solidFill>
                  <a:srgbClr val="CD003A"/>
                </a:solidFill>
              </a:rPr>
              <a:t>hard/impossible</a:t>
            </a:r>
          </a:p>
        </p:txBody>
      </p:sp>
    </p:spTree>
    <p:extLst>
      <p:ext uri="{BB962C8B-B14F-4D97-AF65-F5344CB8AC3E}">
        <p14:creationId xmlns:p14="http://schemas.microsoft.com/office/powerpoint/2010/main" val="39274284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7630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Optimal population size </a:t>
            </a:r>
            <a:r>
              <a:rPr lang="en-US" sz="3000" b="1" dirty="0">
                <a:solidFill>
                  <a:srgbClr val="CD003A"/>
                </a:solidFill>
              </a:rPr>
              <a:t>hard/impossible</a:t>
            </a:r>
            <a:endParaRPr lang="en-US" sz="2000" b="1" dirty="0">
              <a:solidFill>
                <a:srgbClr val="CD003A"/>
              </a:solidFill>
            </a:endParaRPr>
          </a:p>
          <a:p>
            <a:pPr marL="171450" indent="-171450"/>
            <a:r>
              <a:rPr lang="en-US" sz="3000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Interleaved Multi-start Scheme</a:t>
            </a:r>
            <a:endParaRPr lang="en-US" sz="3000" dirty="0"/>
          </a:p>
          <a:p>
            <a:pPr lvl="1"/>
            <a:r>
              <a:rPr lang="en-US" sz="2600" dirty="0"/>
              <a:t> Based on </a:t>
            </a:r>
            <a:r>
              <a:rPr lang="en-US" sz="2600" dirty="0" err="1"/>
              <a:t>Harik</a:t>
            </a:r>
            <a:r>
              <a:rPr lang="en-US" sz="2600" dirty="0"/>
              <a:t> &amp; Lobo (1999)</a:t>
            </a:r>
          </a:p>
          <a:p>
            <a:pPr lvl="2"/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Population size </a:t>
            </a:r>
            <a:r>
              <a:rPr lang="en-US" sz="2200" dirty="0"/>
              <a:t>of start </a:t>
            </a:r>
            <a:r>
              <a:rPr lang="en-US" sz="2200" i="1" dirty="0" err="1"/>
              <a:t>i</a:t>
            </a:r>
            <a:r>
              <a:rPr lang="en-US" sz="2200" i="1" dirty="0"/>
              <a:t> </a:t>
            </a:r>
            <a:r>
              <a:rPr lang="en-US" sz="2200" dirty="0"/>
              <a:t>with size </a:t>
            </a:r>
            <a:r>
              <a:rPr lang="en-US" sz="2200" i="1" dirty="0"/>
              <a:t>b*2</a:t>
            </a:r>
            <a:r>
              <a:rPr lang="en-US" sz="2200" i="1" baseline="30000" dirty="0"/>
              <a:t>i</a:t>
            </a:r>
          </a:p>
          <a:p>
            <a:pPr lvl="2"/>
            <a:r>
              <a:rPr lang="en-US" sz="2200" i="1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Start</a:t>
            </a:r>
            <a:r>
              <a:rPr lang="en-US" sz="2200" dirty="0"/>
              <a:t> </a:t>
            </a:r>
            <a:r>
              <a:rPr lang="en-US" sz="2200" i="1" dirty="0" err="1"/>
              <a:t>i</a:t>
            </a:r>
            <a:r>
              <a:rPr lang="en-US" sz="2200" dirty="0"/>
              <a:t> runs every </a:t>
            </a:r>
            <a:r>
              <a:rPr lang="en-US" sz="2200" i="1" dirty="0"/>
              <a:t>g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generations</a:t>
            </a:r>
            <a:r>
              <a:rPr lang="en-US" sz="2200" dirty="0"/>
              <a:t> of start </a:t>
            </a:r>
            <a:r>
              <a:rPr lang="en-US" sz="2200" i="1" dirty="0"/>
              <a:t>i-1</a:t>
            </a:r>
          </a:p>
          <a:p>
            <a:pPr lvl="2"/>
            <a:r>
              <a:rPr lang="en-US" sz="2200" i="1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Terminate</a:t>
            </a:r>
            <a:r>
              <a:rPr lang="en-US" sz="2200" dirty="0"/>
              <a:t> start </a:t>
            </a:r>
            <a:r>
              <a:rPr lang="en-US" sz="2200" i="1" dirty="0" err="1"/>
              <a:t>i</a:t>
            </a:r>
            <a:r>
              <a:rPr lang="en-US" sz="2200" dirty="0"/>
              <a:t> if start </a:t>
            </a:r>
            <a:r>
              <a:rPr lang="en-US" sz="2200" i="1" dirty="0"/>
              <a:t>i+1</a:t>
            </a:r>
            <a:r>
              <a:rPr lang="en-US" sz="2200" dirty="0"/>
              <a:t> is doing </a:t>
            </a:r>
            <a:r>
              <a:rPr lang="en-US" sz="2200" b="1" dirty="0">
                <a:solidFill>
                  <a:srgbClr val="0000C8"/>
                </a:solidFill>
              </a:rPr>
              <a:t>better</a:t>
            </a:r>
          </a:p>
          <a:p>
            <a:pPr lvl="1"/>
            <a:r>
              <a:rPr lang="en-US" sz="2600" dirty="0"/>
              <a:t> Extensions for </a:t>
            </a:r>
            <a:r>
              <a:rPr lang="en-US" sz="2600" b="1" dirty="0">
                <a:solidFill>
                  <a:srgbClr val="0000C8"/>
                </a:solidFill>
              </a:rPr>
              <a:t>multi-objective optimization</a:t>
            </a:r>
            <a:endParaRPr lang="en-US" sz="2200" b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Size No More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43C126-F1BD-4174-B3EE-EAACB80E2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391447"/>
              </p:ext>
            </p:extLst>
          </p:nvPr>
        </p:nvGraphicFramePr>
        <p:xfrm>
          <a:off x="7543800" y="1524000"/>
          <a:ext cx="10541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">
                  <a:extLst>
                    <a:ext uri="{9D8B030D-6E8A-4147-A177-3AD203B41FA5}">
                      <a16:colId xmlns:a16="http://schemas.microsoft.com/office/drawing/2014/main" val="35554643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534732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016903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219977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92619058"/>
                    </a:ext>
                  </a:extLst>
                </a:gridCol>
              </a:tblGrid>
              <a:tr h="140018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931170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r>
                        <a:rPr lang="en-US" sz="400" dirty="0"/>
                        <a:t>X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015002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360848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807476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003333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062098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21571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769550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557629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42109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140203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996247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03069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11292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166736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969642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70522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982763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684593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535839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692475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356722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661745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40260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092850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675960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565010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393576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572261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11504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190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7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418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420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b="1" dirty="0"/>
              <a:t> </a:t>
            </a:r>
            <a:r>
              <a:rPr lang="en-US" sz="3000" dirty="0"/>
              <a:t>GOMEA = EA + LS (+ ML)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</a:t>
            </a:r>
          </a:p>
        </p:txBody>
      </p:sp>
    </p:spTree>
    <p:extLst>
      <p:ext uri="{BB962C8B-B14F-4D97-AF65-F5344CB8AC3E}">
        <p14:creationId xmlns:p14="http://schemas.microsoft.com/office/powerpoint/2010/main" val="2546696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b="1" dirty="0"/>
              <a:t> </a:t>
            </a:r>
            <a:r>
              <a:rPr lang="en-US" sz="3000" dirty="0"/>
              <a:t>GOMEA = EA + LS (+ ML)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Many </a:t>
            </a:r>
            <a:r>
              <a:rPr lang="en-US" sz="3000" b="1" dirty="0">
                <a:solidFill>
                  <a:srgbClr val="0000C8"/>
                </a:solidFill>
              </a:rPr>
              <a:t>more</a:t>
            </a:r>
            <a:r>
              <a:rPr lang="en-US" sz="3000" dirty="0"/>
              <a:t> evaluations </a:t>
            </a:r>
            <a:r>
              <a:rPr lang="en-US" sz="3000" b="1" dirty="0">
                <a:solidFill>
                  <a:srgbClr val="0000C8"/>
                </a:solidFill>
              </a:rPr>
              <a:t>per</a:t>
            </a:r>
            <a:r>
              <a:rPr lang="en-US" sz="3000" dirty="0"/>
              <a:t> solution/generation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</a:t>
            </a:r>
          </a:p>
        </p:txBody>
      </p:sp>
    </p:spTree>
    <p:extLst>
      <p:ext uri="{BB962C8B-B14F-4D97-AF65-F5344CB8AC3E}">
        <p14:creationId xmlns:p14="http://schemas.microsoft.com/office/powerpoint/2010/main" val="16376706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b="1" dirty="0"/>
              <a:t> </a:t>
            </a:r>
            <a:r>
              <a:rPr lang="en-US" sz="3000" dirty="0"/>
              <a:t>GOMEA = EA + LS (+ ML)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Many </a:t>
            </a:r>
            <a:r>
              <a:rPr lang="en-US" sz="3000" b="1" dirty="0">
                <a:solidFill>
                  <a:srgbClr val="0000C8"/>
                </a:solidFill>
              </a:rPr>
              <a:t>more</a:t>
            </a:r>
            <a:r>
              <a:rPr lang="en-US" sz="3000" dirty="0"/>
              <a:t> evaluations </a:t>
            </a:r>
            <a:r>
              <a:rPr lang="en-US" sz="3000" b="1" dirty="0">
                <a:solidFill>
                  <a:srgbClr val="0000C8"/>
                </a:solidFill>
              </a:rPr>
              <a:t>per</a:t>
            </a:r>
            <a:r>
              <a:rPr lang="en-US" sz="3000" dirty="0"/>
              <a:t> solution/generation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Consequently</a:t>
            </a:r>
            <a:r>
              <a:rPr lang="en-US" sz="2600" dirty="0"/>
              <a:t>: only relatively </a:t>
            </a:r>
            <a:r>
              <a:rPr lang="en-US" sz="2600" b="1" dirty="0">
                <a:solidFill>
                  <a:srgbClr val="008200"/>
                </a:solidFill>
              </a:rPr>
              <a:t>small</a:t>
            </a:r>
            <a:r>
              <a:rPr lang="en-US" sz="2600" dirty="0"/>
              <a:t> populations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</a:t>
            </a:r>
          </a:p>
        </p:txBody>
      </p:sp>
    </p:spTree>
    <p:extLst>
      <p:ext uri="{BB962C8B-B14F-4D97-AF65-F5344CB8AC3E}">
        <p14:creationId xmlns:p14="http://schemas.microsoft.com/office/powerpoint/2010/main" val="11805319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b="1" dirty="0"/>
              <a:t> </a:t>
            </a:r>
            <a:r>
              <a:rPr lang="en-US" sz="3000" dirty="0"/>
              <a:t>GOMEA = EA + LS (+ ML)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Many </a:t>
            </a:r>
            <a:r>
              <a:rPr lang="en-US" sz="3000" b="1" dirty="0">
                <a:solidFill>
                  <a:srgbClr val="0000C8"/>
                </a:solidFill>
              </a:rPr>
              <a:t>more</a:t>
            </a:r>
            <a:r>
              <a:rPr lang="en-US" sz="3000" dirty="0"/>
              <a:t> evaluations </a:t>
            </a:r>
            <a:r>
              <a:rPr lang="en-US" sz="3000" b="1" dirty="0">
                <a:solidFill>
                  <a:srgbClr val="0000C8"/>
                </a:solidFill>
              </a:rPr>
              <a:t>per</a:t>
            </a:r>
            <a:r>
              <a:rPr lang="en-US" sz="3000" dirty="0"/>
              <a:t> solution/generation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Consequently</a:t>
            </a:r>
            <a:r>
              <a:rPr lang="en-US" sz="2600" dirty="0"/>
              <a:t>: only relatively </a:t>
            </a:r>
            <a:r>
              <a:rPr lang="en-US" sz="2600" b="1" dirty="0">
                <a:solidFill>
                  <a:srgbClr val="008200"/>
                </a:solidFill>
              </a:rPr>
              <a:t>small</a:t>
            </a:r>
            <a:r>
              <a:rPr lang="en-US" sz="2600" dirty="0"/>
              <a:t> populations</a:t>
            </a:r>
          </a:p>
          <a:p>
            <a:pPr marL="171450" indent="-171450"/>
            <a:r>
              <a:rPr lang="en-US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Compatible</a:t>
            </a:r>
            <a:r>
              <a:rPr lang="en-US" sz="3000" dirty="0"/>
              <a:t> with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 </a:t>
            </a:r>
            <a:r>
              <a:rPr lang="en-US" sz="3000" b="1" dirty="0">
                <a:solidFill>
                  <a:srgbClr val="008200"/>
                </a:solidFill>
              </a:rPr>
              <a:t>exploit</a:t>
            </a:r>
            <a:r>
              <a:rPr lang="en-US" sz="3000" dirty="0"/>
              <a:t> partial evaluations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</a:t>
            </a:r>
          </a:p>
        </p:txBody>
      </p:sp>
    </p:spTree>
    <p:extLst>
      <p:ext uri="{BB962C8B-B14F-4D97-AF65-F5344CB8AC3E}">
        <p14:creationId xmlns:p14="http://schemas.microsoft.com/office/powerpoint/2010/main" val="327277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b="1" dirty="0"/>
              <a:t> </a:t>
            </a:r>
            <a:r>
              <a:rPr lang="en-US" sz="3000" dirty="0"/>
              <a:t>GOMEA = EA + LS (+ ML)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Many </a:t>
            </a:r>
            <a:r>
              <a:rPr lang="en-US" sz="3000" b="1" dirty="0">
                <a:solidFill>
                  <a:srgbClr val="0000C8"/>
                </a:solidFill>
              </a:rPr>
              <a:t>more</a:t>
            </a:r>
            <a:r>
              <a:rPr lang="en-US" sz="3000" dirty="0"/>
              <a:t> evaluations </a:t>
            </a:r>
            <a:r>
              <a:rPr lang="en-US" sz="3000" b="1" dirty="0">
                <a:solidFill>
                  <a:srgbClr val="0000C8"/>
                </a:solidFill>
              </a:rPr>
              <a:t>per</a:t>
            </a:r>
            <a:r>
              <a:rPr lang="en-US" sz="3000" dirty="0"/>
              <a:t> solution/generation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Consequently</a:t>
            </a:r>
            <a:r>
              <a:rPr lang="en-US" sz="2600" dirty="0"/>
              <a:t>: only relatively </a:t>
            </a:r>
            <a:r>
              <a:rPr lang="en-US" sz="2600" b="1" dirty="0">
                <a:solidFill>
                  <a:srgbClr val="008200"/>
                </a:solidFill>
              </a:rPr>
              <a:t>small</a:t>
            </a:r>
            <a:r>
              <a:rPr lang="en-US" sz="2600" dirty="0"/>
              <a:t> populations</a:t>
            </a:r>
          </a:p>
          <a:p>
            <a:pPr marL="171450" indent="-171450"/>
            <a:r>
              <a:rPr lang="en-US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Compatible</a:t>
            </a:r>
            <a:r>
              <a:rPr lang="en-US" sz="3000" dirty="0"/>
              <a:t> with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 </a:t>
            </a:r>
            <a:r>
              <a:rPr lang="en-US" sz="3000" b="1" dirty="0">
                <a:solidFill>
                  <a:srgbClr val="008200"/>
                </a:solidFill>
              </a:rPr>
              <a:t>exploit</a:t>
            </a:r>
            <a:r>
              <a:rPr lang="en-US" sz="3000" dirty="0"/>
              <a:t> partial evaluations</a:t>
            </a:r>
          </a:p>
          <a:p>
            <a:pPr marL="171450" indent="-171450"/>
            <a:r>
              <a:rPr lang="en-US" b="1" dirty="0"/>
              <a:t> </a:t>
            </a:r>
            <a:r>
              <a:rPr lang="en-US" sz="3000" dirty="0"/>
              <a:t>Potentially </a:t>
            </a:r>
            <a:r>
              <a:rPr lang="en-US" sz="3000" b="1" dirty="0">
                <a:solidFill>
                  <a:srgbClr val="008200"/>
                </a:solidFill>
              </a:rPr>
              <a:t>powerful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 tool for (real-world)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</a:t>
            </a:r>
          </a:p>
        </p:txBody>
      </p:sp>
    </p:spTree>
    <p:extLst>
      <p:ext uri="{BB962C8B-B14F-4D97-AF65-F5344CB8AC3E}">
        <p14:creationId xmlns:p14="http://schemas.microsoft.com/office/powerpoint/2010/main" val="29961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9861"/>
            <a:ext cx="8458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The </a:t>
            </a:r>
            <a:r>
              <a:rPr lang="en-US" sz="3000" b="1" dirty="0">
                <a:solidFill>
                  <a:srgbClr val="0000C8"/>
                </a:solidFill>
              </a:rPr>
              <a:t>Black Box Optimization </a:t>
            </a:r>
            <a:r>
              <a:rPr lang="en-US" sz="3000" dirty="0"/>
              <a:t>(</a:t>
            </a:r>
            <a:r>
              <a:rPr lang="en-US" sz="3000" b="1" dirty="0">
                <a:solidFill>
                  <a:srgbClr val="0000C8"/>
                </a:solidFill>
              </a:rPr>
              <a:t>BBO</a:t>
            </a:r>
            <a:r>
              <a:rPr lang="en-US" sz="3000" dirty="0"/>
              <a:t>) perspective:</a:t>
            </a:r>
          </a:p>
          <a:p>
            <a:pPr lvl="1"/>
            <a:r>
              <a:rPr lang="en-US" sz="2600" dirty="0"/>
              <a:t> Maximize </a:t>
            </a:r>
            <a:r>
              <a:rPr lang="en-US" sz="2600" i="1" dirty="0"/>
              <a:t>F(</a:t>
            </a:r>
            <a:r>
              <a:rPr lang="en-US" sz="2600" b="1" i="1" dirty="0"/>
              <a:t>x</a:t>
            </a:r>
            <a:r>
              <a:rPr lang="en-US" sz="2600" i="1" dirty="0"/>
              <a:t>), </a:t>
            </a:r>
            <a:r>
              <a:rPr lang="en-US" sz="2600" b="1" i="1" dirty="0"/>
              <a:t>x</a:t>
            </a:r>
            <a:r>
              <a:rPr lang="en-US" sz="2600" i="1" dirty="0"/>
              <a:t> </a:t>
            </a:r>
            <a:r>
              <a:rPr lang="en-US" sz="2600" dirty="0"/>
              <a:t>∈</a:t>
            </a:r>
            <a:r>
              <a:rPr lang="en-US" sz="2600" i="1" dirty="0"/>
              <a:t> </a:t>
            </a:r>
            <a:r>
              <a:rPr lang="en-US" sz="2600" b="1" i="1" dirty="0"/>
              <a:t>S</a:t>
            </a:r>
          </a:p>
          <a:p>
            <a:pPr lvl="1"/>
            <a:r>
              <a:rPr lang="en-US" sz="2600" dirty="0"/>
              <a:t> No prior </a:t>
            </a:r>
            <a:r>
              <a:rPr lang="en-US" sz="2600" b="1" dirty="0">
                <a:solidFill>
                  <a:srgbClr val="0000C8"/>
                </a:solidFill>
              </a:rPr>
              <a:t>knowledge</a:t>
            </a:r>
            <a:r>
              <a:rPr lang="en-US" sz="2600" dirty="0"/>
              <a:t> of </a:t>
            </a:r>
            <a:r>
              <a:rPr lang="en-US" sz="2600" i="1" dirty="0"/>
              <a:t>F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Guess</a:t>
            </a:r>
            <a:r>
              <a:rPr lang="en-US" sz="2600" dirty="0"/>
              <a:t> new </a:t>
            </a:r>
            <a:r>
              <a:rPr lang="en-US" sz="2600" b="1" i="1" dirty="0"/>
              <a:t>x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C8"/>
                </a:solidFill>
              </a:rPr>
              <a:t>evaluate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Optimization: A Matter of Perspective</a:t>
            </a:r>
          </a:p>
        </p:txBody>
      </p:sp>
    </p:spTree>
    <p:extLst>
      <p:ext uri="{BB962C8B-B14F-4D97-AF65-F5344CB8AC3E}">
        <p14:creationId xmlns:p14="http://schemas.microsoft.com/office/powerpoint/2010/main" val="18794024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b="1" dirty="0"/>
              <a:t> </a:t>
            </a:r>
            <a:r>
              <a:rPr lang="en-US" sz="3000" dirty="0"/>
              <a:t>GOMEA = EA + LS (+ ML)</a:t>
            </a:r>
          </a:p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Many </a:t>
            </a:r>
            <a:r>
              <a:rPr lang="en-US" sz="3000" b="1" dirty="0">
                <a:solidFill>
                  <a:srgbClr val="0000C8"/>
                </a:solidFill>
              </a:rPr>
              <a:t>more</a:t>
            </a:r>
            <a:r>
              <a:rPr lang="en-US" sz="3000" dirty="0"/>
              <a:t> evaluations </a:t>
            </a:r>
            <a:r>
              <a:rPr lang="en-US" sz="3000" b="1" dirty="0">
                <a:solidFill>
                  <a:srgbClr val="0000C8"/>
                </a:solidFill>
              </a:rPr>
              <a:t>per</a:t>
            </a:r>
            <a:r>
              <a:rPr lang="en-US" sz="3000" dirty="0"/>
              <a:t> solution/generation</a:t>
            </a:r>
          </a:p>
          <a:p>
            <a:pPr lvl="1"/>
            <a:r>
              <a:rPr lang="en-US" sz="2600" dirty="0"/>
              <a:t> </a:t>
            </a:r>
            <a:r>
              <a:rPr lang="en-US" sz="2600" b="1" dirty="0">
                <a:solidFill>
                  <a:srgbClr val="0000C8"/>
                </a:solidFill>
              </a:rPr>
              <a:t>Consequently</a:t>
            </a:r>
            <a:r>
              <a:rPr lang="en-US" sz="2600" dirty="0"/>
              <a:t>: only relatively </a:t>
            </a:r>
            <a:r>
              <a:rPr lang="en-US" sz="2600" b="1" dirty="0">
                <a:solidFill>
                  <a:srgbClr val="008200"/>
                </a:solidFill>
              </a:rPr>
              <a:t>small</a:t>
            </a:r>
            <a:r>
              <a:rPr lang="en-US" sz="2600" dirty="0"/>
              <a:t> populations</a:t>
            </a:r>
          </a:p>
          <a:p>
            <a:pPr marL="171450" indent="-171450"/>
            <a:r>
              <a:rPr lang="en-US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Compatible</a:t>
            </a:r>
            <a:r>
              <a:rPr lang="en-US" sz="3000" dirty="0"/>
              <a:t> with </a:t>
            </a:r>
            <a:r>
              <a:rPr lang="en-US" sz="3000" b="1" dirty="0">
                <a:solidFill>
                  <a:srgbClr val="0000C8"/>
                </a:solidFill>
              </a:rPr>
              <a:t>GBO</a:t>
            </a:r>
            <a:r>
              <a:rPr lang="en-US" sz="3000" dirty="0"/>
              <a:t>: </a:t>
            </a:r>
            <a:r>
              <a:rPr lang="en-US" sz="3000" b="1" dirty="0">
                <a:solidFill>
                  <a:srgbClr val="008200"/>
                </a:solidFill>
              </a:rPr>
              <a:t>exploit</a:t>
            </a:r>
            <a:r>
              <a:rPr lang="en-US" sz="3000" dirty="0"/>
              <a:t> partial evaluations</a:t>
            </a:r>
          </a:p>
          <a:p>
            <a:pPr marL="171450" indent="-171450"/>
            <a:r>
              <a:rPr lang="en-US" b="1" dirty="0"/>
              <a:t> </a:t>
            </a:r>
            <a:r>
              <a:rPr lang="en-US" sz="3000" dirty="0"/>
              <a:t>Potentially </a:t>
            </a:r>
            <a:r>
              <a:rPr lang="en-US" sz="3000" b="1" dirty="0">
                <a:solidFill>
                  <a:srgbClr val="008200"/>
                </a:solidFill>
              </a:rPr>
              <a:t>powerful</a:t>
            </a:r>
            <a:r>
              <a:rPr lang="en-US" sz="3000" dirty="0"/>
              <a:t>, </a:t>
            </a:r>
            <a:r>
              <a:rPr lang="en-US" sz="3000" b="1" dirty="0">
                <a:solidFill>
                  <a:srgbClr val="008200"/>
                </a:solidFill>
              </a:rPr>
              <a:t>versatile</a:t>
            </a:r>
            <a:r>
              <a:rPr lang="en-US" sz="3000" dirty="0"/>
              <a:t> tool for (real-world) </a:t>
            </a:r>
            <a:r>
              <a:rPr lang="en-US" sz="1500" dirty="0">
                <a:solidFill>
                  <a:schemeClr val="bg1"/>
                </a:solidFill>
              </a:rPr>
              <a:t>+</a:t>
            </a:r>
            <a:r>
              <a:rPr lang="en-US" sz="3000" b="1" dirty="0">
                <a:solidFill>
                  <a:srgbClr val="0000C8"/>
                </a:solidFill>
              </a:rPr>
              <a:t>optimization</a:t>
            </a:r>
          </a:p>
          <a:p>
            <a:pPr lvl="1"/>
            <a:r>
              <a:rPr lang="en-US" sz="2600" dirty="0"/>
              <a:t> In </a:t>
            </a:r>
            <a:r>
              <a:rPr lang="en-US" sz="2600" b="1" dirty="0">
                <a:solidFill>
                  <a:srgbClr val="0000C8"/>
                </a:solidFill>
              </a:rPr>
              <a:t>real-world</a:t>
            </a:r>
            <a:r>
              <a:rPr lang="en-US" sz="2600" dirty="0"/>
              <a:t> may well</a:t>
            </a:r>
          </a:p>
          <a:p>
            <a:pPr lvl="2"/>
            <a:r>
              <a:rPr lang="en-US" sz="2200" dirty="0"/>
              <a:t>Be able to do </a:t>
            </a:r>
            <a:r>
              <a:rPr lang="en-US" sz="2200" b="1" dirty="0">
                <a:solidFill>
                  <a:srgbClr val="0000C8"/>
                </a:solidFill>
              </a:rPr>
              <a:t>partial evaluations</a:t>
            </a:r>
          </a:p>
          <a:p>
            <a:pPr lvl="2"/>
            <a:r>
              <a:rPr lang="en-US" sz="2200" dirty="0"/>
              <a:t>Have a </a:t>
            </a:r>
            <a:r>
              <a:rPr lang="en-US" sz="2200" b="1" dirty="0">
                <a:solidFill>
                  <a:srgbClr val="0000C8"/>
                </a:solidFill>
              </a:rPr>
              <a:t>good guess </a:t>
            </a:r>
            <a:r>
              <a:rPr lang="en-US" sz="2200" dirty="0"/>
              <a:t>of a useful </a:t>
            </a:r>
            <a:r>
              <a:rPr lang="en-US" sz="2200" b="1" dirty="0">
                <a:solidFill>
                  <a:srgbClr val="0000C8"/>
                </a:solidFill>
              </a:rPr>
              <a:t>linkage model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GOMEA</a:t>
            </a:r>
          </a:p>
        </p:txBody>
      </p:sp>
    </p:spTree>
    <p:extLst>
      <p:ext uri="{BB962C8B-B14F-4D97-AF65-F5344CB8AC3E}">
        <p14:creationId xmlns:p14="http://schemas.microsoft.com/office/powerpoint/2010/main" val="19288801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Introduced originally for </a:t>
            </a:r>
            <a:r>
              <a:rPr lang="en-US" sz="3000" b="1" dirty="0">
                <a:solidFill>
                  <a:srgbClr val="0000C8"/>
                </a:solidFill>
              </a:rPr>
              <a:t>binary variables</a:t>
            </a:r>
          </a:p>
          <a:p>
            <a:pPr lvl="1"/>
            <a:r>
              <a:rPr lang="en-US" sz="3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(As </a:t>
            </a:r>
            <a:r>
              <a:rPr lang="en-US" sz="1800" b="1" i="1" dirty="0">
                <a:solidFill>
                  <a:srgbClr val="0000C8"/>
                </a:solidFill>
              </a:rPr>
              <a:t>LTGA</a:t>
            </a:r>
            <a:r>
              <a:rPr lang="en-US" sz="1800" i="1" dirty="0"/>
              <a:t>: </a:t>
            </a:r>
            <a:r>
              <a:rPr lang="en-US" sz="1800" i="1" dirty="0" err="1"/>
              <a:t>Thierens</a:t>
            </a:r>
            <a:r>
              <a:rPr lang="en-US" sz="1800" i="1" dirty="0"/>
              <a:t>, Proc. PPSN, 2010)</a:t>
            </a:r>
          </a:p>
          <a:p>
            <a:pPr lvl="1"/>
            <a:r>
              <a:rPr lang="en-US" sz="800" i="1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(As </a:t>
            </a:r>
            <a:r>
              <a:rPr lang="en-US" sz="1800" b="1" i="1" dirty="0">
                <a:solidFill>
                  <a:srgbClr val="0000C8"/>
                </a:solidFill>
              </a:rPr>
              <a:t>GOMEA</a:t>
            </a:r>
            <a:r>
              <a:rPr lang="en-US" sz="1800" i="1" dirty="0"/>
              <a:t>: </a:t>
            </a:r>
            <a:r>
              <a:rPr lang="en-US" sz="1800" i="1" dirty="0" err="1"/>
              <a:t>Thierens</a:t>
            </a:r>
            <a:r>
              <a:rPr lang="en-US" sz="1800" i="1" dirty="0"/>
              <a:t> and Bosman, Proc. GECCO, 2011)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 GOMEA</a:t>
            </a:r>
          </a:p>
        </p:txBody>
      </p:sp>
    </p:spTree>
    <p:extLst>
      <p:ext uri="{BB962C8B-B14F-4D97-AF65-F5344CB8AC3E}">
        <p14:creationId xmlns:p14="http://schemas.microsoft.com/office/powerpoint/2010/main" val="1313525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2247E-7969-44C2-90DF-ADB1ED05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36117"/>
            <a:ext cx="6858000" cy="477425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 GOMEA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79891"/>
            <a:ext cx="9144000" cy="37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variables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735" y="1335314"/>
            <a:ext cx="461665" cy="5522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Time to optimum (seconds on 2.8 GHz AMD)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1295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Hierarchical if-and-only if (HIFF) in BBO setting</a:t>
            </a:r>
          </a:p>
        </p:txBody>
      </p:sp>
    </p:spTree>
    <p:extLst>
      <p:ext uri="{BB962C8B-B14F-4D97-AF65-F5344CB8AC3E}">
        <p14:creationId xmlns:p14="http://schemas.microsoft.com/office/powerpoint/2010/main" val="34111801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Categorical integer variables </a:t>
            </a:r>
            <a:r>
              <a:rPr lang="en-US" sz="3000" dirty="0"/>
              <a:t>(6,1,5,3,1,2,3)</a:t>
            </a:r>
          </a:p>
          <a:p>
            <a:pPr marL="685800" indent="-685800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(Luong, La </a:t>
            </a:r>
            <a:r>
              <a:rPr lang="en-US" sz="1800" i="1" dirty="0" err="1"/>
              <a:t>Poutré</a:t>
            </a:r>
            <a:r>
              <a:rPr lang="en-US" sz="1800" i="1" dirty="0"/>
              <a:t> and Bosman, Proc. GECCO, 2015)</a:t>
            </a:r>
          </a:p>
          <a:p>
            <a:pPr marL="0" indent="0">
              <a:buNone/>
            </a:pPr>
            <a:endParaRPr lang="en-US" sz="1000" i="1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Permutations </a:t>
            </a:r>
            <a:r>
              <a:rPr lang="en-US" sz="3000" dirty="0"/>
              <a:t>(4,1,3,2,5,6,0)</a:t>
            </a:r>
          </a:p>
          <a:p>
            <a:pPr lvl="1"/>
            <a:r>
              <a:rPr lang="en-US" sz="300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(Bosman, Luong and </a:t>
            </a:r>
            <a:r>
              <a:rPr lang="en-US" sz="1800" i="1" dirty="0" err="1"/>
              <a:t>Thierens</a:t>
            </a:r>
            <a:r>
              <a:rPr lang="en-US" sz="1800" i="1" dirty="0"/>
              <a:t>, Proc. GECCO, 2016)</a:t>
            </a:r>
          </a:p>
          <a:p>
            <a:pPr lvl="1"/>
            <a:endParaRPr lang="en-US" sz="1000" i="1" dirty="0">
              <a:solidFill>
                <a:schemeClr val="bg1"/>
              </a:solidFill>
            </a:endParaRPr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Real-valued variables </a:t>
            </a:r>
            <a:r>
              <a:rPr lang="en-US" sz="3000" dirty="0"/>
              <a:t>(0.315,5.123,-6.123,12.22)</a:t>
            </a:r>
          </a:p>
          <a:p>
            <a:pPr lvl="1"/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</a:t>
            </a:r>
            <a:r>
              <a:rPr lang="en-US" sz="1800" i="1" dirty="0" err="1"/>
              <a:t>Bouter</a:t>
            </a:r>
            <a:r>
              <a:rPr lang="en-US" sz="1800" i="1" dirty="0"/>
              <a:t> et al., Proc. GECCO, 2017)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GOMEA Extensions</a:t>
            </a:r>
          </a:p>
        </p:txBody>
      </p:sp>
    </p:spTree>
    <p:extLst>
      <p:ext uri="{BB962C8B-B14F-4D97-AF65-F5344CB8AC3E}">
        <p14:creationId xmlns:p14="http://schemas.microsoft.com/office/powerpoint/2010/main" val="24132019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dirty="0"/>
              <a:t> Real-valued </a:t>
            </a:r>
            <a:r>
              <a:rPr lang="en-US" sz="3000" b="1" dirty="0">
                <a:solidFill>
                  <a:srgbClr val="0000C8"/>
                </a:solidFill>
              </a:rPr>
              <a:t>GOMEA</a:t>
            </a:r>
            <a:r>
              <a:rPr lang="en-US" sz="3000" dirty="0"/>
              <a:t> is “framework of its own”</a:t>
            </a:r>
          </a:p>
          <a:p>
            <a:pPr marL="571500" lvl="1" indent="-171450"/>
            <a:r>
              <a:rPr lang="en-US" sz="2600" dirty="0"/>
              <a:t> Can be combined with </a:t>
            </a:r>
            <a:r>
              <a:rPr lang="en-US" sz="2600" b="1" dirty="0">
                <a:solidFill>
                  <a:srgbClr val="0000C8"/>
                </a:solidFill>
              </a:rPr>
              <a:t>any type of EA</a:t>
            </a:r>
          </a:p>
          <a:p>
            <a:pPr marL="971550" lvl="2" indent="-171450"/>
            <a:r>
              <a:rPr lang="en-US" sz="2200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Update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0000C8"/>
                </a:solidFill>
              </a:rPr>
              <a:t>sampling</a:t>
            </a:r>
            <a:r>
              <a:rPr lang="en-US" sz="2200" dirty="0"/>
              <a:t> mechanism for each block</a:t>
            </a:r>
          </a:p>
          <a:p>
            <a:pPr marL="571500" lvl="1" indent="-171450"/>
            <a:r>
              <a:rPr lang="en-US" sz="2600" dirty="0"/>
              <a:t> So far, we </a:t>
            </a:r>
            <a:r>
              <a:rPr lang="en-US" sz="2600" b="1" dirty="0">
                <a:solidFill>
                  <a:srgbClr val="0000C8"/>
                </a:solidFill>
              </a:rPr>
              <a:t>combined</a:t>
            </a:r>
            <a:r>
              <a:rPr lang="en-US" sz="2600" dirty="0"/>
              <a:t> with</a:t>
            </a:r>
          </a:p>
          <a:p>
            <a:pPr marL="971550" lvl="2" indent="-171450"/>
            <a:r>
              <a:rPr lang="en-US" sz="2200" b="1" dirty="0"/>
              <a:t> </a:t>
            </a:r>
            <a:r>
              <a:rPr lang="en-US" sz="2200" b="1" dirty="0" err="1">
                <a:solidFill>
                  <a:srgbClr val="0000C8"/>
                </a:solidFill>
              </a:rPr>
              <a:t>AMaLGaM</a:t>
            </a:r>
            <a:endParaRPr lang="en-US" sz="2200" b="1" dirty="0">
              <a:solidFill>
                <a:srgbClr val="0000C8"/>
              </a:solidFill>
            </a:endParaRPr>
          </a:p>
          <a:p>
            <a:pPr marL="971550" lvl="2" indent="-171450"/>
            <a:r>
              <a:rPr lang="en-US" sz="2200" b="1" dirty="0"/>
              <a:t> </a:t>
            </a:r>
            <a:r>
              <a:rPr lang="en-US" sz="2200" b="1" dirty="0">
                <a:solidFill>
                  <a:srgbClr val="0000C8"/>
                </a:solidFill>
              </a:rPr>
              <a:t>CMA-ES</a:t>
            </a:r>
            <a:endParaRPr lang="en-US" sz="7600" b="1" dirty="0">
              <a:solidFill>
                <a:srgbClr val="0000C8"/>
              </a:solidFill>
            </a:endParaRPr>
          </a:p>
          <a:p>
            <a:pPr marL="571500" lvl="1" indent="-171450"/>
            <a:r>
              <a:rPr lang="en-US" sz="1400" i="1" dirty="0">
                <a:solidFill>
                  <a:schemeClr val="bg1"/>
                </a:solidFill>
              </a:rPr>
              <a:t>           </a:t>
            </a:r>
            <a:r>
              <a:rPr lang="en-US" sz="1400" i="1" dirty="0"/>
              <a:t>(</a:t>
            </a:r>
            <a:r>
              <a:rPr lang="en-US" sz="1400" i="1" dirty="0" err="1"/>
              <a:t>Bouter</a:t>
            </a:r>
            <a:r>
              <a:rPr lang="en-US" sz="1400" i="1" dirty="0"/>
              <a:t> et al., in preparation (partially (AMaLGaM part) in proc. GECCO, 2017))</a:t>
            </a:r>
          </a:p>
          <a:p>
            <a:pPr marL="571500" lvl="1" indent="-171450"/>
            <a:endParaRPr lang="en-US" sz="18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GOMEA Extensions</a:t>
            </a:r>
          </a:p>
        </p:txBody>
      </p:sp>
    </p:spTree>
    <p:extLst>
      <p:ext uri="{BB962C8B-B14F-4D97-AF65-F5344CB8AC3E}">
        <p14:creationId xmlns:p14="http://schemas.microsoft.com/office/powerpoint/2010/main" val="42233818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Real-Valued GOMEA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A92A4D-D3D4-4CF6-B2E3-7AB31E9C5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35024"/>
            <a:ext cx="8458200" cy="54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763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Real-Valued GOMEA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A49B9-3CB6-4539-A095-CB62D92A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35314"/>
            <a:ext cx="8382000" cy="54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75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646237"/>
                <a:ext cx="8915400" cy="5287963"/>
              </a:xfrm>
            </p:spPr>
            <p:txBody>
              <a:bodyPr>
                <a:normAutofit/>
              </a:bodyPr>
              <a:lstStyle/>
              <a:p>
                <a:pPr marL="171450" indent="-171450"/>
                <a:r>
                  <a:rPr lang="en-US" sz="3000" b="1" dirty="0"/>
                  <a:t> </a:t>
                </a:r>
                <a:r>
                  <a:rPr lang="en-US" sz="3000" dirty="0"/>
                  <a:t>Special case:</a:t>
                </a:r>
                <a:r>
                  <a:rPr lang="en-US" sz="3000" b="1" dirty="0"/>
                  <a:t> 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program trees</a:t>
                </a:r>
              </a:p>
              <a:p>
                <a:pPr marL="742950" indent="-742950"/>
                <a:r>
                  <a:rPr lang="en-US" sz="1800" dirty="0">
                    <a:solidFill>
                      <a:schemeClr val="bg1"/>
                    </a:solidFill>
                  </a:rPr>
                  <a:t> </a:t>
                </a:r>
                <a:r>
                  <a:rPr lang="en-US" sz="1800" i="1" dirty="0"/>
                  <a:t>(</a:t>
                </a:r>
                <a:r>
                  <a:rPr lang="en-US" sz="1800" i="1" dirty="0" err="1"/>
                  <a:t>Virgolin</a:t>
                </a:r>
                <a:r>
                  <a:rPr lang="en-US" sz="1800" i="1" dirty="0"/>
                  <a:t> et al., Proc. GECCO, 2017)</a:t>
                </a:r>
              </a:p>
              <a:p>
                <a:pPr marL="742950" indent="-742950"/>
                <a:endParaRPr lang="en-US" sz="1800" i="1" dirty="0"/>
              </a:p>
              <a:p>
                <a:pPr marL="742950" indent="-742950"/>
                <a:endParaRPr lang="en-US" sz="1800" i="1" dirty="0"/>
              </a:p>
              <a:p>
                <a:pPr marL="742950" indent="-742950"/>
                <a:endParaRPr lang="en-US" sz="1800" i="1" dirty="0"/>
              </a:p>
              <a:p>
                <a:pPr marL="742950" indent="-742950"/>
                <a:endParaRPr lang="en-US" sz="1800" i="1" dirty="0"/>
              </a:p>
              <a:p>
                <a:pPr marL="742950" indent="-742950"/>
                <a:endParaRPr lang="en-US" sz="1800" i="1" dirty="0"/>
              </a:p>
              <a:p>
                <a:pPr marL="174625" indent="-174625"/>
                <a:r>
                  <a:rPr lang="en-US" sz="3000" dirty="0"/>
                  <a:t> Use to optimize </a:t>
                </a:r>
                <a:r>
                  <a:rPr lang="en-US" sz="3000" b="1" dirty="0">
                    <a:solidFill>
                      <a:srgbClr val="0000C8"/>
                    </a:solidFill>
                  </a:rPr>
                  <a:t>functions</a:t>
                </a:r>
              </a:p>
              <a:p>
                <a:pPr marL="574675" lvl="1" indent="-174625"/>
                <a:r>
                  <a:rPr lang="en-US" sz="2600" dirty="0"/>
                  <a:t> Minimize </a:t>
                </a:r>
                <a:r>
                  <a:rPr lang="en-US" sz="2600" b="1" dirty="0">
                    <a:solidFill>
                      <a:srgbClr val="0000C8"/>
                    </a:solidFill>
                  </a:rPr>
                  <a:t>error </a:t>
                </a:r>
                <a:r>
                  <a:rPr lang="en-US" sz="2600" dirty="0"/>
                  <a:t>on training data, e.g.: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 spc="-20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1" i="1" spc="-20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spc="-2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ℤ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1" i="1">
                                                <a:latin typeface="Cambria Math" panose="02040503050406030204" pitchFamily="18" charset="0"/>
                                              </a:rPr>
                                              <m:t>𝒚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𝜶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sz="20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1" i="1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sz="2000" dirty="0"/>
              </a:p>
              <a:p>
                <a:pPr marL="574675" lvl="1" indent="-174625"/>
                <a:r>
                  <a:rPr lang="en-US" sz="2600" dirty="0"/>
                  <a:t> Definition of </a:t>
                </a:r>
                <a:r>
                  <a:rPr lang="en-US" sz="2600" b="1" dirty="0">
                    <a:solidFill>
                      <a:srgbClr val="0000C8"/>
                    </a:solidFill>
                  </a:rPr>
                  <a:t>machine learning</a:t>
                </a:r>
              </a:p>
              <a:p>
                <a:pPr marL="574675" lvl="1" indent="-174625"/>
                <a:r>
                  <a:rPr lang="en-US" sz="2600" b="1" dirty="0"/>
                  <a:t> </a:t>
                </a:r>
                <a:r>
                  <a:rPr lang="en-US" sz="2600" dirty="0"/>
                  <a:t>Form of </a:t>
                </a:r>
                <a:r>
                  <a:rPr lang="en-US" sz="2600" b="1" u="sng" dirty="0">
                    <a:solidFill>
                      <a:srgbClr val="0000C8"/>
                    </a:solidFill>
                  </a:rPr>
                  <a:t>explainable</a:t>
                </a:r>
                <a:r>
                  <a:rPr lang="en-US" sz="2600" b="1" dirty="0">
                    <a:solidFill>
                      <a:srgbClr val="0000C8"/>
                    </a:solidFill>
                  </a:rPr>
                  <a:t> Artificial Intelligence (AI)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646237"/>
                <a:ext cx="8915400" cy="5287963"/>
              </a:xfrm>
              <a:blipFill>
                <a:blip r:embed="rId2"/>
                <a:stretch>
                  <a:fillRect l="-1280" t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GOMEA Extensions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EFA80B-6150-4AC1-B8AB-E437BF698F25}"/>
              </a:ext>
            </a:extLst>
          </p:cNvPr>
          <p:cNvSpPr/>
          <p:nvPr/>
        </p:nvSpPr>
        <p:spPr>
          <a:xfrm>
            <a:off x="6463937" y="1905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If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695175-C221-42FE-9620-62B56670202A}"/>
              </a:ext>
            </a:extLst>
          </p:cNvPr>
          <p:cNvSpPr/>
          <p:nvPr/>
        </p:nvSpPr>
        <p:spPr>
          <a:xfrm>
            <a:off x="4787537" y="2667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&gt;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B6B9FD-D7BD-4BE7-ACD0-4E4DE7A2751C}"/>
              </a:ext>
            </a:extLst>
          </p:cNvPr>
          <p:cNvSpPr/>
          <p:nvPr/>
        </p:nvSpPr>
        <p:spPr>
          <a:xfrm>
            <a:off x="4330337" y="3429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X</a:t>
            </a:r>
            <a:r>
              <a:rPr lang="en-US" sz="2200" baseline="-25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E3ADD2-6AA2-492F-8A4E-FF7A6643C44B}"/>
              </a:ext>
            </a:extLst>
          </p:cNvPr>
          <p:cNvSpPr/>
          <p:nvPr/>
        </p:nvSpPr>
        <p:spPr>
          <a:xfrm>
            <a:off x="5244737" y="3429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X</a:t>
            </a:r>
            <a:r>
              <a:rPr lang="en-US" sz="22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08F98E-260C-452F-AA37-EE21110827B2}"/>
              </a:ext>
            </a:extLst>
          </p:cNvPr>
          <p:cNvSpPr/>
          <p:nvPr/>
        </p:nvSpPr>
        <p:spPr>
          <a:xfrm>
            <a:off x="6463937" y="2667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C00B8A-F616-49EB-AFBF-68F719F2D354}"/>
              </a:ext>
            </a:extLst>
          </p:cNvPr>
          <p:cNvSpPr/>
          <p:nvPr/>
        </p:nvSpPr>
        <p:spPr>
          <a:xfrm>
            <a:off x="8064137" y="2667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2F3AF3-CAB8-4885-85A3-EF5DF80378DD}"/>
              </a:ext>
            </a:extLst>
          </p:cNvPr>
          <p:cNvSpPr/>
          <p:nvPr/>
        </p:nvSpPr>
        <p:spPr>
          <a:xfrm>
            <a:off x="6006737" y="3429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X</a:t>
            </a:r>
            <a:r>
              <a:rPr lang="en-US" sz="22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89F5A-264F-4B86-8D92-C2A0730D949A}"/>
              </a:ext>
            </a:extLst>
          </p:cNvPr>
          <p:cNvSpPr/>
          <p:nvPr/>
        </p:nvSpPr>
        <p:spPr>
          <a:xfrm>
            <a:off x="6921137" y="3429000"/>
            <a:ext cx="6096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B5E997-64CC-4FD4-AD2E-B4FABED52763}"/>
              </a:ext>
            </a:extLst>
          </p:cNvPr>
          <p:cNvCxnSpPr>
            <a:cxnSpLocks/>
            <a:stCxn id="2" idx="3"/>
            <a:endCxn id="7" idx="0"/>
          </p:cNvCxnSpPr>
          <p:nvPr/>
        </p:nvCxnSpPr>
        <p:spPr>
          <a:xfrm flipH="1">
            <a:off x="5092337" y="2425326"/>
            <a:ext cx="1460874" cy="241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DDCEFF-C823-46A9-8615-90887FA7BAF5}"/>
              </a:ext>
            </a:extLst>
          </p:cNvPr>
          <p:cNvCxnSpPr>
            <a:cxnSpLocks/>
            <a:stCxn id="2" idx="4"/>
            <a:endCxn id="10" idx="0"/>
          </p:cNvCxnSpPr>
          <p:nvPr/>
        </p:nvCxnSpPr>
        <p:spPr>
          <a:xfrm>
            <a:off x="6768737" y="2514600"/>
            <a:ext cx="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ED2833-A0DD-4636-A219-0DAF3E4BA1B6}"/>
              </a:ext>
            </a:extLst>
          </p:cNvPr>
          <p:cNvCxnSpPr>
            <a:cxnSpLocks/>
            <a:stCxn id="2" idx="5"/>
            <a:endCxn id="11" idx="0"/>
          </p:cNvCxnSpPr>
          <p:nvPr/>
        </p:nvCxnSpPr>
        <p:spPr>
          <a:xfrm>
            <a:off x="6984263" y="2425326"/>
            <a:ext cx="1384674" cy="241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AF5DC2-67D7-4B96-A6B2-F9CD78A21D3D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 flipH="1">
            <a:off x="4635137" y="3276600"/>
            <a:ext cx="4572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64B3D7-4FF9-4B00-958B-893439166EEB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>
            <a:off x="5092337" y="3276600"/>
            <a:ext cx="4572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44BBE7-110D-4187-956E-32B6C3710374}"/>
              </a:ext>
            </a:extLst>
          </p:cNvPr>
          <p:cNvCxnSpPr>
            <a:cxnSpLocks/>
          </p:cNvCxnSpPr>
          <p:nvPr/>
        </p:nvCxnSpPr>
        <p:spPr>
          <a:xfrm>
            <a:off x="6755663" y="3276600"/>
            <a:ext cx="4572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C30368-D298-4477-8BEF-795F661BF93A}"/>
              </a:ext>
            </a:extLst>
          </p:cNvPr>
          <p:cNvCxnSpPr>
            <a:cxnSpLocks/>
          </p:cNvCxnSpPr>
          <p:nvPr/>
        </p:nvCxnSpPr>
        <p:spPr>
          <a:xfrm flipH="1">
            <a:off x="6265817" y="3276600"/>
            <a:ext cx="4572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063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Programming GOMEA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DAC71-C643-4569-8FED-21CA388BB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94559"/>
            <a:ext cx="6553200" cy="45872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CE933C-3810-41BC-AFC8-C1D5D1B47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dirty="0"/>
              <a:t>Some scalability results for </a:t>
            </a:r>
            <a:r>
              <a:rPr lang="en-US" sz="3000" b="1" dirty="0">
                <a:solidFill>
                  <a:srgbClr val="0000C8"/>
                </a:solidFill>
              </a:rPr>
              <a:t>binary functions</a:t>
            </a:r>
          </a:p>
          <a:p>
            <a:pPr marL="742950" indent="-742950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i="1" dirty="0"/>
              <a:t>(</a:t>
            </a:r>
            <a:r>
              <a:rPr lang="en-US" sz="1800" i="1" dirty="0" err="1"/>
              <a:t>Virgolin</a:t>
            </a:r>
            <a:r>
              <a:rPr lang="en-US" sz="1800" i="1" dirty="0"/>
              <a:t> et al., Proc. GECCO, 2017)</a:t>
            </a:r>
            <a:endParaRPr lang="en-US" sz="2600" b="1" dirty="0">
              <a:solidFill>
                <a:srgbClr val="000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79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458200" cy="5287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Multi-objective optimization</a:t>
            </a:r>
            <a:endParaRPr lang="en-US" sz="3000" dirty="0"/>
          </a:p>
          <a:p>
            <a:pPr marL="171450" indent="-171450"/>
            <a:endParaRPr lang="en-US" sz="3000" b="1" dirty="0"/>
          </a:p>
          <a:p>
            <a:pPr marL="171450" indent="-171450"/>
            <a:endParaRPr lang="en-US" sz="3000" b="1" dirty="0"/>
          </a:p>
          <a:p>
            <a:pPr marL="171450" indent="-171450"/>
            <a:endParaRPr lang="en-US" sz="3000" b="1" dirty="0"/>
          </a:p>
          <a:p>
            <a:pPr marL="171450" indent="-171450"/>
            <a:endParaRPr lang="en-US" sz="3000" b="1" dirty="0"/>
          </a:p>
          <a:p>
            <a:pPr marL="171450" indent="-171450"/>
            <a:endParaRPr lang="en-US" sz="3000" b="1" dirty="0"/>
          </a:p>
          <a:p>
            <a:pPr marL="171450" indent="-171450"/>
            <a:endParaRPr lang="en-US" sz="3000" b="1" dirty="0"/>
          </a:p>
          <a:p>
            <a:pPr marL="171450" indent="-171450"/>
            <a:endParaRPr lang="en-US" sz="3000" b="1" dirty="0"/>
          </a:p>
          <a:p>
            <a:pPr marL="171450" indent="-171450"/>
            <a:r>
              <a:rPr lang="en-US" sz="3000" b="1" dirty="0"/>
              <a:t> </a:t>
            </a:r>
            <a:r>
              <a:rPr lang="en-US" sz="3000" b="1" dirty="0">
                <a:solidFill>
                  <a:srgbClr val="0000C8"/>
                </a:solidFill>
              </a:rPr>
              <a:t>EAs</a:t>
            </a:r>
            <a:r>
              <a:rPr lang="en-US" sz="3000" dirty="0">
                <a:solidFill>
                  <a:srgbClr val="0000C8"/>
                </a:solidFill>
              </a:rPr>
              <a:t> </a:t>
            </a:r>
            <a:r>
              <a:rPr lang="en-US" sz="3000" dirty="0"/>
              <a:t>state-of-the-art</a:t>
            </a:r>
            <a:endParaRPr lang="en-US" sz="3000" b="1" dirty="0">
              <a:solidFill>
                <a:srgbClr val="0000C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GOMEA Extensions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5F955-B02A-4D8F-A46D-12F3D378D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0"/>
            <a:ext cx="3657600" cy="36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13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4345</TotalTime>
  <Words>6147</Words>
  <Application>Microsoft Office PowerPoint</Application>
  <PresentationFormat>On-screen Show (4:3)</PresentationFormat>
  <Paragraphs>1014</Paragraphs>
  <Slides>152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9" baseType="lpstr">
      <vt:lpstr>Arial</vt:lpstr>
      <vt:lpstr>Calibri</vt:lpstr>
      <vt:lpstr>Cambria</vt:lpstr>
      <vt:lpstr>Cambria Math</vt:lpstr>
      <vt:lpstr>Courier New</vt:lpstr>
      <vt:lpstr>Muli</vt:lpstr>
      <vt:lpstr>Office Theme</vt:lpstr>
      <vt:lpstr>Gene-pool Optimal Mixing   Evolutionary Algorithms – From Foundations to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Gene-pool Optimal Mixing Evolutionary Algorithms - From Foundations to Applications</dc:title>
  <dc:creator>Peter Bosman</dc:creator>
  <cp:lastModifiedBy>Peter Bosman</cp:lastModifiedBy>
  <cp:revision>461</cp:revision>
  <dcterms:created xsi:type="dcterms:W3CDTF">2016-05-24T14:52:47Z</dcterms:created>
  <dcterms:modified xsi:type="dcterms:W3CDTF">2018-10-25T23:36:51Z</dcterms:modified>
</cp:coreProperties>
</file>