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72"/>
  </p:notesMasterIdLst>
  <p:handoutMasterIdLst>
    <p:handoutMasterId r:id="rId73"/>
  </p:handoutMasterIdLst>
  <p:sldIdLst>
    <p:sldId id="780" r:id="rId2"/>
    <p:sldId id="865" r:id="rId3"/>
    <p:sldId id="866" r:id="rId4"/>
    <p:sldId id="848" r:id="rId5"/>
    <p:sldId id="849" r:id="rId6"/>
    <p:sldId id="868" r:id="rId7"/>
    <p:sldId id="850" r:id="rId8"/>
    <p:sldId id="943" r:id="rId9"/>
    <p:sldId id="851" r:id="rId10"/>
    <p:sldId id="852" r:id="rId11"/>
    <p:sldId id="792" r:id="rId12"/>
    <p:sldId id="921" r:id="rId13"/>
    <p:sldId id="875" r:id="rId14"/>
    <p:sldId id="870" r:id="rId15"/>
    <p:sldId id="944" r:id="rId16"/>
    <p:sldId id="872" r:id="rId17"/>
    <p:sldId id="876" r:id="rId18"/>
    <p:sldId id="877" r:id="rId19"/>
    <p:sldId id="888" r:id="rId20"/>
    <p:sldId id="889" r:id="rId21"/>
    <p:sldId id="878" r:id="rId22"/>
    <p:sldId id="879" r:id="rId23"/>
    <p:sldId id="880" r:id="rId24"/>
    <p:sldId id="881" r:id="rId25"/>
    <p:sldId id="882" r:id="rId26"/>
    <p:sldId id="883" r:id="rId27"/>
    <p:sldId id="884" r:id="rId28"/>
    <p:sldId id="885" r:id="rId29"/>
    <p:sldId id="886" r:id="rId30"/>
    <p:sldId id="887" r:id="rId31"/>
    <p:sldId id="891" r:id="rId32"/>
    <p:sldId id="893" r:id="rId33"/>
    <p:sldId id="894" r:id="rId34"/>
    <p:sldId id="945" r:id="rId35"/>
    <p:sldId id="900" r:id="rId36"/>
    <p:sldId id="901" r:id="rId37"/>
    <p:sldId id="906" r:id="rId38"/>
    <p:sldId id="923" r:id="rId39"/>
    <p:sldId id="925" r:id="rId40"/>
    <p:sldId id="947" r:id="rId41"/>
    <p:sldId id="907" r:id="rId42"/>
    <p:sldId id="909" r:id="rId43"/>
    <p:sldId id="908" r:id="rId44"/>
    <p:sldId id="926" r:id="rId45"/>
    <p:sldId id="910" r:id="rId46"/>
    <p:sldId id="911" r:id="rId47"/>
    <p:sldId id="912" r:id="rId48"/>
    <p:sldId id="916" r:id="rId49"/>
    <p:sldId id="917" r:id="rId50"/>
    <p:sldId id="918" r:id="rId51"/>
    <p:sldId id="913" r:id="rId52"/>
    <p:sldId id="927" r:id="rId53"/>
    <p:sldId id="919" r:id="rId54"/>
    <p:sldId id="928" r:id="rId55"/>
    <p:sldId id="946" r:id="rId56"/>
    <p:sldId id="874" r:id="rId57"/>
    <p:sldId id="942" r:id="rId58"/>
    <p:sldId id="929" r:id="rId59"/>
    <p:sldId id="930" r:id="rId60"/>
    <p:sldId id="931" r:id="rId61"/>
    <p:sldId id="932" r:id="rId62"/>
    <p:sldId id="933" r:id="rId63"/>
    <p:sldId id="934" r:id="rId64"/>
    <p:sldId id="935" r:id="rId65"/>
    <p:sldId id="936" r:id="rId66"/>
    <p:sldId id="937" r:id="rId67"/>
    <p:sldId id="938" r:id="rId68"/>
    <p:sldId id="939" r:id="rId69"/>
    <p:sldId id="940" r:id="rId70"/>
    <p:sldId id="941" r:id="rId71"/>
  </p:sldIdLst>
  <p:sldSz cx="9144000" cy="6858000" type="screen4x3"/>
  <p:notesSz cx="7099300" cy="10234613"/>
  <p:custDataLst>
    <p:tags r:id="rId75"/>
  </p:custDataLst>
  <p:defaultTextStyle>
    <a:defPPr>
      <a:defRPr lang="en-GB"/>
    </a:defPPr>
    <a:lvl1pPr algn="l" rtl="0" fontAlgn="base">
      <a:spcBef>
        <a:spcPct val="50000"/>
      </a:spcBef>
      <a:spcAft>
        <a:spcPct val="0"/>
      </a:spcAft>
      <a:defRPr kern="1200">
        <a:solidFill>
          <a:schemeClr val="tx1"/>
        </a:solidFill>
        <a:latin typeface="Tahoma" charset="0"/>
        <a:ea typeface="ＭＳ Ｐゴシック" charset="0"/>
        <a:cs typeface="ＭＳ Ｐゴシック" charset="0"/>
      </a:defRPr>
    </a:lvl1pPr>
    <a:lvl2pPr marL="457200" algn="l" rtl="0" fontAlgn="base">
      <a:spcBef>
        <a:spcPct val="50000"/>
      </a:spcBef>
      <a:spcAft>
        <a:spcPct val="0"/>
      </a:spcAft>
      <a:defRPr kern="1200">
        <a:solidFill>
          <a:schemeClr val="tx1"/>
        </a:solidFill>
        <a:latin typeface="Tahoma" charset="0"/>
        <a:ea typeface="ＭＳ Ｐゴシック" charset="0"/>
        <a:cs typeface="ＭＳ Ｐゴシック" charset="0"/>
      </a:defRPr>
    </a:lvl2pPr>
    <a:lvl3pPr marL="914400" algn="l" rtl="0" fontAlgn="base">
      <a:spcBef>
        <a:spcPct val="50000"/>
      </a:spcBef>
      <a:spcAft>
        <a:spcPct val="0"/>
      </a:spcAft>
      <a:defRPr kern="1200">
        <a:solidFill>
          <a:schemeClr val="tx1"/>
        </a:solidFill>
        <a:latin typeface="Tahoma" charset="0"/>
        <a:ea typeface="ＭＳ Ｐゴシック" charset="0"/>
        <a:cs typeface="ＭＳ Ｐゴシック" charset="0"/>
      </a:defRPr>
    </a:lvl3pPr>
    <a:lvl4pPr marL="1371600" algn="l" rtl="0" fontAlgn="base">
      <a:spcBef>
        <a:spcPct val="50000"/>
      </a:spcBef>
      <a:spcAft>
        <a:spcPct val="0"/>
      </a:spcAft>
      <a:defRPr kern="1200">
        <a:solidFill>
          <a:schemeClr val="tx1"/>
        </a:solidFill>
        <a:latin typeface="Tahoma" charset="0"/>
        <a:ea typeface="ＭＳ Ｐゴシック" charset="0"/>
        <a:cs typeface="ＭＳ Ｐゴシック" charset="0"/>
      </a:defRPr>
    </a:lvl4pPr>
    <a:lvl5pPr marL="1828800" algn="l" rtl="0" fontAlgn="base">
      <a:spcBef>
        <a:spcPct val="5000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FF66"/>
    <a:srgbClr val="51B04A"/>
    <a:srgbClr val="FF00FF"/>
    <a:srgbClr val="CCFF99"/>
    <a:srgbClr val="66FF33"/>
    <a:srgbClr val="FF6600"/>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howGuides="1">
      <p:cViewPr varScale="1">
        <p:scale>
          <a:sx n="91" d="100"/>
          <a:sy n="91" d="100"/>
        </p:scale>
        <p:origin x="-1656" y="-104"/>
      </p:cViewPr>
      <p:guideLst>
        <p:guide orient="horz" pos="2477"/>
        <p:guide pos="3515"/>
      </p:guideLst>
    </p:cSldViewPr>
  </p:slideViewPr>
  <p:notesTextViewPr>
    <p:cViewPr>
      <p:scale>
        <a:sx n="100" d="100"/>
        <a:sy n="100" d="100"/>
      </p:scale>
      <p:origin x="0" y="0"/>
    </p:cViewPr>
  </p:notesTextViewPr>
  <p:sorterViewPr>
    <p:cViewPr>
      <p:scale>
        <a:sx n="50" d="100"/>
        <a:sy n="50" d="100"/>
      </p:scale>
      <p:origin x="0" y="0"/>
    </p:cViewPr>
  </p:sorterViewPr>
  <p:notesViewPr>
    <p:cSldViewPr showGuides="1">
      <p:cViewPr varScale="1">
        <p:scale>
          <a:sx n="79" d="100"/>
          <a:sy n="79" d="100"/>
        </p:scale>
        <p:origin x="-2046" y="-102"/>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notesMaster" Target="notesMasters/notesMaster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handoutMaster" Target="handoutMasters/handoutMaster1.xml"/><Relationship Id="rId74" Type="http://schemas.openxmlformats.org/officeDocument/2006/relationships/printerSettings" Target="printerSettings/printerSettings1.bin"/><Relationship Id="rId75" Type="http://schemas.openxmlformats.org/officeDocument/2006/relationships/tags" Target="tags/tag1.xml"/><Relationship Id="rId76" Type="http://schemas.openxmlformats.org/officeDocument/2006/relationships/presProps" Target="presProps.xml"/><Relationship Id="rId77" Type="http://schemas.openxmlformats.org/officeDocument/2006/relationships/viewProps" Target="viewProps.xml"/><Relationship Id="rId78" Type="http://schemas.openxmlformats.org/officeDocument/2006/relationships/theme" Target="theme/theme1.xml"/><Relationship Id="rId79"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spcBef>
                <a:spcPct val="0"/>
              </a:spcBef>
              <a:defRPr sz="1300" smtClean="0">
                <a:latin typeface="Arial" charset="0"/>
                <a:cs typeface="+mn-cs"/>
              </a:defRPr>
            </a:lvl1pPr>
          </a:lstStyle>
          <a:p>
            <a:pPr>
              <a:defRPr/>
            </a:pPr>
            <a:endParaRPr lang="en-US"/>
          </a:p>
        </p:txBody>
      </p:sp>
      <p:sp>
        <p:nvSpPr>
          <p:cNvPr id="144387" name="Rectangle 3"/>
          <p:cNvSpPr>
            <a:spLocks noGrp="1" noChangeArrowheads="1"/>
          </p:cNvSpPr>
          <p:nvPr>
            <p:ph type="dt" sz="quarter"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spcBef>
                <a:spcPct val="0"/>
              </a:spcBef>
              <a:defRPr sz="1300" smtClean="0">
                <a:latin typeface="Arial" charset="0"/>
                <a:cs typeface="+mn-cs"/>
              </a:defRPr>
            </a:lvl1pPr>
          </a:lstStyle>
          <a:p>
            <a:pPr>
              <a:defRPr/>
            </a:pPr>
            <a:endParaRPr lang="en-US"/>
          </a:p>
        </p:txBody>
      </p:sp>
      <p:sp>
        <p:nvSpPr>
          <p:cNvPr id="144388" name="Rectangle 4"/>
          <p:cNvSpPr>
            <a:spLocks noGrp="1" noChangeArrowheads="1"/>
          </p:cNvSpPr>
          <p:nvPr>
            <p:ph type="ftr" sz="quarter" idx="2"/>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spcBef>
                <a:spcPct val="0"/>
              </a:spcBef>
              <a:defRPr sz="1300" smtClean="0">
                <a:latin typeface="Arial" charset="0"/>
                <a:cs typeface="+mn-cs"/>
              </a:defRPr>
            </a:lvl1pPr>
          </a:lstStyle>
          <a:p>
            <a:pPr>
              <a:defRPr/>
            </a:pPr>
            <a:endParaRPr lang="en-US"/>
          </a:p>
        </p:txBody>
      </p:sp>
      <p:sp>
        <p:nvSpPr>
          <p:cNvPr id="144389" name="Rectangle 5"/>
          <p:cNvSpPr>
            <a:spLocks noGrp="1" noChangeArrowheads="1"/>
          </p:cNvSpPr>
          <p:nvPr>
            <p:ph type="sldNum" sz="quarter" idx="3"/>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spcBef>
                <a:spcPct val="0"/>
              </a:spcBef>
              <a:defRPr sz="1300" smtClean="0">
                <a:latin typeface="Arial" charset="0"/>
                <a:cs typeface="+mn-cs"/>
              </a:defRPr>
            </a:lvl1pPr>
          </a:lstStyle>
          <a:p>
            <a:pPr>
              <a:defRPr/>
            </a:pPr>
            <a:fld id="{AD808FC5-1489-F04B-9BCC-4B51812BF9E3}" type="slidenum">
              <a:rPr lang="en-GB"/>
              <a:pPr>
                <a:defRPr/>
              </a:pPr>
              <a:t>‹#›</a:t>
            </a:fld>
            <a:endParaRPr lang="en-GB"/>
          </a:p>
        </p:txBody>
      </p:sp>
    </p:spTree>
    <p:extLst>
      <p:ext uri="{BB962C8B-B14F-4D97-AF65-F5344CB8AC3E}">
        <p14:creationId xmlns:p14="http://schemas.microsoft.com/office/powerpoint/2010/main" val="2622811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spcBef>
                <a:spcPct val="0"/>
              </a:spcBef>
              <a:defRPr sz="1300" smtClean="0">
                <a:latin typeface="Arial" charset="0"/>
                <a:cs typeface="+mn-cs"/>
              </a:defRPr>
            </a:lvl1pPr>
          </a:lstStyle>
          <a:p>
            <a:pPr>
              <a:defRPr/>
            </a:pPr>
            <a:endParaRPr lang="en-US"/>
          </a:p>
        </p:txBody>
      </p:sp>
      <p:sp>
        <p:nvSpPr>
          <p:cNvPr id="27651"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spcBef>
                <a:spcPct val="0"/>
              </a:spcBef>
              <a:defRPr sz="1300" smtClean="0">
                <a:latin typeface="Arial"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3"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27654"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spcBef>
                <a:spcPct val="0"/>
              </a:spcBef>
              <a:defRPr sz="1300" smtClean="0">
                <a:latin typeface="Arial" charset="0"/>
                <a:cs typeface="+mn-cs"/>
              </a:defRPr>
            </a:lvl1pPr>
          </a:lstStyle>
          <a:p>
            <a:pPr>
              <a:defRPr/>
            </a:pPr>
            <a:endParaRPr lang="en-US"/>
          </a:p>
        </p:txBody>
      </p:sp>
      <p:sp>
        <p:nvSpPr>
          <p:cNvPr id="27655"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spcBef>
                <a:spcPct val="0"/>
              </a:spcBef>
              <a:defRPr sz="1300" smtClean="0">
                <a:latin typeface="Arial" charset="0"/>
                <a:cs typeface="+mn-cs"/>
              </a:defRPr>
            </a:lvl1pPr>
          </a:lstStyle>
          <a:p>
            <a:pPr>
              <a:defRPr/>
            </a:pPr>
            <a:fld id="{3CAF8CBC-332E-6049-9D5E-E6D79A89B228}" type="slidenum">
              <a:rPr lang="en-GB"/>
              <a:pPr>
                <a:defRPr/>
              </a:pPr>
              <a:t>‹#›</a:t>
            </a:fld>
            <a:endParaRPr lang="en-GB"/>
          </a:p>
        </p:txBody>
      </p:sp>
    </p:spTree>
    <p:extLst>
      <p:ext uri="{BB962C8B-B14F-4D97-AF65-F5344CB8AC3E}">
        <p14:creationId xmlns:p14="http://schemas.microsoft.com/office/powerpoint/2010/main" val="211843981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ahoma" charset="0"/>
                <a:ea typeface="ＭＳ Ｐゴシック" charset="0"/>
                <a:cs typeface="ＭＳ Ｐゴシック" charset="0"/>
              </a:defRPr>
            </a:lvl1pPr>
            <a:lvl2pPr marL="742950" indent="-285750" defTabSz="990600" eaLnBrk="0" hangingPunct="0">
              <a:defRPr sz="2400">
                <a:solidFill>
                  <a:schemeClr val="tx1"/>
                </a:solidFill>
                <a:latin typeface="Tahoma" charset="0"/>
                <a:ea typeface="ＭＳ Ｐゴシック" charset="0"/>
              </a:defRPr>
            </a:lvl2pPr>
            <a:lvl3pPr marL="1143000" indent="-228600" defTabSz="990600" eaLnBrk="0" hangingPunct="0">
              <a:defRPr sz="2400">
                <a:solidFill>
                  <a:schemeClr val="tx1"/>
                </a:solidFill>
                <a:latin typeface="Tahoma" charset="0"/>
                <a:ea typeface="ＭＳ Ｐゴシック" charset="0"/>
              </a:defRPr>
            </a:lvl3pPr>
            <a:lvl4pPr marL="1600200" indent="-228600" defTabSz="990600" eaLnBrk="0" hangingPunct="0">
              <a:defRPr sz="2400">
                <a:solidFill>
                  <a:schemeClr val="tx1"/>
                </a:solidFill>
                <a:latin typeface="Tahoma" charset="0"/>
                <a:ea typeface="ＭＳ Ｐゴシック" charset="0"/>
              </a:defRPr>
            </a:lvl4pPr>
            <a:lvl5pPr marL="2057400" indent="-228600" defTabSz="990600" eaLnBrk="0" hangingPunct="0">
              <a:defRPr sz="2400">
                <a:solidFill>
                  <a:schemeClr val="tx1"/>
                </a:solidFill>
                <a:latin typeface="Tahoma" charset="0"/>
                <a:ea typeface="ＭＳ Ｐゴシック" charset="0"/>
              </a:defRPr>
            </a:lvl5pPr>
            <a:lvl6pPr marL="2514600" indent="-228600" defTabSz="990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defTabSz="990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defTabSz="990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defTabSz="990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0BC8F143-02F5-6C42-85B5-7D58FA7E7D87}" type="slidenum">
              <a:rPr lang="en-GB" sz="1300">
                <a:latin typeface="Arial" charset="0"/>
                <a:ea typeface="MS PGothic" charset="0"/>
                <a:cs typeface="MS PGothic" charset="0"/>
              </a:rPr>
              <a:pPr eaLnBrk="1" hangingPunct="1"/>
              <a:t>1</a:t>
            </a:fld>
            <a:endParaRPr lang="en-GB" sz="1300">
              <a:latin typeface="Arial" charset="0"/>
              <a:ea typeface="MS PGothic" charset="0"/>
              <a:cs typeface="MS PGothic" charset="0"/>
            </a:endParaRPr>
          </a:p>
        </p:txBody>
      </p:sp>
      <p:sp>
        <p:nvSpPr>
          <p:cNvPr id="6146" name="Rectangle 2"/>
          <p:cNvSpPr>
            <a:spLocks noGrp="1" noRot="1" noChangeAspect="1" noChangeArrowheads="1" noTextEdit="1"/>
          </p:cNvSpPr>
          <p:nvPr>
            <p:ph type="sldImg"/>
          </p:nvPr>
        </p:nvSpPr>
        <p:spPr>
          <a:xfrm>
            <a:off x="992188" y="768350"/>
            <a:ext cx="5114925" cy="3836988"/>
          </a:xfrm>
          <a:ln/>
        </p:spPr>
      </p:sp>
      <p:sp>
        <p:nvSpPr>
          <p:cNvPr id="6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3584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37891"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3993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4198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4403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Text Box 1"/>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5139" tIns="49472" rIns="95139" bIns="49472" anchor="b"/>
          <a:lstStyle>
            <a:lvl1pPr defTabSz="474663">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1pPr>
            <a:lvl2pPr defTabSz="474663">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2pPr>
            <a:lvl3pPr defTabSz="474663">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3pPr>
            <a:lvl4pPr defTabSz="474663">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4pPr>
            <a:lvl5pPr defTabSz="474663">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5pPr>
            <a:lvl6pPr marL="2514600" indent="-228600" defTabSz="474663" eaLnBrk="0" fontAlgn="base" hangingPunct="0">
              <a:spcBef>
                <a:spcPct val="30000"/>
              </a:spcBef>
              <a:spcAft>
                <a:spcPct val="0"/>
              </a:spcAft>
              <a:buClr>
                <a:srgbClr val="000000"/>
              </a:buClr>
              <a:buSzPct val="100000"/>
              <a:buFont typeface="Times New Roman" charset="0"/>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6pPr>
            <a:lvl7pPr marL="2971800" indent="-228600" defTabSz="474663" eaLnBrk="0" fontAlgn="base" hangingPunct="0">
              <a:spcBef>
                <a:spcPct val="30000"/>
              </a:spcBef>
              <a:spcAft>
                <a:spcPct val="0"/>
              </a:spcAft>
              <a:buClr>
                <a:srgbClr val="000000"/>
              </a:buClr>
              <a:buSzPct val="100000"/>
              <a:buFont typeface="Times New Roman" charset="0"/>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7pPr>
            <a:lvl8pPr marL="3429000" indent="-228600" defTabSz="474663" eaLnBrk="0" fontAlgn="base" hangingPunct="0">
              <a:spcBef>
                <a:spcPct val="30000"/>
              </a:spcBef>
              <a:spcAft>
                <a:spcPct val="0"/>
              </a:spcAft>
              <a:buClr>
                <a:srgbClr val="000000"/>
              </a:buClr>
              <a:buSzPct val="100000"/>
              <a:buFont typeface="Times New Roman" charset="0"/>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8pPr>
            <a:lvl9pPr marL="3886200" indent="-228600" defTabSz="474663" eaLnBrk="0" fontAlgn="base" hangingPunct="0">
              <a:spcBef>
                <a:spcPct val="30000"/>
              </a:spcBef>
              <a:spcAft>
                <a:spcPct val="0"/>
              </a:spcAft>
              <a:buClr>
                <a:srgbClr val="000000"/>
              </a:buClr>
              <a:buSzPct val="100000"/>
              <a:buFont typeface="Times New Roman" charset="0"/>
              <a:tabLst>
                <a:tab pos="0" algn="l"/>
                <a:tab pos="473075" algn="l"/>
                <a:tab pos="947738" algn="l"/>
                <a:tab pos="1422400" algn="l"/>
                <a:tab pos="1898650" algn="l"/>
                <a:tab pos="2373313" algn="l"/>
                <a:tab pos="2847975" algn="l"/>
                <a:tab pos="3322638" algn="l"/>
                <a:tab pos="3797300" algn="l"/>
                <a:tab pos="4271963" algn="l"/>
                <a:tab pos="4748213" algn="l"/>
                <a:tab pos="5222875" algn="l"/>
                <a:tab pos="5697538" algn="l"/>
                <a:tab pos="6172200" algn="l"/>
                <a:tab pos="6646863" algn="l"/>
                <a:tab pos="7121525" algn="l"/>
                <a:tab pos="7596188" algn="l"/>
                <a:tab pos="8072438" algn="l"/>
                <a:tab pos="8547100" algn="l"/>
                <a:tab pos="9021763" algn="l"/>
                <a:tab pos="9496425" algn="l"/>
              </a:tabLst>
              <a:defRPr sz="1200">
                <a:solidFill>
                  <a:srgbClr val="000000"/>
                </a:solidFill>
                <a:latin typeface="Times New Roman" charset="0"/>
                <a:ea typeface="ＭＳ Ｐゴシック" charset="0"/>
              </a:defRPr>
            </a:lvl9pPr>
          </a:lstStyle>
          <a:p>
            <a:pPr algn="r">
              <a:buClr>
                <a:srgbClr val="000000"/>
              </a:buClr>
              <a:buSzPct val="100000"/>
              <a:buFont typeface="Arial" charset="0"/>
              <a:buNone/>
              <a:defRPr/>
            </a:pPr>
            <a:fld id="{32D58D6A-AA6C-D844-86DD-D2353C161569}" type="slidenum">
              <a:rPr lang="nl-NL" sz="1300" smtClean="0">
                <a:latin typeface="Arial" charset="0"/>
                <a:cs typeface="+mn-cs"/>
              </a:rPr>
              <a:pPr algn="r">
                <a:buClr>
                  <a:srgbClr val="000000"/>
                </a:buClr>
                <a:buSzPct val="100000"/>
                <a:buFont typeface="Arial" charset="0"/>
                <a:buNone/>
                <a:defRPr/>
              </a:pPr>
              <a:t>29</a:t>
            </a:fld>
            <a:endParaRPr lang="nl-NL" sz="1300" smtClean="0">
              <a:latin typeface="Arial" charset="0"/>
              <a:cs typeface="+mn-cs"/>
            </a:endParaRPr>
          </a:p>
        </p:txBody>
      </p:sp>
      <p:sp>
        <p:nvSpPr>
          <p:cNvPr id="124931" name="Text Box 2"/>
          <p:cNvSpPr txBox="1">
            <a:spLocks noChangeArrowheads="1"/>
          </p:cNvSpPr>
          <p:nvPr/>
        </p:nvSpPr>
        <p:spPr bwMode="auto">
          <a:xfrm>
            <a:off x="1179513" y="785813"/>
            <a:ext cx="4740275" cy="3843337"/>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46084" name="Rectangle 3"/>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48131"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5017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5427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5632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a:xfrm>
            <a:off x="992188" y="768350"/>
            <a:ext cx="5114925" cy="3836988"/>
          </a:xfrm>
          <a:ln/>
        </p:spPr>
      </p:sp>
      <p:sp>
        <p:nvSpPr>
          <p:cNvPr id="10445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0445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ahoma" charset="0"/>
                <a:ea typeface="ＭＳ Ｐゴシック" charset="0"/>
                <a:cs typeface="ＭＳ Ｐゴシック" charset="0"/>
              </a:defRPr>
            </a:lvl1pPr>
            <a:lvl2pPr marL="742950" indent="-285750" defTabSz="990600" eaLnBrk="0" hangingPunct="0">
              <a:defRPr sz="2400">
                <a:solidFill>
                  <a:schemeClr val="tx1"/>
                </a:solidFill>
                <a:latin typeface="Tahoma" charset="0"/>
                <a:ea typeface="ＭＳ Ｐゴシック" charset="0"/>
              </a:defRPr>
            </a:lvl2pPr>
            <a:lvl3pPr marL="1143000" indent="-228600" defTabSz="990600" eaLnBrk="0" hangingPunct="0">
              <a:defRPr sz="2400">
                <a:solidFill>
                  <a:schemeClr val="tx1"/>
                </a:solidFill>
                <a:latin typeface="Tahoma" charset="0"/>
                <a:ea typeface="ＭＳ Ｐゴシック" charset="0"/>
              </a:defRPr>
            </a:lvl3pPr>
            <a:lvl4pPr marL="1600200" indent="-228600" defTabSz="990600" eaLnBrk="0" hangingPunct="0">
              <a:defRPr sz="2400">
                <a:solidFill>
                  <a:schemeClr val="tx1"/>
                </a:solidFill>
                <a:latin typeface="Tahoma" charset="0"/>
                <a:ea typeface="ＭＳ Ｐゴシック" charset="0"/>
              </a:defRPr>
            </a:lvl4pPr>
            <a:lvl5pPr marL="2057400" indent="-228600" defTabSz="990600" eaLnBrk="0" hangingPunct="0">
              <a:defRPr sz="2400">
                <a:solidFill>
                  <a:schemeClr val="tx1"/>
                </a:solidFill>
                <a:latin typeface="Tahoma" charset="0"/>
                <a:ea typeface="ＭＳ Ｐゴシック" charset="0"/>
              </a:defRPr>
            </a:lvl5pPr>
            <a:lvl6pPr marL="2514600" indent="-228600" defTabSz="990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defTabSz="990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defTabSz="990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defTabSz="990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C29F8F0E-A85F-9142-89AB-BECC01F20B9C}" type="slidenum">
              <a:rPr lang="en-GB" sz="1300">
                <a:latin typeface="Arial" charset="0"/>
              </a:rPr>
              <a:pPr eaLnBrk="1" hangingPunct="1"/>
              <a:t>3</a:t>
            </a:fld>
            <a:endParaRPr lang="en-GB" sz="130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58371" name="Text Box 2"/>
          <p:cNvSpPr>
            <a:spLocks noGrp="1" noChangeArrowheads="1"/>
          </p:cNvSpPr>
          <p:nvPr>
            <p:ph type="body"/>
          </p:nvPr>
        </p:nvSpPr>
        <p:spPr>
          <a:xfrm>
            <a:off x="709613" y="4862513"/>
            <a:ext cx="5680075" cy="450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rPr>
              <a:t>The second problem is an issue that Joshua has encountered in his work with the biologists on designing analytical equipment. He did not know the answer to this issue and so decided to make a PhD project around it. I have taken on that project, which was back in 2009 and have kept working on this topic since then. The issue is around what we are calling “ephemeral resource constraints” and we have done on work on how these arise in experimental problems, and what we can do about them.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0419" name="Text Box 2"/>
          <p:cNvSpPr>
            <a:spLocks noGrp="1" noChangeArrowheads="1"/>
          </p:cNvSpPr>
          <p:nvPr>
            <p:ph type="body"/>
          </p:nvPr>
        </p:nvSpPr>
        <p:spPr>
          <a:xfrm>
            <a:off x="709613" y="4862513"/>
            <a:ext cx="5680075" cy="450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rPr>
              <a:t>The second problem is an issue that Joshua has encountered in his work with the biologists on designing analytical equipment. He did not know the answer to this issue and so decided to make a PhD project around it. I have taken on that project, which was back in 2009 and have kept working on this topic since then. The issue is around what we are calling “ephemeral resource constraints” and we have done on work on how these arise in experimental problems, and what we can do about them.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246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246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246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246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656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8611"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065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13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065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a:xfrm>
            <a:off x="992188" y="768350"/>
            <a:ext cx="5114925" cy="3836988"/>
          </a:xfrm>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ahoma" charset="0"/>
                <a:ea typeface="ＭＳ Ｐゴシック" charset="0"/>
                <a:cs typeface="ＭＳ Ｐゴシック" charset="0"/>
              </a:defRPr>
            </a:lvl1pPr>
            <a:lvl2pPr marL="742950" indent="-285750" defTabSz="990600" eaLnBrk="0" hangingPunct="0">
              <a:defRPr sz="2400">
                <a:solidFill>
                  <a:schemeClr val="tx1"/>
                </a:solidFill>
                <a:latin typeface="Tahoma" charset="0"/>
                <a:ea typeface="ＭＳ Ｐゴシック" charset="0"/>
              </a:defRPr>
            </a:lvl2pPr>
            <a:lvl3pPr marL="1143000" indent="-228600" defTabSz="990600" eaLnBrk="0" hangingPunct="0">
              <a:defRPr sz="2400">
                <a:solidFill>
                  <a:schemeClr val="tx1"/>
                </a:solidFill>
                <a:latin typeface="Tahoma" charset="0"/>
                <a:ea typeface="ＭＳ Ｐゴシック" charset="0"/>
              </a:defRPr>
            </a:lvl3pPr>
            <a:lvl4pPr marL="1600200" indent="-228600" defTabSz="990600" eaLnBrk="0" hangingPunct="0">
              <a:defRPr sz="2400">
                <a:solidFill>
                  <a:schemeClr val="tx1"/>
                </a:solidFill>
                <a:latin typeface="Tahoma" charset="0"/>
                <a:ea typeface="ＭＳ Ｐゴシック" charset="0"/>
              </a:defRPr>
            </a:lvl4pPr>
            <a:lvl5pPr marL="2057400" indent="-228600" defTabSz="990600" eaLnBrk="0" hangingPunct="0">
              <a:defRPr sz="2400">
                <a:solidFill>
                  <a:schemeClr val="tx1"/>
                </a:solidFill>
                <a:latin typeface="Tahoma" charset="0"/>
                <a:ea typeface="ＭＳ Ｐゴシック" charset="0"/>
              </a:defRPr>
            </a:lvl5pPr>
            <a:lvl6pPr marL="2514600" indent="-228600" defTabSz="990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defTabSz="990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defTabSz="990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defTabSz="990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CEB33EC3-377C-944B-A7B9-8EFCA87F28A3}" type="slidenum">
              <a:rPr lang="en-GB" sz="1300">
                <a:latin typeface="Arial" charset="0"/>
              </a:rPr>
              <a:pPr eaLnBrk="1" hangingPunct="1"/>
              <a:t>7</a:t>
            </a:fld>
            <a:endParaRPr lang="en-GB" sz="130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2707" name="Text Box 2"/>
          <p:cNvSpPr>
            <a:spLocks noGrp="1" noChangeArrowheads="1"/>
          </p:cNvSpPr>
          <p:nvPr>
            <p:ph type="body"/>
          </p:nvPr>
        </p:nvSpPr>
        <p:spPr>
          <a:xfrm>
            <a:off x="709613" y="4862513"/>
            <a:ext cx="5680075" cy="450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rPr>
              <a:t>The second problem is an issue that Joshua has encountered in his work with the biologists on designing analytical equipment. He did not know the answer to this issue and so decided to make a PhD project around it. I have taken on that project, which was back in 2009 and have kept working on this topic since then. The issue is around what we are calling “ephemeral resource constraints” and we have done on work on how these arise in experimental problems, and what we can do about them. </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7154"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475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680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78851"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089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178"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294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499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499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704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9202"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8704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p:cNvSpPr>
            <a:spLocks noGrp="1" noRot="1" noChangeAspect="1" noTextEdit="1"/>
          </p:cNvSpPr>
          <p:nvPr>
            <p:ph type="sldImg"/>
          </p:nvPr>
        </p:nvSpPr>
        <p:spPr>
          <a:xfrm>
            <a:off x="992188" y="768350"/>
            <a:ext cx="5114925" cy="3836988"/>
          </a:xfrm>
          <a:ln/>
        </p:spPr>
      </p:sp>
      <p:sp>
        <p:nvSpPr>
          <p:cNvPr id="133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Arial" charset="0"/>
            </a:endParaRPr>
          </a:p>
        </p:txBody>
      </p:sp>
      <p:sp>
        <p:nvSpPr>
          <p:cNvPr id="133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eaLnBrk="0" hangingPunct="0">
              <a:defRPr sz="2400">
                <a:solidFill>
                  <a:schemeClr val="tx1"/>
                </a:solidFill>
                <a:latin typeface="Tahoma" charset="0"/>
                <a:ea typeface="ＭＳ Ｐゴシック" charset="0"/>
                <a:cs typeface="ＭＳ Ｐゴシック" charset="0"/>
              </a:defRPr>
            </a:lvl1pPr>
            <a:lvl2pPr marL="742950" indent="-285750" defTabSz="990600" eaLnBrk="0" hangingPunct="0">
              <a:defRPr sz="2400">
                <a:solidFill>
                  <a:schemeClr val="tx1"/>
                </a:solidFill>
                <a:latin typeface="Tahoma" charset="0"/>
                <a:ea typeface="ＭＳ Ｐゴシック" charset="0"/>
              </a:defRPr>
            </a:lvl2pPr>
            <a:lvl3pPr marL="1143000" indent="-228600" defTabSz="990600" eaLnBrk="0" hangingPunct="0">
              <a:defRPr sz="2400">
                <a:solidFill>
                  <a:schemeClr val="tx1"/>
                </a:solidFill>
                <a:latin typeface="Tahoma" charset="0"/>
                <a:ea typeface="ＭＳ Ｐゴシック" charset="0"/>
              </a:defRPr>
            </a:lvl3pPr>
            <a:lvl4pPr marL="1600200" indent="-228600" defTabSz="990600" eaLnBrk="0" hangingPunct="0">
              <a:defRPr sz="2400">
                <a:solidFill>
                  <a:schemeClr val="tx1"/>
                </a:solidFill>
                <a:latin typeface="Tahoma" charset="0"/>
                <a:ea typeface="ＭＳ Ｐゴシック" charset="0"/>
              </a:defRPr>
            </a:lvl4pPr>
            <a:lvl5pPr marL="2057400" indent="-228600" defTabSz="990600" eaLnBrk="0" hangingPunct="0">
              <a:defRPr sz="2400">
                <a:solidFill>
                  <a:schemeClr val="tx1"/>
                </a:solidFill>
                <a:latin typeface="Tahoma" charset="0"/>
                <a:ea typeface="ＭＳ Ｐゴシック" charset="0"/>
              </a:defRPr>
            </a:lvl5pPr>
            <a:lvl6pPr marL="2514600" indent="-228600" defTabSz="990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defTabSz="990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defTabSz="990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defTabSz="990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CEB33EC3-377C-944B-A7B9-8EFCA87F28A3}" type="slidenum">
              <a:rPr lang="en-GB" sz="1300">
                <a:latin typeface="Arial" charset="0"/>
              </a:rPr>
              <a:pPr eaLnBrk="1" hangingPunct="1"/>
              <a:t>8</a:t>
            </a:fld>
            <a:endParaRPr lang="en-GB" sz="1300">
              <a:latin typeface="Arial"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79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60419" name="Text Box 2"/>
          <p:cNvSpPr>
            <a:spLocks noGrp="1" noChangeArrowheads="1"/>
          </p:cNvSpPr>
          <p:nvPr>
            <p:ph type="body"/>
          </p:nvPr>
        </p:nvSpPr>
        <p:spPr>
          <a:xfrm>
            <a:off x="709613" y="4862513"/>
            <a:ext cx="5680075" cy="4505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GB" dirty="0">
              <a:latin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a:xfrm>
            <a:off x="992188" y="768350"/>
            <a:ext cx="5114925" cy="3836988"/>
          </a:xfrm>
          <a:ln/>
        </p:spPr>
      </p:sp>
      <p:sp>
        <p:nvSpPr>
          <p:cNvPr id="162819" name="Notes Placeholder 2"/>
          <p:cNvSpPr>
            <a:spLocks noGrp="1"/>
          </p:cNvSpPr>
          <p:nvPr>
            <p:ph type="body" idx="1"/>
          </p:nvPr>
        </p:nvSpPr>
        <p:spPr>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GB" dirty="0">
              <a:solidFill>
                <a:srgbClr val="7030A0"/>
              </a:solidFill>
              <a:latin typeface="Times New Roman" charset="0"/>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42"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9318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dirty="0">
              <a:latin typeface="Times New Roman"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4866"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9523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5890" name="Text Box 1"/>
          <p:cNvSpPr txBox="1">
            <a:spLocks noChangeArrowheads="1"/>
          </p:cNvSpPr>
          <p:nvPr/>
        </p:nvSpPr>
        <p:spPr bwMode="auto">
          <a:xfrm>
            <a:off x="1182688" y="768350"/>
            <a:ext cx="4732337" cy="383540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9728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914"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66915"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7938"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67939"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8962"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68963"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986"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69987"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6661" tIns="48331" rIns="96661" bIns="48331" anchor="ctr"/>
          <a:lstStyle/>
          <a:p>
            <a:endParaRPr lang="en-US" dirty="0">
              <a:latin typeface="Times New Roman"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1010"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71011"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25603"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034"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72035"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3058"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73059"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82" name="Text Box 1"/>
          <p:cNvSpPr txBox="1">
            <a:spLocks noChangeArrowheads="1"/>
          </p:cNvSpPr>
          <p:nvPr/>
        </p:nvSpPr>
        <p:spPr bwMode="auto">
          <a:xfrm>
            <a:off x="1183217" y="768485"/>
            <a:ext cx="4731693" cy="3835760"/>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pPr>
            <a:endParaRPr lang="en-US" sz="1600">
              <a:solidFill>
                <a:schemeClr val="bg1"/>
              </a:solidFill>
              <a:latin typeface="Arial" charset="0"/>
            </a:endParaRPr>
          </a:p>
        </p:txBody>
      </p:sp>
      <p:sp>
        <p:nvSpPr>
          <p:cNvPr id="174083" name="Rectangle 2"/>
          <p:cNvSpPr>
            <a:spLocks noGrp="1" noChangeArrowheads="1"/>
          </p:cNvSpPr>
          <p:nvPr>
            <p:ph type="body"/>
          </p:nvPr>
        </p:nvSpPr>
        <p:spPr>
          <a:xfrm>
            <a:off x="710165" y="4861887"/>
            <a:ext cx="5670753" cy="4595358"/>
          </a:xfrm>
          <a:noFill/>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27651"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29699"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31747"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Text Box 1"/>
          <p:cNvSpPr txBox="1">
            <a:spLocks noChangeArrowheads="1"/>
          </p:cNvSpPr>
          <p:nvPr/>
        </p:nvSpPr>
        <p:spPr bwMode="auto">
          <a:xfrm>
            <a:off x="1182688" y="768350"/>
            <a:ext cx="4733925" cy="3838575"/>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lvl1pPr>
              <a:defRPr sz="1200">
                <a:solidFill>
                  <a:srgbClr val="000000"/>
                </a:solidFill>
                <a:latin typeface="Times New Roman" charset="0"/>
                <a:ea typeface="ＭＳ Ｐゴシック" charset="0"/>
              </a:defRPr>
            </a:lvl1pPr>
            <a:lvl2pPr>
              <a:defRPr sz="1200">
                <a:solidFill>
                  <a:srgbClr val="000000"/>
                </a:solidFill>
                <a:latin typeface="Times New Roman" charset="0"/>
                <a:ea typeface="ＭＳ Ｐゴシック" charset="0"/>
              </a:defRPr>
            </a:lvl2pPr>
            <a:lvl3pPr>
              <a:defRPr sz="1200">
                <a:solidFill>
                  <a:srgbClr val="000000"/>
                </a:solidFill>
                <a:latin typeface="Times New Roman" charset="0"/>
                <a:ea typeface="ＭＳ Ｐゴシック" charset="0"/>
              </a:defRPr>
            </a:lvl3pPr>
            <a:lvl4pPr>
              <a:defRPr sz="1200">
                <a:solidFill>
                  <a:srgbClr val="000000"/>
                </a:solidFill>
                <a:latin typeface="Times New Roman" charset="0"/>
                <a:ea typeface="ＭＳ Ｐゴシック" charset="0"/>
              </a:defRPr>
            </a:lvl4pPr>
            <a:lvl5pPr>
              <a:defRPr sz="1200">
                <a:solidFill>
                  <a:srgbClr val="000000"/>
                </a:solidFill>
                <a:latin typeface="Times New Roman" charset="0"/>
                <a:ea typeface="ＭＳ Ｐゴシック" charset="0"/>
              </a:defRPr>
            </a:lvl5pPr>
            <a:lvl6pPr marL="25146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6pPr>
            <a:lvl7pPr marL="29718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7pPr>
            <a:lvl8pPr marL="34290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8pPr>
            <a:lvl9pPr marL="3886200" indent="-228600" defTabSz="449263" eaLnBrk="0" fontAlgn="base" hangingPunct="0">
              <a:spcBef>
                <a:spcPct val="30000"/>
              </a:spcBef>
              <a:spcAft>
                <a:spcPct val="0"/>
              </a:spcAft>
              <a:buClr>
                <a:srgbClr val="000000"/>
              </a:buClr>
              <a:buSzPct val="100000"/>
              <a:buFont typeface="Times New Roman" charset="0"/>
              <a:defRPr sz="1200">
                <a:solidFill>
                  <a:srgbClr val="000000"/>
                </a:solidFill>
                <a:latin typeface="Times New Roman" charset="0"/>
                <a:ea typeface="ＭＳ Ｐゴシック" charset="0"/>
              </a:defRPr>
            </a:lvl9pPr>
          </a:lstStyle>
          <a:p>
            <a:pPr>
              <a:buClr>
                <a:srgbClr val="000000"/>
              </a:buClr>
              <a:buSzPct val="100000"/>
              <a:buFont typeface="Arial" charset="0"/>
              <a:buNone/>
              <a:defRPr/>
            </a:pPr>
            <a:endParaRPr lang="en-US" sz="1600" smtClean="0">
              <a:solidFill>
                <a:schemeClr val="bg1"/>
              </a:solidFill>
              <a:latin typeface="Arial" charset="0"/>
              <a:cs typeface="+mn-cs"/>
            </a:endParaRPr>
          </a:p>
        </p:txBody>
      </p:sp>
      <p:sp>
        <p:nvSpPr>
          <p:cNvPr id="33795" name="Rectangle 2"/>
          <p:cNvSpPr>
            <a:spLocks noGrp="1" noChangeArrowheads="1"/>
          </p:cNvSpPr>
          <p:nvPr>
            <p:ph type="body"/>
          </p:nvPr>
        </p:nvSpPr>
        <p:spPr>
          <a:xfrm>
            <a:off x="709613" y="4862513"/>
            <a:ext cx="5670550" cy="4594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val="1"/>
            </a:ext>
          </a:extLst>
        </p:spPr>
        <p:txBody>
          <a:bodyPr wrap="none" lIns="96661" tIns="48331" rIns="96661" bIns="48331" anchor="ctr"/>
          <a:lstStyle/>
          <a:p>
            <a:endParaRPr lang="en-US">
              <a:latin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113227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84213" y="1844675"/>
            <a:ext cx="8013700" cy="428148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p>
        </p:txBody>
      </p:sp>
    </p:spTree>
    <p:extLst>
      <p:ext uri="{BB962C8B-B14F-4D97-AF65-F5344CB8AC3E}">
        <p14:creationId xmlns:p14="http://schemas.microsoft.com/office/powerpoint/2010/main" val="428715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4488" y="836613"/>
            <a:ext cx="2003425" cy="5289550"/>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4213" y="836613"/>
            <a:ext cx="5857875" cy="528955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241597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684213" y="1844675"/>
            <a:ext cx="3930650" cy="4281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7263" y="1844675"/>
            <a:ext cx="3930650" cy="4281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p>
        </p:txBody>
      </p:sp>
    </p:spTree>
    <p:extLst>
      <p:ext uri="{BB962C8B-B14F-4D97-AF65-F5344CB8AC3E}">
        <p14:creationId xmlns:p14="http://schemas.microsoft.com/office/powerpoint/2010/main" val="3131974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4213" y="1844675"/>
            <a:ext cx="8013700" cy="4281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p>
        </p:txBody>
      </p:sp>
    </p:spTree>
    <p:extLst>
      <p:ext uri="{BB962C8B-B14F-4D97-AF65-F5344CB8AC3E}">
        <p14:creationId xmlns:p14="http://schemas.microsoft.com/office/powerpoint/2010/main" val="3613306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5128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4213" y="836613"/>
            <a:ext cx="8013700" cy="792162"/>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684213" y="1844675"/>
            <a:ext cx="3930650" cy="42814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767263" y="1844675"/>
            <a:ext cx="3930650" cy="2063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767263" y="4060825"/>
            <a:ext cx="3930650" cy="2065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8165884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65905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95288" y="188913"/>
            <a:ext cx="7623175" cy="1214437"/>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395288" y="1628775"/>
            <a:ext cx="4167187" cy="4672013"/>
          </a:xfrm>
        </p:spPr>
        <p:txBody>
          <a:bodyPr/>
          <a:lstStyle/>
          <a:p>
            <a:pPr lvl="0"/>
            <a:endParaRPr lang="en-US" noProof="0" smtClean="0"/>
          </a:p>
        </p:txBody>
      </p:sp>
      <p:sp>
        <p:nvSpPr>
          <p:cNvPr id="4" name="Text Placeholder 3"/>
          <p:cNvSpPr>
            <a:spLocks noGrp="1"/>
          </p:cNvSpPr>
          <p:nvPr>
            <p:ph type="body" sz="half" idx="2"/>
          </p:nvPr>
        </p:nvSpPr>
        <p:spPr>
          <a:xfrm>
            <a:off x="4714875" y="1628775"/>
            <a:ext cx="4168775" cy="46720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idx="10"/>
          </p:nvPr>
        </p:nvSpPr>
        <p:spPr>
          <a:xfrm>
            <a:off x="7953375" y="6572250"/>
            <a:ext cx="1181100" cy="276225"/>
          </a:xfrm>
          <a:prstGeom prst="rect">
            <a:avLst/>
          </a:prstGeom>
        </p:spPr>
        <p:txBody>
          <a:bodyPr/>
          <a:lstStyle>
            <a:lvl1pPr>
              <a:defRPr smtClean="0">
                <a:cs typeface="+mn-cs"/>
              </a:defRPr>
            </a:lvl1pPr>
          </a:lstStyle>
          <a:p>
            <a:pPr>
              <a:defRPr/>
            </a:pPr>
            <a:fld id="{307278DE-A792-4446-8B76-41A79D564029}" type="slidenum">
              <a:rPr lang="nl-NL"/>
              <a:pPr>
                <a:defRPr/>
              </a:pPr>
              <a:t>‹#›</a:t>
            </a:fld>
            <a:endParaRPr lang="nl-NL"/>
          </a:p>
        </p:txBody>
      </p:sp>
    </p:spTree>
    <p:extLst>
      <p:ext uri="{BB962C8B-B14F-4D97-AF65-F5344CB8AC3E}">
        <p14:creationId xmlns:p14="http://schemas.microsoft.com/office/powerpoint/2010/main" val="3417099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3" y="1844675"/>
            <a:ext cx="8013700" cy="428148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lvl1pPr>
          </a:lstStyle>
          <a:p>
            <a:pPr lvl="0"/>
            <a:r>
              <a:rPr lang="en-US" dirty="0"/>
              <a:t>Click to edit Master title style</a:t>
            </a:r>
          </a:p>
        </p:txBody>
      </p:sp>
    </p:spTree>
    <p:extLst>
      <p:ext uri="{BB962C8B-B14F-4D97-AF65-F5344CB8AC3E}">
        <p14:creationId xmlns:p14="http://schemas.microsoft.com/office/powerpoint/2010/main" val="31715712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8354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84213" y="1844675"/>
            <a:ext cx="3930650" cy="42814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767263" y="1844675"/>
            <a:ext cx="3930650" cy="428148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p>
        </p:txBody>
      </p:sp>
    </p:spTree>
    <p:extLst>
      <p:ext uri="{BB962C8B-B14F-4D97-AF65-F5344CB8AC3E}">
        <p14:creationId xmlns:p14="http://schemas.microsoft.com/office/powerpoint/2010/main" val="3523430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11990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en-US"/>
              <a:t>Click to edit Master title style</a:t>
            </a:r>
          </a:p>
        </p:txBody>
      </p:sp>
    </p:spTree>
    <p:extLst>
      <p:ext uri="{BB962C8B-B14F-4D97-AF65-F5344CB8AC3E}">
        <p14:creationId xmlns:p14="http://schemas.microsoft.com/office/powerpoint/2010/main" val="3251237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85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5017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69850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userDrawn="1"/>
        </p:nvSpPr>
        <p:spPr bwMode="auto">
          <a:xfrm>
            <a:off x="8675688" y="6524625"/>
            <a:ext cx="4683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r">
              <a:spcBef>
                <a:spcPct val="0"/>
              </a:spcBef>
            </a:pPr>
            <a:fld id="{A095B45B-B84F-4144-BA02-1328F569E708}" type="slidenum">
              <a:rPr lang="en-GB" sz="1600" b="1">
                <a:latin typeface="Arial" charset="0"/>
                <a:ea typeface="MS PGothic" charset="0"/>
                <a:cs typeface="MS PGothic" charset="0"/>
              </a:rPr>
              <a:pPr algn="r">
                <a:spcBef>
                  <a:spcPct val="0"/>
                </a:spcBef>
              </a:pPr>
              <a:t>‹#›</a:t>
            </a:fld>
            <a:endParaRPr lang="en-GB" sz="1600" b="1">
              <a:latin typeface="Arial" charset="0"/>
              <a:ea typeface="MS PGothic" charset="0"/>
              <a:cs typeface="MS PGothic" charset="0"/>
            </a:endParaRPr>
          </a:p>
        </p:txBody>
      </p:sp>
      <p:pic>
        <p:nvPicPr>
          <p:cNvPr id="1027" name="Picture 2" descr="http://www.mbs.ac.uk/_assets/img/logo_mbs-ltd.gif"/>
          <p:cNvPicPr>
            <a:picLocks noChangeAspect="1" noChangeArrowheads="1"/>
          </p:cNvPicPr>
          <p:nvPr userDrawn="1"/>
        </p:nvPicPr>
        <p:blipFill>
          <a:blip r:embed="rId19">
            <a:extLst>
              <a:ext uri="{28A0092B-C50C-407E-A947-70E740481C1C}">
                <a14:useLocalDpi xmlns:a14="http://schemas.microsoft.com/office/drawing/2010/main" val="0"/>
              </a:ext>
            </a:extLst>
          </a:blip>
          <a:srcRect/>
          <a:stretch>
            <a:fillRect/>
          </a:stretch>
        </p:blipFill>
        <p:spPr bwMode="auto">
          <a:xfrm>
            <a:off x="258763" y="58738"/>
            <a:ext cx="19145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itle Placeholder 1"/>
          <p:cNvSpPr>
            <a:spLocks noGrp="1"/>
          </p:cNvSpPr>
          <p:nvPr>
            <p:ph type="title"/>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 id="2147483978" r:id="rId12"/>
    <p:sldLayoutId id="2147483979" r:id="rId13"/>
    <p:sldLayoutId id="2147483981" r:id="rId14"/>
    <p:sldLayoutId id="2147483980" r:id="rId15"/>
    <p:sldLayoutId id="2147483982" r:id="rId16"/>
    <p:sldLayoutId id="2147483983" r:id="rId17"/>
  </p:sldLayoutIdLst>
  <p:timing>
    <p:tnLst>
      <p:par>
        <p:cTn xmlns:p14="http://schemas.microsoft.com/office/powerpoint/2010/main" id="1" dur="indefinite" restart="never" nodeType="tmRoot"/>
      </p:par>
    </p:tnLst>
  </p:timing>
  <p:hf sldNum="0" hdr="0" dt="0"/>
  <p:txStyles>
    <p:titleStyle>
      <a:lvl1pPr algn="ctr" rtl="0" eaLnBrk="0" fontAlgn="base" hangingPunct="0">
        <a:spcBef>
          <a:spcPct val="0"/>
        </a:spcBef>
        <a:spcAft>
          <a:spcPct val="0"/>
        </a:spcAft>
        <a:defRPr sz="28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p:titleStyle>
    <p:bodyStyle>
      <a:lvl1pPr marL="342900" indent="-342900" algn="l" rtl="0" eaLnBrk="0" fontAlgn="base" hangingPunct="0">
        <a:spcBef>
          <a:spcPct val="20000"/>
        </a:spcBef>
        <a:spcAft>
          <a:spcPct val="20000"/>
        </a:spcAft>
        <a:buChar char="•"/>
        <a:defRPr sz="2400">
          <a:solidFill>
            <a:schemeClr val="accent2"/>
          </a:solidFill>
          <a:latin typeface="+mn-lt"/>
          <a:ea typeface="MS PGothic" pitchFamily="34" charset="-128"/>
          <a:cs typeface="MS PGothic" charset="0"/>
        </a:defRPr>
      </a:lvl1pPr>
      <a:lvl2pPr marL="742950" indent="-285750" algn="l" rtl="0" eaLnBrk="0" fontAlgn="base" hangingPunct="0">
        <a:spcBef>
          <a:spcPct val="20000"/>
        </a:spcBef>
        <a:spcAft>
          <a:spcPct val="20000"/>
        </a:spcAft>
        <a:buChar char="–"/>
        <a:defRPr sz="20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20000"/>
        </a:spcAft>
        <a:buChar char="•"/>
        <a:defRPr>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20000"/>
        </a:spcAft>
        <a:buChar char="–"/>
        <a:defRPr>
          <a:solidFill>
            <a:schemeClr val="tx1"/>
          </a:solidFill>
          <a:latin typeface="Times New Roman" pitchFamily="18" charset="0"/>
          <a:ea typeface="MS PGothic" pitchFamily="34" charset="-128"/>
          <a:cs typeface="MS PGothic" charset="0"/>
        </a:defRPr>
      </a:lvl4pPr>
      <a:lvl5pPr marL="2057400" indent="-228600" algn="l" rtl="0" eaLnBrk="0" fontAlgn="base" hangingPunct="0">
        <a:spcBef>
          <a:spcPct val="20000"/>
        </a:spcBef>
        <a:spcAft>
          <a:spcPct val="20000"/>
        </a:spcAft>
        <a:buChar char="»"/>
        <a:defRPr>
          <a:solidFill>
            <a:schemeClr val="tx1"/>
          </a:solidFill>
          <a:latin typeface="Times New Roman" pitchFamily="18" charset="0"/>
          <a:ea typeface="MS PGothic" pitchFamily="34" charset="-128"/>
          <a:cs typeface="MS PGothic" charset="0"/>
        </a:defRPr>
      </a:lvl5pPr>
      <a:lvl6pPr marL="2514600" indent="-228600" algn="l" rtl="0" fontAlgn="base">
        <a:spcBef>
          <a:spcPct val="20000"/>
        </a:spcBef>
        <a:spcAft>
          <a:spcPct val="20000"/>
        </a:spcAft>
        <a:buChar char="»"/>
        <a:defRPr>
          <a:solidFill>
            <a:schemeClr val="tx1"/>
          </a:solidFill>
          <a:latin typeface="Times New Roman" pitchFamily="18" charset="0"/>
        </a:defRPr>
      </a:lvl6pPr>
      <a:lvl7pPr marL="2971800" indent="-228600" algn="l" rtl="0" fontAlgn="base">
        <a:spcBef>
          <a:spcPct val="20000"/>
        </a:spcBef>
        <a:spcAft>
          <a:spcPct val="20000"/>
        </a:spcAft>
        <a:buChar char="»"/>
        <a:defRPr>
          <a:solidFill>
            <a:schemeClr val="tx1"/>
          </a:solidFill>
          <a:latin typeface="Times New Roman" pitchFamily="18" charset="0"/>
        </a:defRPr>
      </a:lvl7pPr>
      <a:lvl8pPr marL="3429000" indent="-228600" algn="l" rtl="0" fontAlgn="base">
        <a:spcBef>
          <a:spcPct val="20000"/>
        </a:spcBef>
        <a:spcAft>
          <a:spcPct val="20000"/>
        </a:spcAft>
        <a:buChar char="»"/>
        <a:defRPr>
          <a:solidFill>
            <a:schemeClr val="tx1"/>
          </a:solidFill>
          <a:latin typeface="Times New Roman" pitchFamily="18" charset="0"/>
        </a:defRPr>
      </a:lvl8pPr>
      <a:lvl9pPr marL="3886200" indent="-228600" algn="l" rtl="0" fontAlgn="base">
        <a:spcBef>
          <a:spcPct val="20000"/>
        </a:spcBef>
        <a:spcAft>
          <a:spcPct val="20000"/>
        </a:spcAft>
        <a:buChar char="»"/>
        <a:defRPr>
          <a:solidFill>
            <a:schemeClr val="tx1"/>
          </a:solidFill>
          <a:latin typeface="Times New Roman"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hyperlink" Target="mailto:richard.allmendinger@manchester.ac.uk" TargetMode="External"/><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image" Target="../media/image50.gif"/><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5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png"/><Relationship Id="rId6"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1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6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52.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5" Type="http://schemas.openxmlformats.org/officeDocument/2006/relationships/image" Target="../media/image56.png"/><Relationship Id="rId6" Type="http://schemas.openxmlformats.org/officeDocument/2006/relationships/image" Target="../media/image57.png"/><Relationship Id="rId7"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12.xml"/><Relationship Id="rId2" Type="http://schemas.openxmlformats.org/officeDocument/2006/relationships/notesSlide" Target="../notesSlides/notesSlide4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7" Type="http://schemas.openxmlformats.org/officeDocument/2006/relationships/image" Target="../media/image66.png"/><Relationship Id="rId8" Type="http://schemas.openxmlformats.org/officeDocument/2006/relationships/image" Target="../media/image68.png"/><Relationship Id="rId9" Type="http://schemas.openxmlformats.org/officeDocument/2006/relationships/image" Target="../media/image73.png"/><Relationship Id="rId1" Type="http://schemas.openxmlformats.org/officeDocument/2006/relationships/slideLayout" Target="../slideLayouts/slideLayout17.xml"/><Relationship Id="rId2" Type="http://schemas.openxmlformats.org/officeDocument/2006/relationships/notesSlide" Target="../notesSlides/notesSlide4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5.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12.xml"/><Relationship Id="rId2" Type="http://schemas.openxmlformats.org/officeDocument/2006/relationships/notesSlide" Target="../notesSlides/notesSlide48.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12.xml"/><Relationship Id="rId2" Type="http://schemas.openxmlformats.org/officeDocument/2006/relationships/notesSlide" Target="../notesSlides/notesSlide49.xml"/></Relationships>
</file>

<file path=ppt/slides/_rels/slide68.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jpeg"/><Relationship Id="rId1" Type="http://schemas.openxmlformats.org/officeDocument/2006/relationships/slideLayout" Target="../slideLayouts/slideLayout12.xml"/><Relationship Id="rId2" Type="http://schemas.openxmlformats.org/officeDocument/2006/relationships/notesSlide" Target="../notesSlides/notesSlide50.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66.png"/><Relationship Id="rId1" Type="http://schemas.openxmlformats.org/officeDocument/2006/relationships/slideLayout" Target="../slideLayouts/slideLayout12.xml"/><Relationship Id="rId2" Type="http://schemas.openxmlformats.org/officeDocument/2006/relationships/notesSlide" Target="../notesSlides/notesSlide51.xml"/></Relationships>
</file>

<file path=ppt/slides/_rels/slide7.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jpeg"/><Relationship Id="rId10" Type="http://schemas.openxmlformats.org/officeDocument/2006/relationships/image" Target="../media/image25.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s>
</file>

<file path=ppt/slides/_rels/slide8.xml.rels><?xml version="1.0" encoding="UTF-8" standalone="yes"?>
<Relationships xmlns="http://schemas.openxmlformats.org/package/2006/relationships"><Relationship Id="rId11" Type="http://schemas.openxmlformats.org/officeDocument/2006/relationships/image" Target="../media/image26.jpeg"/><Relationship Id="rId12"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19.jpe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jpeg"/><Relationship Id="rId10" Type="http://schemas.openxmlformats.org/officeDocument/2006/relationships/image" Target="../media/image25.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descr="http://www.mbs.ac.uk/_assets/img/logo_mbs-ltd.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5875" y="4508500"/>
            <a:ext cx="4160838"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1"/>
          <p:cNvSpPr txBox="1">
            <a:spLocks/>
          </p:cNvSpPr>
          <p:nvPr/>
        </p:nvSpPr>
        <p:spPr bwMode="auto">
          <a:xfrm>
            <a:off x="1258888" y="692150"/>
            <a:ext cx="66262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GB" sz="4400">
                <a:latin typeface="Calibri" charset="0"/>
                <a:ea typeface="MS PGothic" charset="0"/>
                <a:cs typeface="MS PGothic" charset="0"/>
              </a:rPr>
              <a:t>Non-standard challenges in experimental optimization</a:t>
            </a:r>
          </a:p>
        </p:txBody>
      </p:sp>
      <p:sp>
        <p:nvSpPr>
          <p:cNvPr id="5123" name="Subtitle 2"/>
          <p:cNvSpPr txBox="1">
            <a:spLocks/>
          </p:cNvSpPr>
          <p:nvPr/>
        </p:nvSpPr>
        <p:spPr bwMode="auto">
          <a:xfrm>
            <a:off x="323850" y="2565400"/>
            <a:ext cx="86407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eaLnBrk="1" hangingPunct="1">
              <a:lnSpc>
                <a:spcPct val="50000"/>
              </a:lnSpc>
              <a:spcBef>
                <a:spcPct val="20000"/>
              </a:spcBef>
              <a:spcAft>
                <a:spcPct val="20000"/>
              </a:spcAft>
            </a:pPr>
            <a:r>
              <a:rPr lang="en-GB" sz="2000">
                <a:latin typeface="Calibri" charset="0"/>
                <a:ea typeface="MS PGothic" charset="0"/>
                <a:cs typeface="MS PGothic" charset="0"/>
              </a:rPr>
              <a:t>Dr. Richard Allmendinger</a:t>
            </a:r>
          </a:p>
          <a:p>
            <a:pPr algn="ctr" eaLnBrk="1" hangingPunct="1">
              <a:lnSpc>
                <a:spcPct val="50000"/>
              </a:lnSpc>
              <a:spcBef>
                <a:spcPct val="20000"/>
              </a:spcBef>
              <a:spcAft>
                <a:spcPct val="20000"/>
              </a:spcAft>
            </a:pPr>
            <a:r>
              <a:rPr lang="en-GB" sz="2000">
                <a:latin typeface="Calibri" charset="0"/>
                <a:ea typeface="MS PGothic" charset="0"/>
                <a:cs typeface="MS PGothic" charset="0"/>
              </a:rPr>
              <a:t>Lecturer in Decision Sciences, School Business Engagement Lead</a:t>
            </a:r>
          </a:p>
          <a:p>
            <a:pPr algn="ctr" eaLnBrk="1" hangingPunct="1">
              <a:lnSpc>
                <a:spcPct val="50000"/>
              </a:lnSpc>
              <a:spcBef>
                <a:spcPct val="20000"/>
              </a:spcBef>
              <a:spcAft>
                <a:spcPct val="20000"/>
              </a:spcAft>
            </a:pPr>
            <a:r>
              <a:rPr lang="en-GB" sz="2000">
                <a:latin typeface="Calibri" charset="0"/>
                <a:ea typeface="MS PGothic" charset="0"/>
                <a:cs typeface="MS PGothic" charset="0"/>
              </a:rPr>
              <a:t>Alliance Manchester Business School, The University of Manchester</a:t>
            </a:r>
          </a:p>
          <a:p>
            <a:pPr algn="ctr" eaLnBrk="1" hangingPunct="1">
              <a:lnSpc>
                <a:spcPct val="50000"/>
              </a:lnSpc>
              <a:spcBef>
                <a:spcPct val="20000"/>
              </a:spcBef>
              <a:spcAft>
                <a:spcPct val="20000"/>
              </a:spcAft>
            </a:pPr>
            <a:r>
              <a:rPr lang="en-GB" sz="2000">
                <a:latin typeface="Calibri" charset="0"/>
                <a:ea typeface="MS PGothic" charset="0"/>
                <a:cs typeface="MS PGothic" charset="0"/>
                <a:hlinkClick r:id="rId4"/>
              </a:rPr>
              <a:t>richard.allmendinger@manchester.ac.uk</a:t>
            </a:r>
            <a:endParaRPr lang="en-GB" sz="2000">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p:cNvSpPr txBox="1">
            <a:spLocks/>
          </p:cNvSpPr>
          <p:nvPr/>
        </p:nvSpPr>
        <p:spPr bwMode="auto">
          <a:xfrm>
            <a:off x="2378075" y="101600"/>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Fun fact</a:t>
            </a:r>
            <a:endParaRPr lang="en-US" altLang="en-US" kern="0" dirty="0"/>
          </a:p>
        </p:txBody>
      </p:sp>
      <p:pic>
        <p:nvPicPr>
          <p:cNvPr id="17410"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3644900"/>
            <a:ext cx="3173412" cy="281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644900"/>
            <a:ext cx="3171825" cy="238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2" name="Picture 1"/>
          <p:cNvPicPr>
            <a:picLocks noChangeAspect="1"/>
          </p:cNvPicPr>
          <p:nvPr/>
        </p:nvPicPr>
        <p:blipFill>
          <a:blip r:embed="rId4">
            <a:extLst>
              <a:ext uri="{28A0092B-C50C-407E-A947-70E740481C1C}">
                <a14:useLocalDpi xmlns:a14="http://schemas.microsoft.com/office/drawing/2010/main" val="0"/>
              </a:ext>
            </a:extLst>
          </a:blip>
          <a:srcRect t="19772"/>
          <a:stretch>
            <a:fillRect/>
          </a:stretch>
        </p:blipFill>
        <p:spPr bwMode="auto">
          <a:xfrm>
            <a:off x="3816350" y="5789613"/>
            <a:ext cx="30607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p:cNvPicPr>
            <a:picLocks noChangeAspect="1"/>
          </p:cNvPicPr>
          <p:nvPr/>
        </p:nvPicPr>
        <p:blipFill>
          <a:blip r:embed="rId5">
            <a:extLst>
              <a:ext uri="{28A0092B-C50C-407E-A947-70E740481C1C}">
                <a14:useLocalDpi xmlns:a14="http://schemas.microsoft.com/office/drawing/2010/main" val="0"/>
              </a:ext>
            </a:extLst>
          </a:blip>
          <a:srcRect t="26440" b="30429"/>
          <a:stretch>
            <a:fillRect/>
          </a:stretch>
        </p:blipFill>
        <p:spPr bwMode="auto">
          <a:xfrm>
            <a:off x="420688" y="5676900"/>
            <a:ext cx="316865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Rectangle 6"/>
          <p:cNvSpPr>
            <a:spLocks noChangeArrowheads="1"/>
          </p:cNvSpPr>
          <p:nvPr/>
        </p:nvSpPr>
        <p:spPr bwMode="auto">
          <a:xfrm>
            <a:off x="1331913" y="1268413"/>
            <a:ext cx="7188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GB" sz="3600" dirty="0">
                <a:latin typeface="Calibri" charset="0"/>
              </a:rPr>
              <a:t>My </a:t>
            </a:r>
            <a:r>
              <a:rPr lang="en-GB" sz="3600" dirty="0" smtClean="0">
                <a:latin typeface="Calibri" charset="0"/>
              </a:rPr>
              <a:t>(second) son </a:t>
            </a:r>
            <a:r>
              <a:rPr lang="en-GB" sz="3600" dirty="0">
                <a:latin typeface="Calibri" charset="0"/>
              </a:rPr>
              <a:t>is the first child ever born in an </a:t>
            </a:r>
            <a:r>
              <a:rPr lang="en-GB" sz="3600" dirty="0" err="1">
                <a:latin typeface="Calibri" charset="0"/>
              </a:rPr>
              <a:t>Uber</a:t>
            </a:r>
            <a:r>
              <a:rPr lang="en-GB" sz="3600" dirty="0">
                <a:latin typeface="Calibri" charset="0"/>
              </a:rPr>
              <a:t> in the UK</a:t>
            </a:r>
          </a:p>
        </p:txBody>
      </p:sp>
      <p:pic>
        <p:nvPicPr>
          <p:cNvPr id="17415" name="Picture 3"/>
          <p:cNvPicPr>
            <a:picLocks noChangeAspect="1"/>
          </p:cNvPicPr>
          <p:nvPr/>
        </p:nvPicPr>
        <p:blipFill>
          <a:blip r:embed="rId6">
            <a:extLst>
              <a:ext uri="{28A0092B-C50C-407E-A947-70E740481C1C}">
                <a14:useLocalDpi xmlns:a14="http://schemas.microsoft.com/office/drawing/2010/main" val="0"/>
              </a:ext>
            </a:extLst>
          </a:blip>
          <a:srcRect l="8272" r="18999"/>
          <a:stretch>
            <a:fillRect/>
          </a:stretch>
        </p:blipFill>
        <p:spPr bwMode="auto">
          <a:xfrm>
            <a:off x="6916738" y="4076700"/>
            <a:ext cx="2227262"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blinds(horizontal)">
                                      <p:cBhvr>
                                        <p:cTn id="7" dur="500"/>
                                        <p:tgtEl>
                                          <p:spTgt spid="17410"/>
                                        </p:tgtEl>
                                      </p:cBhvr>
                                    </p:animEffect>
                                  </p:childTnLst>
                                </p:cTn>
                              </p:par>
                              <p:par>
                                <p:cTn id="8" presetID="3" presetClass="entr" presetSubtype="10" fill="hold" nodeType="withEffect">
                                  <p:stCondLst>
                                    <p:cond delay="0"/>
                                  </p:stCondLst>
                                  <p:childTnLst>
                                    <p:set>
                                      <p:cBhvr>
                                        <p:cTn id="9" dur="1" fill="hold">
                                          <p:stCondLst>
                                            <p:cond delay="0"/>
                                          </p:stCondLst>
                                        </p:cTn>
                                        <p:tgtEl>
                                          <p:spTgt spid="17411"/>
                                        </p:tgtEl>
                                        <p:attrNameLst>
                                          <p:attrName>style.visibility</p:attrName>
                                        </p:attrNameLst>
                                      </p:cBhvr>
                                      <p:to>
                                        <p:strVal val="visible"/>
                                      </p:to>
                                    </p:set>
                                    <p:animEffect transition="in" filter="blinds(horizontal)">
                                      <p:cBhvr>
                                        <p:cTn id="10" dur="500"/>
                                        <p:tgtEl>
                                          <p:spTgt spid="17411"/>
                                        </p:tgtEl>
                                      </p:cBhvr>
                                    </p:animEffect>
                                  </p:childTnLst>
                                </p:cTn>
                              </p:par>
                              <p:par>
                                <p:cTn id="11" presetID="3" presetClass="entr" presetSubtype="10" fill="hold" nodeType="withEffect">
                                  <p:stCondLst>
                                    <p:cond delay="0"/>
                                  </p:stCondLst>
                                  <p:childTnLst>
                                    <p:set>
                                      <p:cBhvr>
                                        <p:cTn id="12" dur="1" fill="hold">
                                          <p:stCondLst>
                                            <p:cond delay="0"/>
                                          </p:stCondLst>
                                        </p:cTn>
                                        <p:tgtEl>
                                          <p:spTgt spid="17412"/>
                                        </p:tgtEl>
                                        <p:attrNameLst>
                                          <p:attrName>style.visibility</p:attrName>
                                        </p:attrNameLst>
                                      </p:cBhvr>
                                      <p:to>
                                        <p:strVal val="visible"/>
                                      </p:to>
                                    </p:set>
                                    <p:animEffect transition="in" filter="blinds(horizontal)">
                                      <p:cBhvr>
                                        <p:cTn id="13" dur="500"/>
                                        <p:tgtEl>
                                          <p:spTgt spid="17412"/>
                                        </p:tgtEl>
                                      </p:cBhvr>
                                    </p:animEffect>
                                  </p:childTnLst>
                                </p:cTn>
                              </p:par>
                              <p:par>
                                <p:cTn id="14" presetID="3" presetClass="entr" presetSubtype="10" fill="hold" nodeType="withEffect">
                                  <p:stCondLst>
                                    <p:cond delay="0"/>
                                  </p:stCondLst>
                                  <p:childTnLst>
                                    <p:set>
                                      <p:cBhvr>
                                        <p:cTn id="15" dur="1" fill="hold">
                                          <p:stCondLst>
                                            <p:cond delay="0"/>
                                          </p:stCondLst>
                                        </p:cTn>
                                        <p:tgtEl>
                                          <p:spTgt spid="17413"/>
                                        </p:tgtEl>
                                        <p:attrNameLst>
                                          <p:attrName>style.visibility</p:attrName>
                                        </p:attrNameLst>
                                      </p:cBhvr>
                                      <p:to>
                                        <p:strVal val="visible"/>
                                      </p:to>
                                    </p:set>
                                    <p:animEffect transition="in" filter="blinds(horizontal)">
                                      <p:cBhvr>
                                        <p:cTn id="16" dur="500"/>
                                        <p:tgtEl>
                                          <p:spTgt spid="1741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414"/>
                                        </p:tgtEl>
                                        <p:attrNameLst>
                                          <p:attrName>style.visibility</p:attrName>
                                        </p:attrNameLst>
                                      </p:cBhvr>
                                      <p:to>
                                        <p:strVal val="visible"/>
                                      </p:to>
                                    </p:set>
                                    <p:animEffect transition="in" filter="blinds(horizontal)">
                                      <p:cBhvr>
                                        <p:cTn id="19" dur="500"/>
                                        <p:tgtEl>
                                          <p:spTgt spid="17414"/>
                                        </p:tgtEl>
                                      </p:cBhvr>
                                    </p:animEffect>
                                  </p:childTnLst>
                                </p:cTn>
                              </p:par>
                              <p:par>
                                <p:cTn id="20" presetID="3" presetClass="entr" presetSubtype="10" fill="hold" nodeType="withEffect">
                                  <p:stCondLst>
                                    <p:cond delay="0"/>
                                  </p:stCondLst>
                                  <p:childTnLst>
                                    <p:set>
                                      <p:cBhvr>
                                        <p:cTn id="21" dur="1" fill="hold">
                                          <p:stCondLst>
                                            <p:cond delay="0"/>
                                          </p:stCondLst>
                                        </p:cTn>
                                        <p:tgtEl>
                                          <p:spTgt spid="17415"/>
                                        </p:tgtEl>
                                        <p:attrNameLst>
                                          <p:attrName>style.visibility</p:attrName>
                                        </p:attrNameLst>
                                      </p:cBhvr>
                                      <p:to>
                                        <p:strVal val="visible"/>
                                      </p:to>
                                    </p:set>
                                    <p:animEffect transition="in" filter="blinds(horizontal)">
                                      <p:cBhvr>
                                        <p:cTn id="22" dur="500"/>
                                        <p:tgtEl>
                                          <p:spTgt spid="17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ea typeface="MS PGothic" charset="0"/>
              </a:rPr>
              <a:t>Agenda</a:t>
            </a:r>
          </a:p>
        </p:txBody>
      </p:sp>
      <p:sp>
        <p:nvSpPr>
          <p:cNvPr id="18434" name="Rectangle 1"/>
          <p:cNvSpPr>
            <a:spLocks noChangeArrowheads="1"/>
          </p:cNvSpPr>
          <p:nvPr/>
        </p:nvSpPr>
        <p:spPr bwMode="auto">
          <a:xfrm>
            <a:off x="468313" y="981075"/>
            <a:ext cx="842486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Char char="•"/>
            </a:pPr>
            <a:r>
              <a:rPr lang="en-GB" sz="2800" dirty="0">
                <a:latin typeface="Calibri" charset="0"/>
                <a:ea typeface="MS PGothic" charset="0"/>
                <a:cs typeface="MS PGothic" charset="0"/>
              </a:rPr>
              <a:t>Overview of active </a:t>
            </a:r>
            <a:r>
              <a:rPr lang="en-GB" sz="2800" dirty="0" smtClean="0">
                <a:latin typeface="Calibri" charset="0"/>
                <a:ea typeface="MS PGothic" charset="0"/>
                <a:cs typeface="MS PGothic" charset="0"/>
              </a:rPr>
              <a:t>research projects</a:t>
            </a:r>
            <a:endParaRPr lang="en-GB" sz="2800" dirty="0">
              <a:latin typeface="Calibri" charset="0"/>
              <a:ea typeface="MS PGothic" charset="0"/>
              <a:cs typeface="MS PGothic" charset="0"/>
            </a:endParaRPr>
          </a:p>
          <a:p>
            <a:pPr marL="342900" indent="-342900">
              <a:buFontTx/>
              <a:buChar char="•"/>
            </a:pPr>
            <a:r>
              <a:rPr lang="en-GB" sz="2800" dirty="0">
                <a:latin typeface="Calibri" charset="0"/>
                <a:ea typeface="MS PGothic" charset="0"/>
                <a:cs typeface="MS PGothic" charset="0"/>
              </a:rPr>
              <a:t>Experimental optimization </a:t>
            </a:r>
            <a:r>
              <a:rPr lang="en-GB" sz="2800" dirty="0" smtClean="0">
                <a:latin typeface="Calibri" charset="0"/>
                <a:ea typeface="MS PGothic" charset="0"/>
                <a:cs typeface="MS PGothic" charset="0"/>
              </a:rPr>
              <a:t>(EO)</a:t>
            </a:r>
          </a:p>
          <a:p>
            <a:pPr marL="800100" lvl="1" indent="-342900">
              <a:buFontTx/>
              <a:buChar char="•"/>
            </a:pPr>
            <a:r>
              <a:rPr lang="en-GB" sz="2800" dirty="0" smtClean="0">
                <a:latin typeface="Calibri" charset="0"/>
                <a:ea typeface="MS PGothic" charset="0"/>
                <a:cs typeface="MS PGothic" charset="0"/>
              </a:rPr>
              <a:t>What is EO?</a:t>
            </a:r>
          </a:p>
          <a:p>
            <a:pPr marL="800100" lvl="1" indent="-342900">
              <a:buFontTx/>
              <a:buChar char="•"/>
            </a:pPr>
            <a:r>
              <a:rPr lang="en-GB" sz="2800" dirty="0" smtClean="0">
                <a:latin typeface="Calibri" charset="0"/>
                <a:ea typeface="MS PGothic" charset="0"/>
                <a:cs typeface="MS PGothic" charset="0"/>
              </a:rPr>
              <a:t>Some application domains</a:t>
            </a:r>
          </a:p>
          <a:p>
            <a:pPr marL="342900" indent="-342900">
              <a:buFontTx/>
              <a:buChar char="•"/>
            </a:pPr>
            <a:r>
              <a:rPr lang="en-GB" sz="2800" dirty="0" smtClean="0">
                <a:latin typeface="Calibri" charset="0"/>
                <a:ea typeface="MS PGothic" charset="0"/>
                <a:cs typeface="MS PGothic" charset="0"/>
              </a:rPr>
              <a:t>Some challenges of EO in biology and medicine</a:t>
            </a:r>
          </a:p>
          <a:p>
            <a:pPr marL="800100" lvl="1" indent="-342900">
              <a:buFontTx/>
              <a:buChar char="•"/>
            </a:pPr>
            <a:r>
              <a:rPr lang="en-GB" sz="2800" dirty="0" smtClean="0">
                <a:latin typeface="Calibri" charset="0"/>
                <a:ea typeface="MS PGothic" charset="0"/>
                <a:cs typeface="MS PGothic" charset="0"/>
              </a:rPr>
              <a:t>Change of variables during search</a:t>
            </a:r>
          </a:p>
          <a:p>
            <a:pPr marL="800100" lvl="1" indent="-342900">
              <a:buFontTx/>
              <a:buChar char="•"/>
            </a:pPr>
            <a:r>
              <a:rPr lang="en-GB" sz="2800" dirty="0" smtClean="0">
                <a:latin typeface="Calibri" charset="0"/>
                <a:ea typeface="MS PGothic" charset="0"/>
                <a:cs typeface="MS PGothic" charset="0"/>
              </a:rPr>
              <a:t>Objectives with different evaluation times</a:t>
            </a:r>
          </a:p>
          <a:p>
            <a:pPr marL="800100" lvl="1" indent="-342900">
              <a:buFontTx/>
              <a:buChar char="•"/>
            </a:pPr>
            <a:r>
              <a:rPr lang="en-GB" sz="2800" dirty="0" smtClean="0">
                <a:latin typeface="Calibri" charset="0"/>
                <a:ea typeface="MS PGothic" charset="0"/>
                <a:cs typeface="MS PGothic" charset="0"/>
              </a:rPr>
              <a:t>Handling ephemeral resource constraints</a:t>
            </a:r>
          </a:p>
          <a:p>
            <a:pPr marL="342900" indent="-342900">
              <a:buFontTx/>
              <a:buChar char="•"/>
            </a:pPr>
            <a:r>
              <a:rPr lang="en-GB" sz="2800" dirty="0" smtClean="0">
                <a:latin typeface="Calibri" charset="0"/>
                <a:ea typeface="MS PGothic" charset="0"/>
                <a:cs typeface="MS PGothic" charset="0"/>
              </a:rPr>
              <a:t>What </a:t>
            </a:r>
            <a:r>
              <a:rPr lang="en-GB" sz="2800" dirty="0">
                <a:latin typeface="Calibri" charset="0"/>
                <a:ea typeface="MS PGothic" charset="0"/>
                <a:cs typeface="MS PGothic" charset="0"/>
              </a:rPr>
              <a:t>is next? </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ea typeface="MS PGothic" charset="0"/>
              </a:rPr>
              <a:t>Agenda</a:t>
            </a:r>
          </a:p>
        </p:txBody>
      </p:sp>
      <p:sp>
        <p:nvSpPr>
          <p:cNvPr id="18434" name="Rectangle 1"/>
          <p:cNvSpPr>
            <a:spLocks noChangeArrowheads="1"/>
          </p:cNvSpPr>
          <p:nvPr/>
        </p:nvSpPr>
        <p:spPr bwMode="auto">
          <a:xfrm>
            <a:off x="468313" y="981075"/>
            <a:ext cx="842486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Char char="•"/>
            </a:pPr>
            <a:r>
              <a:rPr lang="en-GB" sz="2800" b="1" dirty="0">
                <a:solidFill>
                  <a:srgbClr val="FF00FF"/>
                </a:solidFill>
                <a:latin typeface="Calibri" charset="0"/>
                <a:ea typeface="MS PGothic" charset="0"/>
                <a:cs typeface="MS PGothic" charset="0"/>
              </a:rPr>
              <a:t>Overview of active </a:t>
            </a:r>
            <a:r>
              <a:rPr lang="en-GB" sz="2800" b="1" dirty="0" smtClean="0">
                <a:solidFill>
                  <a:srgbClr val="FF00FF"/>
                </a:solidFill>
                <a:latin typeface="Calibri" charset="0"/>
                <a:ea typeface="MS PGothic" charset="0"/>
                <a:cs typeface="MS PGothic" charset="0"/>
              </a:rPr>
              <a:t>research projects</a:t>
            </a:r>
            <a:endParaRPr lang="en-GB" sz="2800" b="1" dirty="0">
              <a:solidFill>
                <a:srgbClr val="FF00FF"/>
              </a:solidFill>
              <a:latin typeface="Calibri" charset="0"/>
              <a:ea typeface="MS PGothic" charset="0"/>
              <a:cs typeface="MS PGothic" charset="0"/>
            </a:endParaRPr>
          </a:p>
          <a:p>
            <a:pPr marL="342900" indent="-342900">
              <a:buFontTx/>
              <a:buChar char="•"/>
            </a:pPr>
            <a:r>
              <a:rPr lang="en-GB" sz="2800" dirty="0">
                <a:latin typeface="Calibri" charset="0"/>
                <a:ea typeface="MS PGothic" charset="0"/>
                <a:cs typeface="MS PGothic" charset="0"/>
              </a:rPr>
              <a:t>Experimental optimization </a:t>
            </a:r>
            <a:r>
              <a:rPr lang="en-GB" sz="2800" dirty="0" smtClean="0">
                <a:latin typeface="Calibri" charset="0"/>
                <a:ea typeface="MS PGothic" charset="0"/>
                <a:cs typeface="MS PGothic" charset="0"/>
              </a:rPr>
              <a:t>(EO)</a:t>
            </a:r>
          </a:p>
          <a:p>
            <a:pPr marL="800100" lvl="1" indent="-342900">
              <a:buFontTx/>
              <a:buChar char="•"/>
            </a:pPr>
            <a:r>
              <a:rPr lang="en-GB" sz="2800" dirty="0" smtClean="0">
                <a:latin typeface="Calibri" charset="0"/>
                <a:ea typeface="MS PGothic" charset="0"/>
                <a:cs typeface="MS PGothic" charset="0"/>
              </a:rPr>
              <a:t>What is EO?</a:t>
            </a:r>
          </a:p>
          <a:p>
            <a:pPr marL="800100" lvl="1" indent="-342900">
              <a:buFontTx/>
              <a:buChar char="•"/>
            </a:pPr>
            <a:r>
              <a:rPr lang="en-GB" sz="2800" dirty="0" smtClean="0">
                <a:latin typeface="Calibri" charset="0"/>
                <a:ea typeface="MS PGothic" charset="0"/>
                <a:cs typeface="MS PGothic" charset="0"/>
              </a:rPr>
              <a:t>Some application domains</a:t>
            </a:r>
          </a:p>
          <a:p>
            <a:pPr marL="342900" indent="-342900">
              <a:buFontTx/>
              <a:buChar char="•"/>
            </a:pPr>
            <a:r>
              <a:rPr lang="en-GB" sz="2800" dirty="0" smtClean="0">
                <a:latin typeface="Calibri" charset="0"/>
                <a:ea typeface="MS PGothic" charset="0"/>
                <a:cs typeface="MS PGothic" charset="0"/>
              </a:rPr>
              <a:t>Some challenges of EO in biology and medicine</a:t>
            </a:r>
          </a:p>
          <a:p>
            <a:pPr marL="800100" lvl="1" indent="-342900">
              <a:buFontTx/>
              <a:buChar char="•"/>
            </a:pPr>
            <a:r>
              <a:rPr lang="en-GB" sz="2800" dirty="0" smtClean="0">
                <a:latin typeface="Calibri" charset="0"/>
                <a:ea typeface="MS PGothic" charset="0"/>
                <a:cs typeface="MS PGothic" charset="0"/>
              </a:rPr>
              <a:t>Change of variables during search</a:t>
            </a:r>
          </a:p>
          <a:p>
            <a:pPr marL="800100" lvl="1" indent="-342900">
              <a:buFontTx/>
              <a:buChar char="•"/>
            </a:pPr>
            <a:r>
              <a:rPr lang="en-GB" sz="2800" dirty="0" smtClean="0">
                <a:latin typeface="Calibri" charset="0"/>
                <a:ea typeface="MS PGothic" charset="0"/>
                <a:cs typeface="MS PGothic" charset="0"/>
              </a:rPr>
              <a:t>Objectives with different evaluation times</a:t>
            </a:r>
          </a:p>
          <a:p>
            <a:pPr marL="800100" lvl="1" indent="-342900">
              <a:buFontTx/>
              <a:buChar char="•"/>
            </a:pPr>
            <a:r>
              <a:rPr lang="en-GB" sz="2800" dirty="0" smtClean="0">
                <a:latin typeface="Calibri" charset="0"/>
                <a:ea typeface="MS PGothic" charset="0"/>
                <a:cs typeface="MS PGothic" charset="0"/>
              </a:rPr>
              <a:t>Handling ephemeral resource constraints</a:t>
            </a:r>
          </a:p>
          <a:p>
            <a:pPr marL="342900" indent="-342900">
              <a:buFontTx/>
              <a:buChar char="•"/>
            </a:pPr>
            <a:r>
              <a:rPr lang="en-GB" sz="2800" dirty="0" smtClean="0">
                <a:latin typeface="Calibri" charset="0"/>
                <a:ea typeface="MS PGothic" charset="0"/>
                <a:cs typeface="MS PGothic" charset="0"/>
              </a:rPr>
              <a:t>What </a:t>
            </a:r>
            <a:r>
              <a:rPr lang="en-GB" sz="2800" dirty="0">
                <a:latin typeface="Calibri" charset="0"/>
                <a:ea typeface="MS PGothic" charset="0"/>
                <a:cs typeface="MS PGothic" charset="0"/>
              </a:rPr>
              <a:t>is next? </a:t>
            </a:r>
          </a:p>
        </p:txBody>
      </p:sp>
    </p:spTree>
    <p:extLst>
      <p:ext uri="{BB962C8B-B14F-4D97-AF65-F5344CB8AC3E}">
        <p14:creationId xmlns:p14="http://schemas.microsoft.com/office/powerpoint/2010/main" val="24144783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r>
              <a:rPr lang="en-US" dirty="0">
                <a:latin typeface="Calibri" charset="0"/>
                <a:ea typeface="MS PGothic" charset="0"/>
              </a:rPr>
              <a:t>Active </a:t>
            </a:r>
            <a:r>
              <a:rPr lang="en-US" dirty="0" smtClean="0">
                <a:latin typeface="Calibri" charset="0"/>
                <a:ea typeface="MS PGothic" charset="0"/>
              </a:rPr>
              <a:t>research </a:t>
            </a:r>
            <a:r>
              <a:rPr lang="en-US" dirty="0">
                <a:latin typeface="Calibri" charset="0"/>
                <a:ea typeface="MS PGothic" charset="0"/>
              </a:rPr>
              <a:t>projects</a:t>
            </a:r>
          </a:p>
        </p:txBody>
      </p:sp>
      <p:sp>
        <p:nvSpPr>
          <p:cNvPr id="11267" name="Rectangle 1"/>
          <p:cNvSpPr>
            <a:spLocks noChangeArrowheads="1"/>
          </p:cNvSpPr>
          <p:nvPr/>
        </p:nvSpPr>
        <p:spPr bwMode="auto">
          <a:xfrm>
            <a:off x="251520" y="887358"/>
            <a:ext cx="8712968" cy="6052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800" b="1" dirty="0" smtClean="0">
                <a:latin typeface="Calibri" charset="0"/>
                <a:ea typeface="MS PGothic" charset="0"/>
                <a:cs typeface="MS PGothic" charset="0"/>
              </a:rPr>
              <a:t>PhD projects</a:t>
            </a:r>
          </a:p>
          <a:p>
            <a:pPr marL="514350" indent="-514350">
              <a:lnSpc>
                <a:spcPct val="80000"/>
              </a:lnSpc>
              <a:buFontTx/>
              <a:buAutoNum type="arabicPeriod"/>
            </a:pPr>
            <a:r>
              <a:rPr lang="en-GB" sz="2800" dirty="0" err="1" smtClean="0">
                <a:latin typeface="Calibri" charset="0"/>
                <a:ea typeface="MS PGothic" charset="0"/>
                <a:cs typeface="MS PGothic" charset="0"/>
              </a:rPr>
              <a:t>Multiobjective</a:t>
            </a:r>
            <a:r>
              <a:rPr lang="en-GB" sz="2800" dirty="0" smtClean="0">
                <a:latin typeface="Calibri" charset="0"/>
                <a:ea typeface="MS PGothic" charset="0"/>
                <a:cs typeface="MS PGothic" charset="0"/>
              </a:rPr>
              <a:t> </a:t>
            </a:r>
            <a:r>
              <a:rPr lang="en-GB" sz="2800" dirty="0">
                <a:latin typeface="Calibri" charset="0"/>
                <a:ea typeface="MS PGothic" charset="0"/>
                <a:cs typeface="MS PGothic" charset="0"/>
              </a:rPr>
              <a:t>clustering for streaming data</a:t>
            </a:r>
          </a:p>
          <a:p>
            <a:pPr marL="514350" indent="-514350">
              <a:lnSpc>
                <a:spcPct val="80000"/>
              </a:lnSpc>
              <a:buFontTx/>
              <a:buAutoNum type="arabicPeriod"/>
            </a:pPr>
            <a:r>
              <a:rPr lang="en-GB" sz="2800" dirty="0">
                <a:latin typeface="Calibri" charset="0"/>
                <a:ea typeface="MS PGothic" charset="0"/>
                <a:cs typeface="MS PGothic" charset="0"/>
              </a:rPr>
              <a:t>Football analytics (</a:t>
            </a:r>
            <a:r>
              <a:rPr lang="en-GB" sz="2800" dirty="0" err="1">
                <a:latin typeface="Calibri" charset="0"/>
                <a:ea typeface="MS PGothic" charset="0"/>
                <a:cs typeface="MS PGothic" charset="0"/>
              </a:rPr>
              <a:t>Wyscout</a:t>
            </a:r>
            <a:r>
              <a:rPr lang="en-GB" sz="2800" dirty="0">
                <a:latin typeface="Calibri" charset="0"/>
                <a:ea typeface="MS PGothic" charset="0"/>
                <a:cs typeface="MS PGothic" charset="0"/>
              </a:rPr>
              <a:t>)</a:t>
            </a:r>
          </a:p>
          <a:p>
            <a:pPr marL="514350" indent="-514350">
              <a:lnSpc>
                <a:spcPct val="80000"/>
              </a:lnSpc>
              <a:buFontTx/>
              <a:buAutoNum type="arabicPeriod"/>
            </a:pPr>
            <a:r>
              <a:rPr lang="en-GB" sz="2800" dirty="0">
                <a:latin typeface="Calibri" charset="0"/>
                <a:ea typeface="MS PGothic" charset="0"/>
                <a:cs typeface="MS PGothic" charset="0"/>
              </a:rPr>
              <a:t>Exploration </a:t>
            </a:r>
            <a:r>
              <a:rPr lang="en-GB" sz="2800" dirty="0" err="1">
                <a:latin typeface="Calibri" charset="0"/>
                <a:ea typeface="MS PGothic" charset="0"/>
                <a:cs typeface="MS PGothic" charset="0"/>
              </a:rPr>
              <a:t>vs</a:t>
            </a:r>
            <a:r>
              <a:rPr lang="en-GB" sz="2800" dirty="0">
                <a:latin typeface="Calibri" charset="0"/>
                <a:ea typeface="MS PGothic" charset="0"/>
                <a:cs typeface="MS PGothic" charset="0"/>
              </a:rPr>
              <a:t> exploitation in job seeking</a:t>
            </a:r>
          </a:p>
          <a:p>
            <a:pPr marL="514350" indent="-514350">
              <a:lnSpc>
                <a:spcPct val="80000"/>
              </a:lnSpc>
              <a:buFontTx/>
              <a:buAutoNum type="arabicPeriod"/>
            </a:pPr>
            <a:r>
              <a:rPr lang="en-GB" sz="2800" dirty="0">
                <a:latin typeface="Calibri" charset="0"/>
                <a:ea typeface="MS PGothic" charset="0"/>
                <a:cs typeface="MS PGothic" charset="0"/>
              </a:rPr>
              <a:t>Grouping of burns injury patients (MDSAS, NHS)</a:t>
            </a:r>
          </a:p>
          <a:p>
            <a:pPr marL="514350" indent="-514350">
              <a:lnSpc>
                <a:spcPct val="80000"/>
              </a:lnSpc>
              <a:buFontTx/>
              <a:buAutoNum type="arabicPeriod"/>
            </a:pPr>
            <a:r>
              <a:rPr lang="en-GB" sz="2800" dirty="0">
                <a:latin typeface="Calibri" charset="0"/>
                <a:ea typeface="MS PGothic" charset="0"/>
                <a:cs typeface="MS PGothic" charset="0"/>
              </a:rPr>
              <a:t>Combining bio-feedback and machine learning for teaching high-level musical performance</a:t>
            </a:r>
          </a:p>
          <a:p>
            <a:pPr marL="514350" indent="-514350">
              <a:lnSpc>
                <a:spcPct val="80000"/>
              </a:lnSpc>
              <a:buFontTx/>
              <a:buAutoNum type="arabicPeriod"/>
            </a:pPr>
            <a:r>
              <a:rPr lang="en-GB" sz="2800" dirty="0">
                <a:latin typeface="Calibri" charset="0"/>
                <a:ea typeface="MS PGothic" charset="0"/>
                <a:cs typeface="MS PGothic" charset="0"/>
              </a:rPr>
              <a:t>An explainable AI platform </a:t>
            </a:r>
            <a:r>
              <a:rPr lang="en-GB" sz="2800" dirty="0" smtClean="0">
                <a:latin typeface="Calibri" charset="0"/>
                <a:ea typeface="MS PGothic" charset="0"/>
                <a:cs typeface="MS PGothic" charset="0"/>
              </a:rPr>
              <a:t>for </a:t>
            </a:r>
            <a:r>
              <a:rPr lang="en-GB" sz="2800" dirty="0">
                <a:latin typeface="Calibri" charset="0"/>
                <a:ea typeface="MS PGothic" charset="0"/>
                <a:cs typeface="MS PGothic" charset="0"/>
              </a:rPr>
              <a:t>forensic testing (FTS)</a:t>
            </a:r>
          </a:p>
          <a:p>
            <a:pPr marL="514350" indent="-514350">
              <a:lnSpc>
                <a:spcPct val="80000"/>
              </a:lnSpc>
              <a:buFontTx/>
              <a:buAutoNum type="arabicPeriod"/>
            </a:pPr>
            <a:r>
              <a:rPr lang="en-GB" sz="2800" dirty="0">
                <a:latin typeface="Calibri" charset="0"/>
                <a:ea typeface="MS PGothic" charset="0"/>
                <a:cs typeface="MS PGothic" charset="0"/>
              </a:rPr>
              <a:t>Machine decision </a:t>
            </a:r>
            <a:r>
              <a:rPr lang="en-GB" sz="2800" dirty="0" smtClean="0">
                <a:latin typeface="Calibri" charset="0"/>
                <a:ea typeface="MS PGothic" charset="0"/>
                <a:cs typeface="MS PGothic" charset="0"/>
              </a:rPr>
              <a:t>makers</a:t>
            </a:r>
          </a:p>
          <a:p>
            <a:pPr marL="514350" indent="-514350">
              <a:lnSpc>
                <a:spcPct val="80000"/>
              </a:lnSpc>
              <a:buFontTx/>
              <a:buAutoNum type="arabicPeriod"/>
            </a:pPr>
            <a:r>
              <a:rPr lang="en-GB" sz="2800" dirty="0" smtClean="0">
                <a:solidFill>
                  <a:schemeClr val="bg2"/>
                </a:solidFill>
                <a:latin typeface="Calibri" charset="0"/>
                <a:ea typeface="MS PGothic" charset="0"/>
                <a:cs typeface="MS PGothic" charset="0"/>
              </a:rPr>
              <a:t>Data-driven optimization for personalized medicine (</a:t>
            </a:r>
            <a:r>
              <a:rPr lang="en-GB" sz="2800" dirty="0" err="1" smtClean="0">
                <a:solidFill>
                  <a:schemeClr val="bg2"/>
                </a:solidFill>
                <a:latin typeface="Calibri" charset="0"/>
                <a:ea typeface="MS PGothic" charset="0"/>
                <a:cs typeface="MS PGothic" charset="0"/>
              </a:rPr>
              <a:t>Biopharm</a:t>
            </a:r>
            <a:r>
              <a:rPr lang="en-GB" sz="2800" dirty="0" smtClean="0">
                <a:solidFill>
                  <a:schemeClr val="bg2"/>
                </a:solidFill>
                <a:latin typeface="Calibri" charset="0"/>
                <a:ea typeface="MS PGothic" charset="0"/>
                <a:cs typeface="MS PGothic" charset="0"/>
              </a:rPr>
              <a:t> Services) – to start in September (application deadline 29</a:t>
            </a:r>
            <a:r>
              <a:rPr lang="en-GB" sz="2800" baseline="30000" dirty="0" smtClean="0">
                <a:solidFill>
                  <a:schemeClr val="bg2"/>
                </a:solidFill>
                <a:latin typeface="Calibri" charset="0"/>
                <a:ea typeface="MS PGothic" charset="0"/>
                <a:cs typeface="MS PGothic" charset="0"/>
              </a:rPr>
              <a:t>th</a:t>
            </a:r>
            <a:r>
              <a:rPr lang="en-GB" sz="2800" dirty="0" smtClean="0">
                <a:solidFill>
                  <a:schemeClr val="bg2"/>
                </a:solidFill>
                <a:latin typeface="Calibri" charset="0"/>
                <a:ea typeface="MS PGothic" charset="0"/>
                <a:cs typeface="MS PGothic" charset="0"/>
              </a:rPr>
              <a:t> of March, apply if interested)</a:t>
            </a:r>
            <a:endParaRPr lang="en-GB" sz="2800" dirty="0">
              <a:solidFill>
                <a:schemeClr val="bg2"/>
              </a:solidFill>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r>
              <a:rPr lang="en-US">
                <a:latin typeface="Calibri" charset="0"/>
                <a:ea typeface="MS PGothic" charset="0"/>
              </a:rPr>
              <a:t>Further active research projects</a:t>
            </a:r>
          </a:p>
        </p:txBody>
      </p:sp>
      <p:sp>
        <p:nvSpPr>
          <p:cNvPr id="11267" name="Rectangle 1"/>
          <p:cNvSpPr>
            <a:spLocks noChangeArrowheads="1"/>
          </p:cNvSpPr>
          <p:nvPr/>
        </p:nvSpPr>
        <p:spPr bwMode="auto">
          <a:xfrm>
            <a:off x="468313" y="981075"/>
            <a:ext cx="8424862" cy="591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800" b="1" dirty="0">
                <a:latin typeface="Calibri" charset="0"/>
                <a:ea typeface="MS PGothic" charset="0"/>
                <a:cs typeface="MS PGothic" charset="0"/>
              </a:rPr>
              <a:t>Knowledge Transfer Partnership (KTP)</a:t>
            </a:r>
          </a:p>
          <a:p>
            <a:pPr>
              <a:lnSpc>
                <a:spcPct val="90000"/>
              </a:lnSpc>
            </a:pPr>
            <a:r>
              <a:rPr lang="en-GB" sz="2800" dirty="0">
                <a:latin typeface="Calibri" charset="0"/>
                <a:ea typeface="MS PGothic" charset="0"/>
                <a:cs typeface="MS PGothic" charset="0"/>
              </a:rPr>
              <a:t>8. Extending an existing simulation software for drug manufacturing processes with a flexible optimization tool (</a:t>
            </a:r>
            <a:r>
              <a:rPr lang="en-GB" sz="2800" dirty="0" err="1">
                <a:latin typeface="Calibri" charset="0"/>
                <a:ea typeface="MS PGothic" charset="0"/>
                <a:cs typeface="MS PGothic" charset="0"/>
              </a:rPr>
              <a:t>Biopharm</a:t>
            </a:r>
            <a:r>
              <a:rPr lang="en-GB" sz="2800" dirty="0">
                <a:latin typeface="Calibri" charset="0"/>
                <a:ea typeface="MS PGothic" charset="0"/>
                <a:cs typeface="MS PGothic" charset="0"/>
              </a:rPr>
              <a:t> Services</a:t>
            </a:r>
            <a:r>
              <a:rPr lang="en-GB" sz="2800" dirty="0" smtClean="0">
                <a:latin typeface="Calibri" charset="0"/>
                <a:ea typeface="MS PGothic" charset="0"/>
                <a:cs typeface="MS PGothic" charset="0"/>
              </a:rPr>
              <a:t>)</a:t>
            </a:r>
          </a:p>
          <a:p>
            <a:pPr>
              <a:lnSpc>
                <a:spcPct val="90000"/>
              </a:lnSpc>
            </a:pPr>
            <a:r>
              <a:rPr lang="en-GB" sz="2800" dirty="0" smtClean="0">
                <a:solidFill>
                  <a:srgbClr val="808080"/>
                </a:solidFill>
                <a:latin typeface="Calibri" charset="0"/>
                <a:ea typeface="MS PGothic" charset="0"/>
                <a:cs typeface="MS PGothic" charset="0"/>
              </a:rPr>
              <a:t>9. Analytics platform for a childcare provider (Childcare Connect) – proposal under review</a:t>
            </a:r>
            <a:endParaRPr lang="en-GB" sz="2800" dirty="0">
              <a:solidFill>
                <a:srgbClr val="808080"/>
              </a:solidFill>
              <a:latin typeface="Calibri" charset="0"/>
              <a:ea typeface="MS PGothic" charset="0"/>
              <a:cs typeface="MS PGothic" charset="0"/>
            </a:endParaRPr>
          </a:p>
          <a:p>
            <a:r>
              <a:rPr lang="en-GB" sz="2800" b="1" dirty="0">
                <a:latin typeface="Calibri" charset="0"/>
                <a:ea typeface="MS PGothic" charset="0"/>
                <a:cs typeface="MS PGothic" charset="0"/>
              </a:rPr>
              <a:t>Non-funded research</a:t>
            </a:r>
          </a:p>
          <a:p>
            <a:pPr>
              <a:lnSpc>
                <a:spcPct val="90000"/>
              </a:lnSpc>
            </a:pPr>
            <a:r>
              <a:rPr lang="en-GB" sz="2800" dirty="0" smtClean="0">
                <a:latin typeface="Calibri" charset="0"/>
                <a:ea typeface="MS PGothic" charset="0"/>
                <a:cs typeface="MS PGothic" charset="0"/>
              </a:rPr>
              <a:t>10. </a:t>
            </a:r>
            <a:r>
              <a:rPr lang="en-GB" sz="2800" dirty="0" err="1">
                <a:latin typeface="Calibri" charset="0"/>
                <a:ea typeface="MS PGothic" charset="0"/>
                <a:cs typeface="MS PGothic" charset="0"/>
              </a:rPr>
              <a:t>Tunable</a:t>
            </a:r>
            <a:r>
              <a:rPr lang="en-GB" sz="2800" dirty="0">
                <a:latin typeface="Calibri" charset="0"/>
                <a:ea typeface="MS PGothic" charset="0"/>
                <a:cs typeface="MS PGothic" charset="0"/>
              </a:rPr>
              <a:t> problem instance generator for multi and </a:t>
            </a:r>
            <a:r>
              <a:rPr lang="en-GB" sz="2800" dirty="0" smtClean="0">
                <a:latin typeface="Calibri" charset="0"/>
                <a:ea typeface="MS PGothic" charset="0"/>
                <a:cs typeface="MS PGothic" charset="0"/>
              </a:rPr>
              <a:t>many-</a:t>
            </a:r>
            <a:r>
              <a:rPr lang="en-GB" sz="2800" dirty="0" err="1" smtClean="0">
                <a:latin typeface="Calibri" charset="0"/>
                <a:ea typeface="MS PGothic" charset="0"/>
                <a:cs typeface="MS PGothic" charset="0"/>
              </a:rPr>
              <a:t>objetive</a:t>
            </a:r>
            <a:r>
              <a:rPr lang="en-GB" sz="2800" dirty="0" smtClean="0">
                <a:latin typeface="Calibri" charset="0"/>
                <a:ea typeface="MS PGothic" charset="0"/>
                <a:cs typeface="MS PGothic" charset="0"/>
              </a:rPr>
              <a:t> optimization </a:t>
            </a:r>
            <a:r>
              <a:rPr lang="en-GB" sz="2800" dirty="0">
                <a:latin typeface="Calibri" charset="0"/>
                <a:ea typeface="MS PGothic" charset="0"/>
                <a:cs typeface="MS PGothic" charset="0"/>
              </a:rPr>
              <a:t>(Jonathan </a:t>
            </a:r>
            <a:r>
              <a:rPr lang="en-GB" sz="2800" dirty="0" err="1">
                <a:latin typeface="Calibri" charset="0"/>
                <a:ea typeface="MS PGothic" charset="0"/>
                <a:cs typeface="MS PGothic" charset="0"/>
              </a:rPr>
              <a:t>Fieldsend</a:t>
            </a:r>
            <a:r>
              <a:rPr lang="en-GB" sz="2800" dirty="0">
                <a:latin typeface="Calibri" charset="0"/>
                <a:ea typeface="MS PGothic" charset="0"/>
                <a:cs typeface="MS PGothic" charset="0"/>
              </a:rPr>
              <a:t>, </a:t>
            </a:r>
            <a:r>
              <a:rPr lang="en-GB" sz="2800" dirty="0" err="1">
                <a:latin typeface="Calibri" charset="0"/>
                <a:ea typeface="MS PGothic" charset="0"/>
                <a:cs typeface="MS PGothic" charset="0"/>
              </a:rPr>
              <a:t>Kaisa</a:t>
            </a:r>
            <a:r>
              <a:rPr lang="en-GB" sz="2800" dirty="0">
                <a:latin typeface="Calibri" charset="0"/>
                <a:ea typeface="MS PGothic" charset="0"/>
                <a:cs typeface="MS PGothic" charset="0"/>
              </a:rPr>
              <a:t> </a:t>
            </a:r>
            <a:r>
              <a:rPr lang="en-GB" sz="2800" dirty="0" err="1">
                <a:latin typeface="Calibri" charset="0"/>
                <a:ea typeface="MS PGothic" charset="0"/>
                <a:cs typeface="MS PGothic" charset="0"/>
              </a:rPr>
              <a:t>Miettinen</a:t>
            </a:r>
            <a:r>
              <a:rPr lang="en-GB" sz="2800" dirty="0">
                <a:latin typeface="Calibri" charset="0"/>
                <a:ea typeface="MS PGothic" charset="0"/>
                <a:cs typeface="MS PGothic" charset="0"/>
              </a:rPr>
              <a:t>)</a:t>
            </a:r>
          </a:p>
          <a:p>
            <a:pPr>
              <a:lnSpc>
                <a:spcPct val="90000"/>
              </a:lnSpc>
            </a:pPr>
            <a:r>
              <a:rPr lang="en-GB" sz="2800" b="1" dirty="0" smtClean="0">
                <a:solidFill>
                  <a:srgbClr val="3366FF"/>
                </a:solidFill>
                <a:latin typeface="Calibri" charset="0"/>
                <a:ea typeface="MS PGothic" charset="0"/>
                <a:cs typeface="MS PGothic" charset="0"/>
              </a:rPr>
              <a:t>11. </a:t>
            </a:r>
            <a:r>
              <a:rPr lang="en-GB" sz="2800" b="1" dirty="0">
                <a:solidFill>
                  <a:srgbClr val="3366FF"/>
                </a:solidFill>
                <a:latin typeface="Calibri" charset="0"/>
                <a:ea typeface="MS PGothic" charset="0"/>
                <a:cs typeface="MS PGothic" charset="0"/>
              </a:rPr>
              <a:t>Experimental optimization (Joshua Knowles, Jonathan </a:t>
            </a:r>
            <a:r>
              <a:rPr lang="en-GB" sz="2800" b="1" dirty="0" err="1">
                <a:solidFill>
                  <a:srgbClr val="3366FF"/>
                </a:solidFill>
                <a:latin typeface="Calibri" charset="0"/>
                <a:ea typeface="MS PGothic" charset="0"/>
                <a:cs typeface="MS PGothic" charset="0"/>
              </a:rPr>
              <a:t>Fieldsend</a:t>
            </a:r>
            <a:r>
              <a:rPr lang="en-GB" sz="2800" b="1" dirty="0">
                <a:solidFill>
                  <a:srgbClr val="3366FF"/>
                </a:solidFill>
                <a:latin typeface="Calibri" charset="0"/>
                <a:ea typeface="MS PGothic" charset="0"/>
                <a:cs typeface="MS PGothic" charset="0"/>
              </a:rPr>
              <a:t>, </a:t>
            </a:r>
            <a:r>
              <a:rPr lang="en-GB" sz="2800" b="1" dirty="0" err="1">
                <a:solidFill>
                  <a:srgbClr val="3366FF"/>
                </a:solidFill>
                <a:latin typeface="Calibri" charset="0"/>
                <a:ea typeface="MS PGothic" charset="0"/>
                <a:cs typeface="MS PGothic" charset="0"/>
              </a:rPr>
              <a:t>Kaisa</a:t>
            </a:r>
            <a:r>
              <a:rPr lang="en-GB" sz="2800" b="1" dirty="0">
                <a:solidFill>
                  <a:srgbClr val="3366FF"/>
                </a:solidFill>
                <a:latin typeface="Calibri" charset="0"/>
                <a:ea typeface="MS PGothic" charset="0"/>
                <a:cs typeface="MS PGothic" charset="0"/>
              </a:rPr>
              <a:t> </a:t>
            </a:r>
            <a:r>
              <a:rPr lang="en-GB" sz="2800" b="1" dirty="0" err="1">
                <a:solidFill>
                  <a:srgbClr val="3366FF"/>
                </a:solidFill>
                <a:latin typeface="Calibri" charset="0"/>
                <a:ea typeface="MS PGothic" charset="0"/>
                <a:cs typeface="MS PGothic" charset="0"/>
              </a:rPr>
              <a:t>Miettinen</a:t>
            </a:r>
            <a:r>
              <a:rPr lang="en-GB" sz="2800" b="1" dirty="0">
                <a:solidFill>
                  <a:srgbClr val="3366FF"/>
                </a:solidFill>
                <a:latin typeface="Calibri" charset="0"/>
                <a:ea typeface="MS PGothic" charset="0"/>
                <a:cs typeface="MS PGothic" charset="0"/>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ea typeface="MS PGothic" charset="0"/>
              </a:rPr>
              <a:t>Agenda</a:t>
            </a:r>
          </a:p>
        </p:txBody>
      </p:sp>
      <p:sp>
        <p:nvSpPr>
          <p:cNvPr id="18434" name="Rectangle 1"/>
          <p:cNvSpPr>
            <a:spLocks noChangeArrowheads="1"/>
          </p:cNvSpPr>
          <p:nvPr/>
        </p:nvSpPr>
        <p:spPr bwMode="auto">
          <a:xfrm>
            <a:off x="468313" y="981075"/>
            <a:ext cx="842486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Char char="•"/>
            </a:pPr>
            <a:r>
              <a:rPr lang="en-GB" sz="2800" dirty="0">
                <a:latin typeface="Calibri" charset="0"/>
                <a:ea typeface="MS PGothic" charset="0"/>
                <a:cs typeface="MS PGothic" charset="0"/>
              </a:rPr>
              <a:t>Overview of active </a:t>
            </a:r>
            <a:r>
              <a:rPr lang="en-GB" sz="2800" dirty="0" smtClean="0">
                <a:latin typeface="Calibri" charset="0"/>
                <a:ea typeface="MS PGothic" charset="0"/>
                <a:cs typeface="MS PGothic" charset="0"/>
              </a:rPr>
              <a:t>research projects</a:t>
            </a:r>
            <a:endParaRPr lang="en-GB" sz="2800" dirty="0">
              <a:latin typeface="Calibri" charset="0"/>
              <a:ea typeface="MS PGothic" charset="0"/>
              <a:cs typeface="MS PGothic" charset="0"/>
            </a:endParaRPr>
          </a:p>
          <a:p>
            <a:pPr marL="342900" indent="-342900">
              <a:buFontTx/>
              <a:buChar char="•"/>
            </a:pPr>
            <a:r>
              <a:rPr lang="en-GB" sz="2800" b="1" dirty="0">
                <a:solidFill>
                  <a:srgbClr val="FF00FF"/>
                </a:solidFill>
                <a:latin typeface="Calibri" charset="0"/>
                <a:ea typeface="MS PGothic" charset="0"/>
                <a:cs typeface="MS PGothic" charset="0"/>
              </a:rPr>
              <a:t>Experimental optimization </a:t>
            </a:r>
            <a:r>
              <a:rPr lang="en-GB" sz="2800" b="1" dirty="0" smtClean="0">
                <a:solidFill>
                  <a:srgbClr val="FF00FF"/>
                </a:solidFill>
                <a:latin typeface="Calibri" charset="0"/>
                <a:ea typeface="MS PGothic" charset="0"/>
                <a:cs typeface="MS PGothic" charset="0"/>
              </a:rPr>
              <a:t>(EO)</a:t>
            </a:r>
          </a:p>
          <a:p>
            <a:pPr marL="800100" lvl="1" indent="-342900">
              <a:buFontTx/>
              <a:buChar char="•"/>
            </a:pPr>
            <a:r>
              <a:rPr lang="en-GB" sz="2800" dirty="0" smtClean="0">
                <a:latin typeface="Calibri" charset="0"/>
                <a:ea typeface="MS PGothic" charset="0"/>
                <a:cs typeface="MS PGothic" charset="0"/>
              </a:rPr>
              <a:t>What is EO?</a:t>
            </a:r>
          </a:p>
          <a:p>
            <a:pPr marL="800100" lvl="1" indent="-342900">
              <a:buFontTx/>
              <a:buChar char="•"/>
            </a:pPr>
            <a:r>
              <a:rPr lang="en-GB" sz="2800" dirty="0" smtClean="0">
                <a:latin typeface="Calibri" charset="0"/>
                <a:ea typeface="MS PGothic" charset="0"/>
                <a:cs typeface="MS PGothic" charset="0"/>
              </a:rPr>
              <a:t>Some application domains</a:t>
            </a:r>
          </a:p>
          <a:p>
            <a:pPr marL="342900" indent="-342900">
              <a:buFontTx/>
              <a:buChar char="•"/>
            </a:pPr>
            <a:r>
              <a:rPr lang="en-GB" sz="2800" dirty="0" smtClean="0">
                <a:latin typeface="Calibri" charset="0"/>
                <a:ea typeface="MS PGothic" charset="0"/>
                <a:cs typeface="MS PGothic" charset="0"/>
              </a:rPr>
              <a:t>Some challenges of EO in biology and medicine</a:t>
            </a:r>
          </a:p>
          <a:p>
            <a:pPr marL="800100" lvl="1" indent="-342900">
              <a:buFontTx/>
              <a:buChar char="•"/>
            </a:pPr>
            <a:r>
              <a:rPr lang="en-GB" sz="2800" dirty="0" smtClean="0">
                <a:latin typeface="Calibri" charset="0"/>
                <a:ea typeface="MS PGothic" charset="0"/>
                <a:cs typeface="MS PGothic" charset="0"/>
              </a:rPr>
              <a:t>Change of variables during search</a:t>
            </a:r>
          </a:p>
          <a:p>
            <a:pPr marL="800100" lvl="1" indent="-342900">
              <a:buFontTx/>
              <a:buChar char="•"/>
            </a:pPr>
            <a:r>
              <a:rPr lang="en-GB" sz="2800" dirty="0" smtClean="0">
                <a:latin typeface="Calibri" charset="0"/>
                <a:ea typeface="MS PGothic" charset="0"/>
                <a:cs typeface="MS PGothic" charset="0"/>
              </a:rPr>
              <a:t>Objectives with different evaluation times</a:t>
            </a:r>
          </a:p>
          <a:p>
            <a:pPr marL="800100" lvl="1" indent="-342900">
              <a:buFontTx/>
              <a:buChar char="•"/>
            </a:pPr>
            <a:r>
              <a:rPr lang="en-GB" sz="2800" dirty="0" smtClean="0">
                <a:latin typeface="Calibri" charset="0"/>
                <a:ea typeface="MS PGothic" charset="0"/>
                <a:cs typeface="MS PGothic" charset="0"/>
              </a:rPr>
              <a:t>Handling ephemeral resource constraints</a:t>
            </a:r>
          </a:p>
          <a:p>
            <a:pPr marL="342900" indent="-342900">
              <a:buFontTx/>
              <a:buChar char="•"/>
            </a:pPr>
            <a:r>
              <a:rPr lang="en-GB" sz="2800" dirty="0" smtClean="0">
                <a:latin typeface="Calibri" charset="0"/>
                <a:ea typeface="MS PGothic" charset="0"/>
                <a:cs typeface="MS PGothic" charset="0"/>
              </a:rPr>
              <a:t>What </a:t>
            </a:r>
            <a:r>
              <a:rPr lang="en-GB" sz="2800" dirty="0">
                <a:latin typeface="Calibri" charset="0"/>
                <a:ea typeface="MS PGothic" charset="0"/>
                <a:cs typeface="MS PGothic" charset="0"/>
              </a:rPr>
              <a:t>is next? </a:t>
            </a:r>
          </a:p>
        </p:txBody>
      </p:sp>
    </p:spTree>
    <p:extLst>
      <p:ext uri="{BB962C8B-B14F-4D97-AF65-F5344CB8AC3E}">
        <p14:creationId xmlns:p14="http://schemas.microsoft.com/office/powerpoint/2010/main" val="366884588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p:txBody>
          <a:bodyPr/>
          <a:lstStyle/>
          <a:p>
            <a:r>
              <a:rPr lang="en-US">
                <a:latin typeface="Calibri" charset="0"/>
                <a:ea typeface="MS PGothic" charset="0"/>
              </a:rPr>
              <a:t>Experimental optimization</a:t>
            </a:r>
          </a:p>
        </p:txBody>
      </p:sp>
      <p:sp>
        <p:nvSpPr>
          <p:cNvPr id="11267" name="Rectangle 1"/>
          <p:cNvSpPr>
            <a:spLocks noChangeArrowheads="1"/>
          </p:cNvSpPr>
          <p:nvPr/>
        </p:nvSpPr>
        <p:spPr bwMode="auto">
          <a:xfrm>
            <a:off x="468313" y="1108075"/>
            <a:ext cx="8424862"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GB" sz="2800" b="1" dirty="0">
                <a:latin typeface="Calibri" charset="0"/>
                <a:ea typeface="MS PGothic" charset="0"/>
                <a:cs typeface="MS PGothic" charset="0"/>
              </a:rPr>
              <a:t>Experimental optimization problems: </a:t>
            </a:r>
            <a:r>
              <a:rPr lang="en-GB" sz="2800" dirty="0">
                <a:latin typeface="Calibri" charset="0"/>
                <a:ea typeface="MS PGothic" charset="0"/>
                <a:cs typeface="MS PGothic" charset="0"/>
              </a:rPr>
              <a:t>Objective function(s) are </a:t>
            </a:r>
            <a:r>
              <a:rPr lang="en-GB" sz="2800" dirty="0">
                <a:solidFill>
                  <a:srgbClr val="51B04A"/>
                </a:solidFill>
                <a:latin typeface="Calibri" charset="0"/>
                <a:ea typeface="MS PGothic" charset="0"/>
                <a:cs typeface="MS PGothic" charset="0"/>
              </a:rPr>
              <a:t>not available in closed form </a:t>
            </a:r>
            <a:r>
              <a:rPr lang="en-GB" sz="2800" dirty="0">
                <a:latin typeface="Calibri" charset="0"/>
                <a:ea typeface="MS PGothic" charset="0"/>
                <a:cs typeface="MS PGothic" charset="0"/>
                <a:sym typeface="Wingdings"/>
              </a:rPr>
              <a:t>but are replaced with </a:t>
            </a:r>
            <a:r>
              <a:rPr lang="en-GB" sz="2800" dirty="0">
                <a:solidFill>
                  <a:srgbClr val="51B04A"/>
                </a:solidFill>
                <a:latin typeface="Calibri" charset="0"/>
                <a:ea typeface="MS PGothic" charset="0"/>
                <a:cs typeface="MS PGothic" charset="0"/>
                <a:sym typeface="Wingdings"/>
              </a:rPr>
              <a:t>real physical/chemical/biological experiments </a:t>
            </a:r>
            <a:r>
              <a:rPr lang="en-GB" sz="2800" dirty="0">
                <a:latin typeface="Calibri" charset="0"/>
                <a:ea typeface="MS PGothic" charset="0"/>
                <a:cs typeface="MS PGothic" charset="0"/>
                <a:sym typeface="Wingdings"/>
              </a:rPr>
              <a:t>or </a:t>
            </a:r>
            <a:r>
              <a:rPr lang="en-GB" sz="2800" dirty="0">
                <a:solidFill>
                  <a:srgbClr val="51B04A"/>
                </a:solidFill>
                <a:latin typeface="Calibri" charset="0"/>
                <a:ea typeface="MS PGothic" charset="0"/>
                <a:cs typeface="MS PGothic" charset="0"/>
                <a:sym typeface="Wingdings"/>
              </a:rPr>
              <a:t>computer simulation(s)</a:t>
            </a:r>
          </a:p>
          <a:p>
            <a:pPr>
              <a:defRPr/>
            </a:pPr>
            <a:r>
              <a:rPr lang="en-GB" sz="2800" b="1" dirty="0" smtClean="0">
                <a:solidFill>
                  <a:srgbClr val="3366FF"/>
                </a:solidFill>
                <a:latin typeface="Calibri" charset="0"/>
                <a:ea typeface="MS PGothic" charset="0"/>
                <a:cs typeface="MS PGothic" charset="0"/>
                <a:sym typeface="Wingdings"/>
              </a:rPr>
              <a:t>Working example: </a:t>
            </a:r>
            <a:r>
              <a:rPr lang="en-GB" sz="2800" dirty="0" smtClean="0">
                <a:latin typeface="Calibri" charset="0"/>
                <a:ea typeface="MS PGothic" charset="0"/>
                <a:cs typeface="MS PGothic" charset="0"/>
                <a:sym typeface="Wingdings"/>
              </a:rPr>
              <a:t>Discovery of potent drugs</a:t>
            </a:r>
            <a:endParaRPr lang="en-GB" sz="2800" dirty="0">
              <a:latin typeface="Calibri" charset="0"/>
              <a:ea typeface="MS PGothic" charset="0"/>
              <a:cs typeface="MS PGothic" charset="0"/>
              <a:sym typeface="Wingdings"/>
            </a:endParaRPr>
          </a:p>
          <a:p>
            <a:pPr>
              <a:defRPr/>
            </a:pPr>
            <a:r>
              <a:rPr lang="en-GB" sz="2800" u="sng" dirty="0">
                <a:latin typeface="Calibri" charset="0"/>
                <a:ea typeface="MS PGothic" charset="0"/>
                <a:cs typeface="MS PGothic" charset="0"/>
                <a:sym typeface="Wingdings"/>
              </a:rPr>
              <a:t>“Typical” Characteristics</a:t>
            </a:r>
          </a:p>
          <a:p>
            <a:pPr marL="457200" indent="-457200">
              <a:lnSpc>
                <a:spcPct val="50000"/>
              </a:lnSpc>
              <a:buFontTx/>
              <a:buChar char="-"/>
              <a:defRPr/>
            </a:pPr>
            <a:r>
              <a:rPr lang="en-GB" sz="2800" dirty="0">
                <a:latin typeface="Calibri" charset="0"/>
                <a:ea typeface="MS PGothic" charset="0"/>
                <a:cs typeface="MS PGothic" charset="0"/>
                <a:sym typeface="Wingdings"/>
              </a:rPr>
              <a:t>Experiments are time-</a:t>
            </a:r>
            <a:r>
              <a:rPr lang="en-GB" sz="2800" dirty="0" smtClean="0">
                <a:latin typeface="Calibri" charset="0"/>
                <a:ea typeface="MS PGothic" charset="0"/>
                <a:cs typeface="MS PGothic" charset="0"/>
                <a:sym typeface="Wingdings"/>
              </a:rPr>
              <a:t>consuming</a:t>
            </a:r>
            <a:endParaRPr lang="en-GB" sz="2800" dirty="0">
              <a:latin typeface="Calibri" charset="0"/>
              <a:ea typeface="MS PGothic" charset="0"/>
              <a:cs typeface="MS PGothic" charset="0"/>
              <a:sym typeface="Wingdings"/>
            </a:endParaRPr>
          </a:p>
          <a:p>
            <a:pPr marL="457200" indent="-457200">
              <a:lnSpc>
                <a:spcPct val="50000"/>
              </a:lnSpc>
              <a:buFontTx/>
              <a:buChar char="-"/>
              <a:defRPr/>
            </a:pPr>
            <a:r>
              <a:rPr lang="en-GB" sz="2800" dirty="0">
                <a:latin typeface="Calibri" charset="0"/>
                <a:ea typeface="MS PGothic" charset="0"/>
                <a:cs typeface="MS PGothic" charset="0"/>
                <a:sym typeface="Wingdings"/>
              </a:rPr>
              <a:t>Experiments are </a:t>
            </a:r>
            <a:r>
              <a:rPr lang="en-GB" sz="2800" dirty="0" smtClean="0">
                <a:latin typeface="Calibri" charset="0"/>
                <a:ea typeface="MS PGothic" charset="0"/>
                <a:cs typeface="MS PGothic" charset="0"/>
                <a:sym typeface="Wingdings"/>
              </a:rPr>
              <a:t>expensive</a:t>
            </a:r>
            <a:endParaRPr lang="en-GB" sz="2800" dirty="0">
              <a:latin typeface="Calibri" charset="0"/>
              <a:ea typeface="MS PGothic" charset="0"/>
              <a:cs typeface="MS PGothic" charset="0"/>
              <a:sym typeface="Wingdings"/>
            </a:endParaRPr>
          </a:p>
          <a:p>
            <a:pPr marL="457200" indent="-457200">
              <a:lnSpc>
                <a:spcPct val="50000"/>
              </a:lnSpc>
              <a:buFontTx/>
              <a:buChar char="-"/>
              <a:defRPr/>
            </a:pPr>
            <a:r>
              <a:rPr lang="en-GB" sz="2800" dirty="0">
                <a:latin typeface="Calibri" charset="0"/>
                <a:ea typeface="MS PGothic" charset="0"/>
                <a:cs typeface="MS PGothic" charset="0"/>
                <a:sym typeface="Wingdings"/>
              </a:rPr>
              <a:t>Only few experiments are </a:t>
            </a:r>
            <a:r>
              <a:rPr lang="en-GB" sz="2800" dirty="0" smtClean="0">
                <a:latin typeface="Calibri" charset="0"/>
                <a:ea typeface="MS PGothic" charset="0"/>
                <a:cs typeface="MS PGothic" charset="0"/>
                <a:sym typeface="Wingdings"/>
              </a:rPr>
              <a:t>possible</a:t>
            </a:r>
            <a:endParaRPr lang="en-GB" sz="2800" dirty="0">
              <a:latin typeface="Calibri" charset="0"/>
              <a:ea typeface="MS PGothic" charset="0"/>
              <a:cs typeface="MS PGothic" charset="0"/>
              <a:sym typeface="Wingdings"/>
            </a:endParaRPr>
          </a:p>
          <a:p>
            <a:pPr marL="457200" indent="-457200">
              <a:lnSpc>
                <a:spcPct val="50000"/>
              </a:lnSpc>
              <a:buFontTx/>
              <a:buChar char="-"/>
              <a:defRPr/>
            </a:pPr>
            <a:r>
              <a:rPr lang="en-GB" sz="2800" dirty="0">
                <a:latin typeface="Calibri" charset="0"/>
                <a:ea typeface="MS PGothic" charset="0"/>
                <a:cs typeface="MS PGothic" charset="0"/>
                <a:sym typeface="Wingdings"/>
              </a:rPr>
              <a:t>There are exceptions as well!</a:t>
            </a:r>
          </a:p>
          <a:p>
            <a:pPr>
              <a:lnSpc>
                <a:spcPct val="50000"/>
              </a:lnSpc>
              <a:defRPr/>
            </a:pPr>
            <a:endParaRPr lang="en-GB" sz="2800" dirty="0">
              <a:latin typeface="Calibri" charset="0"/>
              <a:ea typeface="MS PGothic" charset="0"/>
              <a:cs typeface="MS PGothic" charset="0"/>
              <a:sym typeface="Wingdings"/>
            </a:endParaRPr>
          </a:p>
          <a:p>
            <a:pPr>
              <a:defRPr/>
            </a:pPr>
            <a:endParaRPr lang="en-GB" sz="2800" dirty="0">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animEffect transition="in" filter="blinds(horizontal)">
                                      <p:cBhvr>
                                        <p:cTn id="7" dur="500"/>
                                        <p:tgtEl>
                                          <p:spTgt spid="1126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267">
                                            <p:txEl>
                                              <p:pRg st="2" end="2"/>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267">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1267">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1267">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p:txBody>
          <a:bodyPr/>
          <a:lstStyle/>
          <a:p>
            <a:r>
              <a:rPr lang="en-US">
                <a:latin typeface="Calibri" charset="0"/>
                <a:ea typeface="MS PGothic" charset="0"/>
              </a:rPr>
              <a:t>Further challenges</a:t>
            </a:r>
          </a:p>
        </p:txBody>
      </p:sp>
      <p:sp>
        <p:nvSpPr>
          <p:cNvPr id="11267" name="Rectangle 1"/>
          <p:cNvSpPr>
            <a:spLocks noChangeArrowheads="1"/>
          </p:cNvSpPr>
          <p:nvPr/>
        </p:nvSpPr>
        <p:spPr bwMode="auto">
          <a:xfrm>
            <a:off x="468313" y="1108075"/>
            <a:ext cx="8424862" cy="530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lnSpc>
                <a:spcPct val="90000"/>
              </a:lnSpc>
              <a:buFontTx/>
              <a:buChar char="-"/>
              <a:defRPr/>
            </a:pPr>
            <a:r>
              <a:rPr lang="en-GB" sz="2800" dirty="0">
                <a:latin typeface="Calibri" charset="0"/>
                <a:ea typeface="MS PGothic" charset="0"/>
                <a:cs typeface="MS PGothic" charset="0"/>
              </a:rPr>
              <a:t>Noise and uncertainty of measurements</a:t>
            </a:r>
          </a:p>
          <a:p>
            <a:pPr marL="457200" indent="-457200">
              <a:lnSpc>
                <a:spcPct val="90000"/>
              </a:lnSpc>
              <a:buFontTx/>
              <a:buChar char="-"/>
              <a:defRPr/>
            </a:pPr>
            <a:r>
              <a:rPr lang="en-GB" sz="2800" dirty="0">
                <a:latin typeface="Calibri" charset="0"/>
                <a:ea typeface="MS PGothic" charset="0"/>
                <a:cs typeface="MS PGothic" charset="0"/>
              </a:rPr>
              <a:t>Multiple objectives</a:t>
            </a:r>
          </a:p>
          <a:p>
            <a:pPr marL="457200" indent="-457200">
              <a:lnSpc>
                <a:spcPct val="90000"/>
              </a:lnSpc>
              <a:buFontTx/>
              <a:buChar char="-"/>
              <a:defRPr/>
            </a:pPr>
            <a:r>
              <a:rPr lang="en-GB" sz="2800" dirty="0">
                <a:latin typeface="Calibri" charset="0"/>
                <a:ea typeface="MS PGothic" charset="0"/>
                <a:cs typeface="MS PGothic" charset="0"/>
              </a:rPr>
              <a:t>Dynamically changing requirements of   experimentalists/stakeholders!</a:t>
            </a:r>
          </a:p>
          <a:p>
            <a:pPr marL="457200" indent="-457200">
              <a:lnSpc>
                <a:spcPct val="90000"/>
              </a:lnSpc>
              <a:buFontTx/>
              <a:buChar char="-"/>
              <a:defRPr/>
            </a:pPr>
            <a:r>
              <a:rPr lang="en-GB" sz="2800" dirty="0">
                <a:latin typeface="Calibri" charset="0"/>
                <a:ea typeface="MS PGothic" charset="0"/>
                <a:cs typeface="MS PGothic" charset="0"/>
              </a:rPr>
              <a:t>Dynamically changing (resource) constraints</a:t>
            </a:r>
          </a:p>
          <a:p>
            <a:pPr marL="457200" indent="-457200">
              <a:lnSpc>
                <a:spcPct val="90000"/>
              </a:lnSpc>
              <a:buFontTx/>
              <a:buChar char="-"/>
              <a:defRPr/>
            </a:pPr>
            <a:r>
              <a:rPr lang="en-GB" sz="2800" dirty="0">
                <a:latin typeface="Calibri" charset="0"/>
                <a:ea typeface="MS PGothic" charset="0"/>
                <a:cs typeface="MS PGothic" charset="0"/>
              </a:rPr>
              <a:t>Cost choices during optimization                                    </a:t>
            </a:r>
            <a:r>
              <a:rPr lang="en-GB" sz="2800" dirty="0">
                <a:latin typeface="Calibri" charset="0"/>
                <a:ea typeface="MS PGothic" charset="0"/>
                <a:cs typeface="MS PGothic" charset="0"/>
                <a:sym typeface="Wingdings"/>
              </a:rPr>
              <a:t> </a:t>
            </a:r>
            <a:r>
              <a:rPr lang="en-GB" sz="2800" dirty="0">
                <a:latin typeface="Calibri" charset="0"/>
                <a:ea typeface="MS PGothic" charset="0"/>
                <a:cs typeface="MS PGothic" charset="0"/>
              </a:rPr>
              <a:t>Some experiments may cost more than others</a:t>
            </a:r>
          </a:p>
          <a:p>
            <a:pPr marL="457200" indent="-457200">
              <a:lnSpc>
                <a:spcPct val="90000"/>
              </a:lnSpc>
              <a:buFontTx/>
              <a:buChar char="-"/>
              <a:defRPr/>
            </a:pPr>
            <a:r>
              <a:rPr lang="en-GB" sz="2800" dirty="0">
                <a:latin typeface="Calibri" charset="0"/>
                <a:ea typeface="MS PGothic" charset="0"/>
                <a:cs typeface="MS PGothic" charset="0"/>
              </a:rPr>
              <a:t>Unusual constraints on population sizes and other </a:t>
            </a:r>
            <a:r>
              <a:rPr lang="en-GB" sz="2800" dirty="0" err="1">
                <a:latin typeface="Calibri" charset="0"/>
                <a:ea typeface="MS PGothic" charset="0"/>
                <a:cs typeface="MS PGothic" charset="0"/>
              </a:rPr>
              <a:t>hyperparameters</a:t>
            </a:r>
            <a:endParaRPr lang="en-GB" sz="2800" dirty="0">
              <a:latin typeface="Calibri" charset="0"/>
              <a:ea typeface="MS PGothic" charset="0"/>
              <a:cs typeface="MS PGothic" charset="0"/>
            </a:endParaRPr>
          </a:p>
          <a:p>
            <a:pPr>
              <a:defRPr/>
            </a:pPr>
            <a:endParaRPr lang="en-GB" sz="2800" dirty="0">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r>
              <a:rPr lang="en-US">
                <a:latin typeface="Calibri" charset="0"/>
                <a:ea typeface="MS PGothic" charset="0"/>
              </a:rPr>
              <a:t>Example applications</a:t>
            </a:r>
          </a:p>
        </p:txBody>
      </p:sp>
      <p:sp>
        <p:nvSpPr>
          <p:cNvPr id="11267" name="Rectangle 1"/>
          <p:cNvSpPr>
            <a:spLocks noChangeArrowheads="1"/>
          </p:cNvSpPr>
          <p:nvPr/>
        </p:nvSpPr>
        <p:spPr bwMode="auto">
          <a:xfrm>
            <a:off x="1763713" y="1074738"/>
            <a:ext cx="7380287"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90000"/>
              </a:lnSpc>
              <a:defRPr/>
            </a:pPr>
            <a:r>
              <a:rPr lang="en-GB" sz="2800" dirty="0">
                <a:latin typeface="Calibri" charset="0"/>
                <a:ea typeface="MS PGothic" charset="0"/>
                <a:cs typeface="MS PGothic" charset="0"/>
              </a:rPr>
              <a:t>Examples:</a:t>
            </a:r>
          </a:p>
          <a:p>
            <a:pPr marL="457200" indent="-457200">
              <a:lnSpc>
                <a:spcPct val="90000"/>
              </a:lnSpc>
              <a:buFontTx/>
              <a:buChar char="-"/>
              <a:defRPr/>
            </a:pPr>
            <a:r>
              <a:rPr lang="en-GB" sz="2800" dirty="0">
                <a:latin typeface="Calibri" charset="0"/>
                <a:ea typeface="MS PGothic" charset="0"/>
                <a:cs typeface="MS PGothic" charset="0"/>
              </a:rPr>
              <a:t> Flow Plate</a:t>
            </a:r>
          </a:p>
          <a:p>
            <a:pPr marL="457200" indent="-457200">
              <a:lnSpc>
                <a:spcPct val="90000"/>
              </a:lnSpc>
              <a:buFontTx/>
              <a:buChar char="-"/>
              <a:defRPr/>
            </a:pPr>
            <a:r>
              <a:rPr lang="en-GB" sz="2800" dirty="0">
                <a:latin typeface="Calibri" charset="0"/>
                <a:ea typeface="MS PGothic" charset="0"/>
                <a:cs typeface="MS PGothic" charset="0"/>
              </a:rPr>
              <a:t> Bended Pipe</a:t>
            </a:r>
          </a:p>
          <a:p>
            <a:pPr marL="457200" indent="-457200">
              <a:lnSpc>
                <a:spcPct val="90000"/>
              </a:lnSpc>
              <a:buFontTx/>
              <a:buChar char="-"/>
              <a:defRPr/>
            </a:pPr>
            <a:r>
              <a:rPr lang="en-GB" sz="2800" dirty="0">
                <a:latin typeface="Calibri" charset="0"/>
                <a:ea typeface="MS PGothic" charset="0"/>
                <a:cs typeface="MS PGothic" charset="0"/>
              </a:rPr>
              <a:t> Nozzle</a:t>
            </a:r>
          </a:p>
          <a:p>
            <a:pPr marL="457200" indent="-457200">
              <a:lnSpc>
                <a:spcPct val="90000"/>
              </a:lnSpc>
              <a:buFontTx/>
              <a:buChar char="-"/>
              <a:defRPr/>
            </a:pPr>
            <a:r>
              <a:rPr lang="en-GB" sz="2800" dirty="0">
                <a:latin typeface="Calibri" charset="0"/>
                <a:ea typeface="MS PGothic" charset="0"/>
                <a:cs typeface="MS PGothic" charset="0"/>
              </a:rPr>
              <a:t> Nutrient Solutions</a:t>
            </a:r>
          </a:p>
          <a:p>
            <a:pPr marL="457200" indent="-457200">
              <a:lnSpc>
                <a:spcPct val="90000"/>
              </a:lnSpc>
              <a:buFontTx/>
              <a:buChar char="-"/>
              <a:defRPr/>
            </a:pPr>
            <a:r>
              <a:rPr lang="en-GB" sz="2800" dirty="0">
                <a:latin typeface="Calibri" charset="0"/>
                <a:ea typeface="MS PGothic" charset="0"/>
                <a:cs typeface="MS PGothic" charset="0"/>
              </a:rPr>
              <a:t> Coffee Formulations</a:t>
            </a:r>
          </a:p>
          <a:p>
            <a:pPr marL="457200" indent="-457200">
              <a:lnSpc>
                <a:spcPct val="90000"/>
              </a:lnSpc>
              <a:buFontTx/>
              <a:buChar char="-"/>
              <a:defRPr/>
            </a:pPr>
            <a:r>
              <a:rPr lang="en-GB" sz="2800" dirty="0">
                <a:latin typeface="Calibri" charset="0"/>
                <a:ea typeface="MS PGothic" charset="0"/>
                <a:cs typeface="MS PGothic" charset="0"/>
              </a:rPr>
              <a:t> Quantum Control</a:t>
            </a:r>
          </a:p>
          <a:p>
            <a:pPr marL="457200" indent="-457200">
              <a:lnSpc>
                <a:spcPct val="90000"/>
              </a:lnSpc>
              <a:buFontTx/>
              <a:buChar char="-"/>
              <a:defRPr/>
            </a:pPr>
            <a:r>
              <a:rPr lang="en-GB" sz="2800" dirty="0">
                <a:latin typeface="Calibri" charset="0"/>
                <a:ea typeface="MS PGothic" charset="0"/>
                <a:cs typeface="MS PGothic" charset="0"/>
              </a:rPr>
              <a:t> Biological Experiments</a:t>
            </a:r>
          </a:p>
        </p:txBody>
      </p:sp>
      <p:sp>
        <p:nvSpPr>
          <p:cNvPr id="23555" name="Right Arrow 2"/>
          <p:cNvSpPr>
            <a:spLocks noChangeArrowheads="1"/>
          </p:cNvSpPr>
          <p:nvPr/>
        </p:nvSpPr>
        <p:spPr bwMode="auto">
          <a:xfrm rot="5400000">
            <a:off x="-569913" y="3457576"/>
            <a:ext cx="3960813" cy="735012"/>
          </a:xfrm>
          <a:prstGeom prst="rightArrow">
            <a:avLst>
              <a:gd name="adj1" fmla="val 50000"/>
              <a:gd name="adj2" fmla="val 49921"/>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rtl="1">
              <a:buClr>
                <a:srgbClr val="000000"/>
              </a:buClr>
              <a:buSzPct val="100000"/>
              <a:buFont typeface="Arial" charset="0"/>
              <a:buNone/>
            </a:pPr>
            <a:r>
              <a:rPr lang="de-DE">
                <a:solidFill>
                  <a:srgbClr val="000000"/>
                </a:solidFill>
                <a:cs typeface="Arial" charset="0"/>
              </a:rPr>
              <a:t>1960s      …     …     …        2000s</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ChangeArrowheads="1"/>
          </p:cNvSpPr>
          <p:nvPr/>
        </p:nvSpPr>
        <p:spPr bwMode="auto">
          <a:xfrm>
            <a:off x="1214438" y="5286375"/>
            <a:ext cx="78613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a:solidFill>
                  <a:srgbClr val="000000"/>
                </a:solidFill>
                <a:cs typeface="+mn-cs"/>
              </a:rPr>
              <a:t>A plate with 5 controllable angle brackets</a:t>
            </a:r>
          </a:p>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a:solidFill>
                  <a:srgbClr val="000000"/>
                </a:solidFill>
                <a:cs typeface="+mn-cs"/>
              </a:rPr>
              <a:t>Measurable air flow drag (by a pitot tube)</a:t>
            </a:r>
            <a:r>
              <a:rPr lang="ar-sa" sz="2400">
                <a:solidFill>
                  <a:srgbClr val="000000"/>
                </a:solidFill>
                <a:cs typeface="Arial" charset="0"/>
              </a:rPr>
              <a:t>‏</a:t>
            </a:r>
            <a:endParaRPr lang="en-US" sz="2400">
              <a:solidFill>
                <a:srgbClr val="000000"/>
              </a:solidFill>
              <a:cs typeface="Arial" charset="0"/>
            </a:endParaRPr>
          </a:p>
        </p:txBody>
      </p:sp>
      <p:pic>
        <p:nvPicPr>
          <p:cNvPr id="1024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944563"/>
            <a:ext cx="6562725" cy="4198937"/>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0245" name="Text Box 4"/>
          <p:cNvSpPr txBox="1">
            <a:spLocks noChangeArrowheads="1"/>
          </p:cNvSpPr>
          <p:nvPr/>
        </p:nvSpPr>
        <p:spPr bwMode="auto">
          <a:xfrm>
            <a:off x="1366838" y="6238875"/>
            <a:ext cx="5719762"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100" b="1" smtClean="0">
                <a:cs typeface="+mn-cs"/>
              </a:rPr>
              <a:t>Figure from: </a:t>
            </a:r>
            <a:r>
              <a:rPr lang="de-DE" sz="1100" smtClean="0">
                <a:cs typeface="+mn-cs"/>
              </a:rPr>
              <a:t>I. Rechenberg, Evolutionsstrategie ´73, frommann-holzboog, Stuttgart 1973</a:t>
            </a:r>
          </a:p>
        </p:txBody>
      </p:sp>
      <p:sp>
        <p:nvSpPr>
          <p:cNvPr id="24580"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0BA8C945-B956-3A43-AF9D-06E92F994B7E}" type="slidenum">
              <a:rPr lang="nl-NL" sz="1200">
                <a:latin typeface="Arial" charset="0"/>
              </a:rPr>
              <a:pPr eaLnBrk="1" hangingPunct="1"/>
              <a:t>19</a:t>
            </a:fld>
            <a:endParaRPr lang="nl-NL" sz="1200">
              <a:latin typeface="Arial" charset="0"/>
            </a:endParaRPr>
          </a:p>
        </p:txBody>
      </p:sp>
      <p:sp>
        <p:nvSpPr>
          <p:cNvPr id="24581"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dirty="0">
                <a:latin typeface="Calibri" charset="0"/>
                <a:ea typeface="MS PGothic" charset="0"/>
                <a:cs typeface="MS PGothic" charset="0"/>
              </a:rPr>
              <a:t>Early Experiments </a:t>
            </a:r>
            <a:r>
              <a:rPr lang="en-US" sz="3600" dirty="0" smtClean="0">
                <a:latin typeface="Calibri" charset="0"/>
                <a:ea typeface="MS PGothic" charset="0"/>
                <a:cs typeface="MS PGothic" charset="0"/>
              </a:rPr>
              <a:t>I: </a:t>
            </a:r>
            <a:r>
              <a:rPr lang="en-US" sz="3600" dirty="0">
                <a:latin typeface="Calibri" charset="0"/>
                <a:ea typeface="MS PGothic" charset="0"/>
                <a:cs typeface="MS PGothic" charset="0"/>
              </a:rPr>
              <a:t>Flow Plate</a:t>
            </a:r>
          </a:p>
        </p:txBody>
      </p:sp>
    </p:spTree>
  </p:cSld>
  <p:clrMapOvr>
    <a:masterClrMapping/>
  </p:clrMapOvr>
  <p:transition xmlns:p14="http://schemas.microsoft.com/office/powerpoint/2010/main" spd="med">
    <p:pull dir="l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7170"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7171"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7172"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7173"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7174"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7175"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7176"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grpSp>
        <p:nvGrpSpPr>
          <p:cNvPr id="7177" name="Group 7"/>
          <p:cNvGrpSpPr>
            <a:grpSpLocks/>
          </p:cNvGrpSpPr>
          <p:nvPr/>
        </p:nvGrpSpPr>
        <p:grpSpPr bwMode="auto">
          <a:xfrm>
            <a:off x="0" y="765175"/>
            <a:ext cx="4283075" cy="6119813"/>
            <a:chOff x="-1" y="764704"/>
            <a:chExt cx="4283075" cy="6120680"/>
          </a:xfrm>
        </p:grpSpPr>
        <p:pic>
          <p:nvPicPr>
            <p:cNvPr id="7189"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1124744"/>
              <a:ext cx="4011588" cy="576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90" name="Rectangle 6"/>
            <p:cNvSpPr>
              <a:spLocks noChangeArrowheads="1"/>
            </p:cNvSpPr>
            <p:nvPr/>
          </p:nvSpPr>
          <p:spPr bwMode="auto">
            <a:xfrm>
              <a:off x="-1" y="764704"/>
              <a:ext cx="4283075"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2</a:t>
              </a:r>
              <a:r>
                <a:rPr lang="en-US" sz="2800" baseline="30000">
                  <a:latin typeface="Calibri" charset="0"/>
                  <a:ea typeface="MS PGothic" charset="0"/>
                </a:rPr>
                <a:t>nd</a:t>
              </a:r>
              <a:r>
                <a:rPr lang="en-US" sz="2800">
                  <a:latin typeface="Calibri" charset="0"/>
                  <a:ea typeface="MS PGothic" charset="0"/>
                </a:rPr>
                <a:t> largest city in the UK</a:t>
              </a:r>
            </a:p>
          </p:txBody>
        </p:sp>
      </p:grpSp>
      <p:grpSp>
        <p:nvGrpSpPr>
          <p:cNvPr id="9" name="Group 8"/>
          <p:cNvGrpSpPr>
            <a:grpSpLocks/>
          </p:cNvGrpSpPr>
          <p:nvPr/>
        </p:nvGrpSpPr>
        <p:grpSpPr bwMode="auto">
          <a:xfrm>
            <a:off x="1079500" y="1700213"/>
            <a:ext cx="6948488" cy="3394075"/>
            <a:chOff x="1835498" y="1268760"/>
            <a:chExt cx="6948894" cy="3393015"/>
          </a:xfrm>
        </p:grpSpPr>
        <p:pic>
          <p:nvPicPr>
            <p:cNvPr id="71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35498" y="1268760"/>
              <a:ext cx="6948894" cy="3393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8" name="Rectangle 6"/>
            <p:cNvSpPr>
              <a:spLocks noChangeArrowheads="1"/>
            </p:cNvSpPr>
            <p:nvPr/>
          </p:nvSpPr>
          <p:spPr bwMode="auto">
            <a:xfrm>
              <a:off x="1852480" y="1268760"/>
              <a:ext cx="6912768"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World's first industrial city </a:t>
              </a:r>
              <a:r>
                <a:rPr lang="en-US" sz="2800">
                  <a:latin typeface="Calibri" charset="0"/>
                  <a:ea typeface="MS PGothic" charset="0"/>
                  <a:sym typeface="Wingdings" charset="0"/>
                </a:rPr>
                <a:t> (Cottonopolis)</a:t>
              </a:r>
              <a:endParaRPr lang="en-US" sz="2800">
                <a:latin typeface="Calibri" charset="0"/>
                <a:ea typeface="MS PGothic" charset="0"/>
              </a:endParaRPr>
            </a:p>
          </p:txBody>
        </p:sp>
      </p:grpSp>
      <p:grpSp>
        <p:nvGrpSpPr>
          <p:cNvPr id="11" name="Group 10"/>
          <p:cNvGrpSpPr>
            <a:grpSpLocks/>
          </p:cNvGrpSpPr>
          <p:nvPr/>
        </p:nvGrpSpPr>
        <p:grpSpPr bwMode="auto">
          <a:xfrm>
            <a:off x="3635375" y="3565525"/>
            <a:ext cx="2736850" cy="1879600"/>
            <a:chOff x="4067944" y="3562662"/>
            <a:chExt cx="2736304" cy="1879406"/>
          </a:xfrm>
        </p:grpSpPr>
        <p:pic>
          <p:nvPicPr>
            <p:cNvPr id="7184"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00158" y="4067477"/>
              <a:ext cx="1374591" cy="1374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8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4067477"/>
              <a:ext cx="1349991"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6" name="Rectangle 6"/>
            <p:cNvSpPr>
              <a:spLocks noChangeArrowheads="1"/>
            </p:cNvSpPr>
            <p:nvPr/>
          </p:nvSpPr>
          <p:spPr bwMode="auto">
            <a:xfrm>
              <a:off x="4067944" y="3562662"/>
              <a:ext cx="2736304"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Football capital</a:t>
              </a:r>
            </a:p>
          </p:txBody>
        </p:sp>
      </p:grpSp>
      <p:grpSp>
        <p:nvGrpSpPr>
          <p:cNvPr id="12" name="Group 11"/>
          <p:cNvGrpSpPr>
            <a:grpSpLocks/>
          </p:cNvGrpSpPr>
          <p:nvPr/>
        </p:nvGrpSpPr>
        <p:grpSpPr bwMode="auto">
          <a:xfrm>
            <a:off x="4932363" y="4437063"/>
            <a:ext cx="4035425" cy="1989137"/>
            <a:chOff x="3707904" y="2420888"/>
            <a:chExt cx="4036411" cy="1988840"/>
          </a:xfrm>
        </p:grpSpPr>
        <p:pic>
          <p:nvPicPr>
            <p:cNvPr id="7182" name="Picture 5"/>
            <p:cNvPicPr>
              <a:picLocks noChangeAspect="1"/>
            </p:cNvPicPr>
            <p:nvPr/>
          </p:nvPicPr>
          <p:blipFill>
            <a:blip r:embed="rId6">
              <a:extLst>
                <a:ext uri="{28A0092B-C50C-407E-A947-70E740481C1C}">
                  <a14:useLocalDpi xmlns:a14="http://schemas.microsoft.com/office/drawing/2010/main" val="0"/>
                </a:ext>
              </a:extLst>
            </a:blip>
            <a:srcRect l="780" b="63503"/>
            <a:stretch>
              <a:fillRect/>
            </a:stretch>
          </p:blipFill>
          <p:spPr bwMode="auto">
            <a:xfrm>
              <a:off x="3707904" y="2924944"/>
              <a:ext cx="4036411" cy="1484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3" name="Rectangle 6"/>
            <p:cNvSpPr>
              <a:spLocks noChangeArrowheads="1"/>
            </p:cNvSpPr>
            <p:nvPr/>
          </p:nvSpPr>
          <p:spPr bwMode="auto">
            <a:xfrm>
              <a:off x="3707904" y="2420888"/>
              <a:ext cx="4032448"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Music scene</a:t>
              </a:r>
            </a:p>
          </p:txBody>
        </p:sp>
      </p:grpSp>
      <p:sp>
        <p:nvSpPr>
          <p:cNvPr id="33"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Manchester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2286000"/>
            <a:ext cx="3471863" cy="2933700"/>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1268" name="Text Box 3"/>
          <p:cNvSpPr txBox="1">
            <a:spLocks noChangeArrowheads="1"/>
          </p:cNvSpPr>
          <p:nvPr/>
        </p:nvSpPr>
        <p:spPr bwMode="auto">
          <a:xfrm>
            <a:off x="1366838" y="6286500"/>
            <a:ext cx="5797550" cy="2619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100" b="1" smtClean="0">
                <a:cs typeface="+mn-cs"/>
              </a:rPr>
              <a:t>Figures from: </a:t>
            </a:r>
            <a:r>
              <a:rPr lang="de-DE" sz="1100" smtClean="0">
                <a:cs typeface="+mn-cs"/>
              </a:rPr>
              <a:t>I. Rechenberg, Evolutionsstrategie ´73, frommann-holzboog, Stuttgart 1973</a:t>
            </a:r>
          </a:p>
        </p:txBody>
      </p:sp>
      <p:pic>
        <p:nvPicPr>
          <p:cNvPr id="112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286000"/>
            <a:ext cx="3643313" cy="2928938"/>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1270" name="Text Box 5"/>
          <p:cNvSpPr txBox="1">
            <a:spLocks noChangeArrowheads="1"/>
          </p:cNvSpPr>
          <p:nvPr/>
        </p:nvSpPr>
        <p:spPr bwMode="auto">
          <a:xfrm>
            <a:off x="938213" y="5357813"/>
            <a:ext cx="3408362"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100" b="1" smtClean="0">
                <a:cs typeface="+mn-cs"/>
              </a:rPr>
              <a:t>Number of mutations  and selected plate shapes</a:t>
            </a:r>
          </a:p>
        </p:txBody>
      </p:sp>
      <p:sp>
        <p:nvSpPr>
          <p:cNvPr id="11271" name="Text Box 6"/>
          <p:cNvSpPr txBox="1">
            <a:spLocks noChangeArrowheads="1"/>
          </p:cNvSpPr>
          <p:nvPr/>
        </p:nvSpPr>
        <p:spPr bwMode="auto">
          <a:xfrm>
            <a:off x="4579938" y="5357813"/>
            <a:ext cx="3408362" cy="261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100" b="1" smtClean="0">
                <a:cs typeface="+mn-cs"/>
              </a:rPr>
              <a:t>Number of mutations  and selected plate shapes</a:t>
            </a:r>
          </a:p>
        </p:txBody>
      </p:sp>
      <p:sp>
        <p:nvSpPr>
          <p:cNvPr id="11272" name="Text Box 7"/>
          <p:cNvSpPr txBox="1">
            <a:spLocks noChangeArrowheads="1"/>
          </p:cNvSpPr>
          <p:nvPr/>
        </p:nvSpPr>
        <p:spPr bwMode="auto">
          <a:xfrm>
            <a:off x="342900" y="2505075"/>
            <a:ext cx="347663" cy="773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eaVert"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rtl="1">
              <a:buClr>
                <a:srgbClr val="000000"/>
              </a:buClr>
              <a:buSzPct val="100000"/>
              <a:buFont typeface="Arial" charset="0"/>
              <a:buNone/>
              <a:defRPr/>
            </a:pPr>
            <a:r>
              <a:rPr lang="de-DE" sz="1100" b="1" smtClean="0">
                <a:cs typeface="+mn-cs"/>
              </a:rPr>
              <a:t>Plate drag</a:t>
            </a:r>
          </a:p>
        </p:txBody>
      </p:sp>
      <p:sp>
        <p:nvSpPr>
          <p:cNvPr id="11273" name="Text Box 8"/>
          <p:cNvSpPr txBox="1">
            <a:spLocks noChangeArrowheads="1"/>
          </p:cNvSpPr>
          <p:nvPr/>
        </p:nvSpPr>
        <p:spPr bwMode="auto">
          <a:xfrm>
            <a:off x="714375" y="898525"/>
            <a:ext cx="3714750" cy="1222375"/>
          </a:xfrm>
          <a:prstGeom prst="rect">
            <a:avLst/>
          </a:prstGeom>
          <a:gradFill rotWithShape="0">
            <a:gsLst>
              <a:gs pos="0">
                <a:srgbClr val="CFFFFF"/>
              </a:gs>
              <a:gs pos="100000">
                <a:srgbClr val="F0FFFF"/>
              </a:gs>
            </a:gsLst>
            <a:lin ang="16200000" scaled="1"/>
          </a:gradFill>
          <a:ln w="9360">
            <a:solidFill>
              <a:srgbClr val="B6DCDF"/>
            </a:solidFill>
            <a:miter lim="800000"/>
            <a:headEnd/>
            <a:tailEnd/>
          </a:ln>
          <a:effectLst>
            <a:outerShdw blurRad="63500" dist="109865" dir="634411" algn="ctr" rotWithShape="0">
              <a:srgbClr val="000000">
                <a:alpha val="38033"/>
              </a:srgbClr>
            </a:outerShdw>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lnSpc>
                <a:spcPct val="50000"/>
              </a:lnSpc>
              <a:buClr>
                <a:srgbClr val="000000"/>
              </a:buClr>
              <a:buSzPct val="100000"/>
              <a:buFont typeface="Arial" charset="0"/>
              <a:buNone/>
              <a:defRPr/>
            </a:pPr>
            <a:r>
              <a:rPr lang="de-DE" sz="1600" dirty="0" smtClean="0">
                <a:cs typeface="+mn-cs"/>
              </a:rPr>
              <a:t>Experiment 1:</a:t>
            </a:r>
          </a:p>
          <a:p>
            <a:pPr>
              <a:lnSpc>
                <a:spcPct val="50000"/>
              </a:lnSpc>
              <a:buClr>
                <a:srgbClr val="000000"/>
              </a:buClr>
              <a:buSzPct val="100000"/>
              <a:buFont typeface="Arial" charset="0"/>
              <a:buChar char="•"/>
              <a:defRPr/>
            </a:pPr>
            <a:r>
              <a:rPr lang="de-DE" sz="1600" dirty="0" smtClean="0">
                <a:cs typeface="+mn-cs"/>
              </a:rPr>
              <a:t> </a:t>
            </a:r>
            <a:r>
              <a:rPr lang="de-DE" sz="1600" dirty="0" err="1" smtClean="0">
                <a:cs typeface="+mn-cs"/>
              </a:rPr>
              <a:t>Left</a:t>
            </a:r>
            <a:r>
              <a:rPr lang="de-DE" sz="1600" dirty="0" smtClean="0">
                <a:cs typeface="+mn-cs"/>
              </a:rPr>
              <a:t> / </a:t>
            </a:r>
            <a:r>
              <a:rPr lang="de-DE" sz="1600" dirty="0" err="1" smtClean="0">
                <a:cs typeface="+mn-cs"/>
              </a:rPr>
              <a:t>right</a:t>
            </a:r>
            <a:r>
              <a:rPr lang="de-DE" sz="1600" dirty="0" smtClean="0">
                <a:cs typeface="+mn-cs"/>
              </a:rPr>
              <a:t> </a:t>
            </a:r>
            <a:r>
              <a:rPr lang="de-DE" sz="1600" dirty="0" err="1" smtClean="0">
                <a:cs typeface="+mn-cs"/>
              </a:rPr>
              <a:t>supporting</a:t>
            </a:r>
            <a:r>
              <a:rPr lang="de-DE" sz="1600" dirty="0" smtClean="0">
                <a:cs typeface="+mn-cs"/>
              </a:rPr>
              <a:t> </a:t>
            </a:r>
            <a:r>
              <a:rPr lang="de-DE" sz="1600" dirty="0" err="1" smtClean="0">
                <a:cs typeface="+mn-cs"/>
              </a:rPr>
              <a:t>point</a:t>
            </a:r>
            <a:r>
              <a:rPr lang="de-DE" sz="1600" dirty="0" smtClean="0">
                <a:cs typeface="+mn-cs"/>
              </a:rPr>
              <a:t> </a:t>
            </a:r>
            <a:r>
              <a:rPr lang="de-DE" sz="1600" dirty="0" err="1" smtClean="0">
                <a:cs typeface="+mn-cs"/>
              </a:rPr>
              <a:t>at</a:t>
            </a:r>
            <a:r>
              <a:rPr lang="de-DE" sz="1600" dirty="0" smtClean="0">
                <a:cs typeface="+mn-cs"/>
              </a:rPr>
              <a:t> same  </a:t>
            </a:r>
          </a:p>
          <a:p>
            <a:pPr>
              <a:lnSpc>
                <a:spcPct val="50000"/>
              </a:lnSpc>
              <a:buClr>
                <a:srgbClr val="000000"/>
              </a:buClr>
              <a:buSzPct val="100000"/>
              <a:buFont typeface="Arial" charset="0"/>
              <a:buNone/>
              <a:defRPr/>
            </a:pPr>
            <a:r>
              <a:rPr lang="de-DE" sz="1600" dirty="0" smtClean="0">
                <a:cs typeface="+mn-cs"/>
              </a:rPr>
              <a:t>   </a:t>
            </a:r>
            <a:r>
              <a:rPr lang="de-DE" sz="1600" dirty="0" err="1" smtClean="0">
                <a:cs typeface="+mn-cs"/>
              </a:rPr>
              <a:t>y-coordinate</a:t>
            </a:r>
            <a:r>
              <a:rPr lang="de-DE" sz="1600" dirty="0" smtClean="0">
                <a:cs typeface="+mn-cs"/>
              </a:rPr>
              <a:t>.</a:t>
            </a:r>
          </a:p>
          <a:p>
            <a:pPr>
              <a:lnSpc>
                <a:spcPct val="50000"/>
              </a:lnSpc>
              <a:buClr>
                <a:srgbClr val="000000"/>
              </a:buClr>
              <a:buSzPct val="100000"/>
              <a:buFont typeface="Arial" charset="0"/>
              <a:buChar char="•"/>
              <a:defRPr/>
            </a:pPr>
            <a:r>
              <a:rPr lang="de-DE" sz="1600" dirty="0" smtClean="0">
                <a:cs typeface="+mn-cs"/>
              </a:rPr>
              <a:t> Horizontal </a:t>
            </a:r>
            <a:r>
              <a:rPr lang="de-DE" sz="1600" dirty="0" err="1" smtClean="0">
                <a:cs typeface="+mn-cs"/>
              </a:rPr>
              <a:t>flow</a:t>
            </a:r>
            <a:r>
              <a:rPr lang="de-DE" sz="1600" dirty="0" smtClean="0">
                <a:cs typeface="+mn-cs"/>
              </a:rPr>
              <a:t>.</a:t>
            </a:r>
          </a:p>
          <a:p>
            <a:pPr>
              <a:lnSpc>
                <a:spcPct val="50000"/>
              </a:lnSpc>
              <a:buClr>
                <a:srgbClr val="000000"/>
              </a:buClr>
              <a:buSzPct val="100000"/>
              <a:buFont typeface="Arial" charset="0"/>
              <a:buChar char="•"/>
              <a:defRPr/>
            </a:pPr>
            <a:r>
              <a:rPr lang="de-DE" sz="1600" dirty="0" smtClean="0">
                <a:cs typeface="+mn-cs"/>
              </a:rPr>
              <a:t> </a:t>
            </a:r>
            <a:r>
              <a:rPr lang="de-DE" sz="1600" dirty="0" err="1" smtClean="0">
                <a:cs typeface="+mn-cs"/>
              </a:rPr>
              <a:t>Minimize</a:t>
            </a:r>
            <a:r>
              <a:rPr lang="de-DE" sz="1600" dirty="0" smtClean="0">
                <a:cs typeface="+mn-cs"/>
              </a:rPr>
              <a:t> </a:t>
            </a:r>
            <a:r>
              <a:rPr lang="de-DE" sz="1600" dirty="0" err="1" smtClean="0">
                <a:cs typeface="+mn-cs"/>
              </a:rPr>
              <a:t>drag</a:t>
            </a:r>
            <a:r>
              <a:rPr lang="de-DE" sz="1600" dirty="0" smtClean="0">
                <a:cs typeface="+mn-cs"/>
              </a:rPr>
              <a:t>.</a:t>
            </a:r>
          </a:p>
        </p:txBody>
      </p:sp>
      <p:sp>
        <p:nvSpPr>
          <p:cNvPr id="11274" name="Text Box 9"/>
          <p:cNvSpPr txBox="1">
            <a:spLocks noChangeArrowheads="1"/>
          </p:cNvSpPr>
          <p:nvPr/>
        </p:nvSpPr>
        <p:spPr bwMode="auto">
          <a:xfrm>
            <a:off x="4572000" y="898525"/>
            <a:ext cx="3714750" cy="1222375"/>
          </a:xfrm>
          <a:prstGeom prst="rect">
            <a:avLst/>
          </a:prstGeom>
          <a:gradFill rotWithShape="0">
            <a:gsLst>
              <a:gs pos="0">
                <a:srgbClr val="CFFFFF"/>
              </a:gs>
              <a:gs pos="100000">
                <a:srgbClr val="F0FFFF"/>
              </a:gs>
            </a:gsLst>
            <a:lin ang="16200000" scaled="1"/>
          </a:gradFill>
          <a:ln w="9360">
            <a:solidFill>
              <a:srgbClr val="B6DCDF"/>
            </a:solidFill>
            <a:miter lim="800000"/>
            <a:headEnd/>
            <a:tailEnd/>
          </a:ln>
          <a:effectLst>
            <a:outerShdw blurRad="63500" dist="109865" dir="634411" algn="ctr" rotWithShape="0">
              <a:srgbClr val="000000">
                <a:alpha val="38033"/>
              </a:srgbClr>
            </a:outerShdw>
          </a:effec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lnSpc>
                <a:spcPct val="50000"/>
              </a:lnSpc>
              <a:buClr>
                <a:srgbClr val="000000"/>
              </a:buClr>
              <a:buSzPct val="100000"/>
              <a:buFont typeface="Arial" charset="0"/>
              <a:buNone/>
              <a:defRPr/>
            </a:pPr>
            <a:r>
              <a:rPr lang="de-DE" sz="1600" dirty="0" smtClean="0">
                <a:cs typeface="+mn-cs"/>
              </a:rPr>
              <a:t>Experiment 2:</a:t>
            </a:r>
          </a:p>
          <a:p>
            <a:pPr>
              <a:lnSpc>
                <a:spcPct val="50000"/>
              </a:lnSpc>
              <a:buClr>
                <a:srgbClr val="000000"/>
              </a:buClr>
              <a:buSzPct val="100000"/>
              <a:buFont typeface="Arial" charset="0"/>
              <a:buChar char="•"/>
              <a:defRPr/>
            </a:pPr>
            <a:r>
              <a:rPr lang="de-DE" sz="1600" dirty="0" smtClean="0">
                <a:cs typeface="+mn-cs"/>
              </a:rPr>
              <a:t> </a:t>
            </a:r>
            <a:r>
              <a:rPr lang="de-DE" sz="1600" dirty="0" err="1" smtClean="0">
                <a:cs typeface="+mn-cs"/>
              </a:rPr>
              <a:t>Left</a:t>
            </a:r>
            <a:r>
              <a:rPr lang="de-DE" sz="1600" dirty="0" smtClean="0">
                <a:cs typeface="+mn-cs"/>
              </a:rPr>
              <a:t> </a:t>
            </a:r>
            <a:r>
              <a:rPr lang="de-DE" sz="1600" dirty="0" err="1" smtClean="0">
                <a:cs typeface="+mn-cs"/>
              </a:rPr>
              <a:t>supporting</a:t>
            </a:r>
            <a:r>
              <a:rPr lang="de-DE" sz="1600" dirty="0" smtClean="0">
                <a:cs typeface="+mn-cs"/>
              </a:rPr>
              <a:t> </a:t>
            </a:r>
            <a:r>
              <a:rPr lang="de-DE" sz="1600" dirty="0" err="1" smtClean="0">
                <a:cs typeface="+mn-cs"/>
              </a:rPr>
              <a:t>point</a:t>
            </a:r>
            <a:r>
              <a:rPr lang="de-DE" sz="1600" dirty="0" smtClean="0">
                <a:cs typeface="+mn-cs"/>
              </a:rPr>
              <a:t> 25% </a:t>
            </a:r>
            <a:r>
              <a:rPr lang="de-DE" sz="1600" dirty="0" err="1" smtClean="0">
                <a:cs typeface="+mn-cs"/>
              </a:rPr>
              <a:t>lower</a:t>
            </a:r>
            <a:r>
              <a:rPr lang="de-DE" sz="1600" dirty="0" smtClean="0">
                <a:cs typeface="+mn-cs"/>
              </a:rPr>
              <a:t> </a:t>
            </a:r>
            <a:r>
              <a:rPr lang="de-DE" sz="1600" dirty="0" err="1" smtClean="0">
                <a:cs typeface="+mn-cs"/>
              </a:rPr>
              <a:t>than</a:t>
            </a:r>
            <a:r>
              <a:rPr lang="de-DE" sz="1600" dirty="0" smtClean="0">
                <a:cs typeface="+mn-cs"/>
              </a:rPr>
              <a:t> </a:t>
            </a:r>
          </a:p>
          <a:p>
            <a:pPr>
              <a:lnSpc>
                <a:spcPct val="50000"/>
              </a:lnSpc>
              <a:buClr>
                <a:srgbClr val="000000"/>
              </a:buClr>
              <a:buSzPct val="100000"/>
              <a:buFont typeface="Arial" charset="0"/>
              <a:buNone/>
              <a:defRPr/>
            </a:pPr>
            <a:r>
              <a:rPr lang="de-DE" sz="1600" dirty="0" smtClean="0">
                <a:cs typeface="+mn-cs"/>
              </a:rPr>
              <a:t>   </a:t>
            </a:r>
            <a:r>
              <a:rPr lang="de-DE" sz="1600" dirty="0" err="1" smtClean="0">
                <a:cs typeface="+mn-cs"/>
              </a:rPr>
              <a:t>right</a:t>
            </a:r>
            <a:r>
              <a:rPr lang="de-DE" sz="1600" dirty="0" smtClean="0">
                <a:cs typeface="+mn-cs"/>
              </a:rPr>
              <a:t> </a:t>
            </a:r>
            <a:r>
              <a:rPr lang="de-DE" sz="1600" dirty="0" err="1" smtClean="0">
                <a:cs typeface="+mn-cs"/>
              </a:rPr>
              <a:t>one</a:t>
            </a:r>
            <a:r>
              <a:rPr lang="de-DE" sz="1600" dirty="0" smtClean="0">
                <a:cs typeface="+mn-cs"/>
              </a:rPr>
              <a:t>.</a:t>
            </a:r>
          </a:p>
          <a:p>
            <a:pPr>
              <a:lnSpc>
                <a:spcPct val="50000"/>
              </a:lnSpc>
              <a:buClr>
                <a:srgbClr val="000000"/>
              </a:buClr>
              <a:buSzPct val="100000"/>
              <a:buFont typeface="Arial" charset="0"/>
              <a:buChar char="•"/>
              <a:defRPr/>
            </a:pPr>
            <a:r>
              <a:rPr lang="de-DE" sz="1600" dirty="0" smtClean="0">
                <a:cs typeface="+mn-cs"/>
              </a:rPr>
              <a:t> Horizontal </a:t>
            </a:r>
            <a:r>
              <a:rPr lang="de-DE" sz="1600" dirty="0" err="1" smtClean="0">
                <a:cs typeface="+mn-cs"/>
              </a:rPr>
              <a:t>flow</a:t>
            </a:r>
            <a:r>
              <a:rPr lang="de-DE" sz="1600" dirty="0" smtClean="0">
                <a:cs typeface="+mn-cs"/>
              </a:rPr>
              <a:t>.</a:t>
            </a:r>
          </a:p>
          <a:p>
            <a:pPr>
              <a:lnSpc>
                <a:spcPct val="50000"/>
              </a:lnSpc>
              <a:buClr>
                <a:srgbClr val="000000"/>
              </a:buClr>
              <a:buSzPct val="100000"/>
              <a:buFont typeface="Arial" charset="0"/>
              <a:buChar char="•"/>
              <a:defRPr/>
            </a:pPr>
            <a:r>
              <a:rPr lang="de-DE" sz="1600" dirty="0" smtClean="0">
                <a:cs typeface="+mn-cs"/>
              </a:rPr>
              <a:t> </a:t>
            </a:r>
            <a:r>
              <a:rPr lang="de-DE" sz="1600" dirty="0" err="1" smtClean="0">
                <a:cs typeface="+mn-cs"/>
              </a:rPr>
              <a:t>Minimize</a:t>
            </a:r>
            <a:r>
              <a:rPr lang="de-DE" sz="1600" dirty="0" smtClean="0">
                <a:cs typeface="+mn-cs"/>
              </a:rPr>
              <a:t> </a:t>
            </a:r>
            <a:r>
              <a:rPr lang="de-DE" sz="1600" dirty="0" err="1" smtClean="0">
                <a:cs typeface="+mn-cs"/>
              </a:rPr>
              <a:t>drag</a:t>
            </a:r>
            <a:r>
              <a:rPr lang="de-DE" sz="1600" dirty="0" smtClean="0">
                <a:cs typeface="+mn-cs"/>
              </a:rPr>
              <a:t>.</a:t>
            </a:r>
          </a:p>
        </p:txBody>
      </p:sp>
      <p:grpSp>
        <p:nvGrpSpPr>
          <p:cNvPr id="26633" name="Group 10"/>
          <p:cNvGrpSpPr>
            <a:grpSpLocks/>
          </p:cNvGrpSpPr>
          <p:nvPr/>
        </p:nvGrpSpPr>
        <p:grpSpPr bwMode="auto">
          <a:xfrm>
            <a:off x="1285875" y="5724525"/>
            <a:ext cx="2854325" cy="595313"/>
            <a:chOff x="810" y="3606"/>
            <a:chExt cx="1798" cy="375"/>
          </a:xfrm>
        </p:grpSpPr>
        <p:sp>
          <p:nvSpPr>
            <p:cNvPr id="11300" name="Rectangle 11"/>
            <p:cNvSpPr>
              <a:spLocks noChangeArrowheads="1"/>
            </p:cNvSpPr>
            <p:nvPr/>
          </p:nvSpPr>
          <p:spPr bwMode="auto">
            <a:xfrm>
              <a:off x="810" y="3606"/>
              <a:ext cx="315"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Start</a:t>
              </a:r>
            </a:p>
          </p:txBody>
        </p:sp>
        <p:sp>
          <p:nvSpPr>
            <p:cNvPr id="11301" name="Rectangle 12"/>
            <p:cNvSpPr>
              <a:spLocks noChangeArrowheads="1"/>
            </p:cNvSpPr>
            <p:nvPr/>
          </p:nvSpPr>
          <p:spPr bwMode="auto">
            <a:xfrm>
              <a:off x="1125" y="3606"/>
              <a:ext cx="285"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-30</a:t>
              </a:r>
            </a:p>
          </p:txBody>
        </p:sp>
        <p:sp>
          <p:nvSpPr>
            <p:cNvPr id="11302" name="Rectangle 13"/>
            <p:cNvSpPr>
              <a:spLocks noChangeArrowheads="1"/>
            </p:cNvSpPr>
            <p:nvPr/>
          </p:nvSpPr>
          <p:spPr bwMode="auto">
            <a:xfrm>
              <a:off x="1410" y="3606"/>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-40</a:t>
              </a:r>
            </a:p>
          </p:txBody>
        </p:sp>
        <p:sp>
          <p:nvSpPr>
            <p:cNvPr id="11303" name="Rectangle 14"/>
            <p:cNvSpPr>
              <a:spLocks noChangeArrowheads="1"/>
            </p:cNvSpPr>
            <p:nvPr/>
          </p:nvSpPr>
          <p:spPr bwMode="auto">
            <a:xfrm>
              <a:off x="1708" y="3606"/>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40</a:t>
              </a:r>
            </a:p>
          </p:txBody>
        </p:sp>
        <p:sp>
          <p:nvSpPr>
            <p:cNvPr id="11304" name="Rectangle 15"/>
            <p:cNvSpPr>
              <a:spLocks noChangeArrowheads="1"/>
            </p:cNvSpPr>
            <p:nvPr/>
          </p:nvSpPr>
          <p:spPr bwMode="auto">
            <a:xfrm>
              <a:off x="2008" y="3606"/>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-30</a:t>
              </a:r>
            </a:p>
          </p:txBody>
        </p:sp>
        <p:sp>
          <p:nvSpPr>
            <p:cNvPr id="11305" name="Rectangle 16"/>
            <p:cNvSpPr>
              <a:spLocks noChangeArrowheads="1"/>
            </p:cNvSpPr>
            <p:nvPr/>
          </p:nvSpPr>
          <p:spPr bwMode="auto">
            <a:xfrm>
              <a:off x="2308" y="3606"/>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40</a:t>
              </a:r>
            </a:p>
          </p:txBody>
        </p:sp>
        <p:sp>
          <p:nvSpPr>
            <p:cNvPr id="11306" name="Rectangle 17"/>
            <p:cNvSpPr>
              <a:spLocks noChangeArrowheads="1"/>
            </p:cNvSpPr>
            <p:nvPr/>
          </p:nvSpPr>
          <p:spPr bwMode="auto">
            <a:xfrm>
              <a:off x="810" y="3794"/>
              <a:ext cx="315"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End</a:t>
              </a:r>
            </a:p>
          </p:txBody>
        </p:sp>
        <p:sp>
          <p:nvSpPr>
            <p:cNvPr id="11307" name="Rectangle 18"/>
            <p:cNvSpPr>
              <a:spLocks noChangeArrowheads="1"/>
            </p:cNvSpPr>
            <p:nvPr/>
          </p:nvSpPr>
          <p:spPr bwMode="auto">
            <a:xfrm>
              <a:off x="1125" y="3794"/>
              <a:ext cx="285"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308" name="Rectangle 19"/>
            <p:cNvSpPr>
              <a:spLocks noChangeArrowheads="1"/>
            </p:cNvSpPr>
            <p:nvPr/>
          </p:nvSpPr>
          <p:spPr bwMode="auto">
            <a:xfrm>
              <a:off x="1410" y="3794"/>
              <a:ext cx="300"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4</a:t>
              </a:r>
            </a:p>
          </p:txBody>
        </p:sp>
        <p:sp>
          <p:nvSpPr>
            <p:cNvPr id="11309" name="Rectangle 20"/>
            <p:cNvSpPr>
              <a:spLocks noChangeArrowheads="1"/>
            </p:cNvSpPr>
            <p:nvPr/>
          </p:nvSpPr>
          <p:spPr bwMode="auto">
            <a:xfrm>
              <a:off x="1708" y="3794"/>
              <a:ext cx="300"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310" name="Rectangle 21"/>
            <p:cNvSpPr>
              <a:spLocks noChangeArrowheads="1"/>
            </p:cNvSpPr>
            <p:nvPr/>
          </p:nvSpPr>
          <p:spPr bwMode="auto">
            <a:xfrm>
              <a:off x="2008" y="3794"/>
              <a:ext cx="300"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6</a:t>
              </a:r>
            </a:p>
          </p:txBody>
        </p:sp>
        <p:sp>
          <p:nvSpPr>
            <p:cNvPr id="11311" name="Rectangle 22"/>
            <p:cNvSpPr>
              <a:spLocks noChangeArrowheads="1"/>
            </p:cNvSpPr>
            <p:nvPr/>
          </p:nvSpPr>
          <p:spPr bwMode="auto">
            <a:xfrm>
              <a:off x="2308" y="3794"/>
              <a:ext cx="300" cy="188"/>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-6</a:t>
              </a:r>
            </a:p>
          </p:txBody>
        </p:sp>
        <p:sp>
          <p:nvSpPr>
            <p:cNvPr id="11312" name="Line 23"/>
            <p:cNvSpPr>
              <a:spLocks noChangeShapeType="1"/>
            </p:cNvSpPr>
            <p:nvPr/>
          </p:nvSpPr>
          <p:spPr bwMode="auto">
            <a:xfrm>
              <a:off x="1125"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3" name="Line 24"/>
            <p:cNvSpPr>
              <a:spLocks noChangeShapeType="1"/>
            </p:cNvSpPr>
            <p:nvPr/>
          </p:nvSpPr>
          <p:spPr bwMode="auto">
            <a:xfrm>
              <a:off x="1410"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4" name="Line 25"/>
            <p:cNvSpPr>
              <a:spLocks noChangeShapeType="1"/>
            </p:cNvSpPr>
            <p:nvPr/>
          </p:nvSpPr>
          <p:spPr bwMode="auto">
            <a:xfrm>
              <a:off x="1708"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5" name="Line 26"/>
            <p:cNvSpPr>
              <a:spLocks noChangeShapeType="1"/>
            </p:cNvSpPr>
            <p:nvPr/>
          </p:nvSpPr>
          <p:spPr bwMode="auto">
            <a:xfrm>
              <a:off x="2008"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6" name="Line 27"/>
            <p:cNvSpPr>
              <a:spLocks noChangeShapeType="1"/>
            </p:cNvSpPr>
            <p:nvPr/>
          </p:nvSpPr>
          <p:spPr bwMode="auto">
            <a:xfrm>
              <a:off x="2308"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7" name="Line 28"/>
            <p:cNvSpPr>
              <a:spLocks noChangeShapeType="1"/>
            </p:cNvSpPr>
            <p:nvPr/>
          </p:nvSpPr>
          <p:spPr bwMode="auto">
            <a:xfrm>
              <a:off x="810" y="3794"/>
              <a:ext cx="1798" cy="1"/>
            </a:xfrm>
            <a:prstGeom prst="line">
              <a:avLst/>
            </a:prstGeom>
            <a:noFill/>
            <a:ln w="3816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8" name="Line 29"/>
            <p:cNvSpPr>
              <a:spLocks noChangeShapeType="1"/>
            </p:cNvSpPr>
            <p:nvPr/>
          </p:nvSpPr>
          <p:spPr bwMode="auto">
            <a:xfrm>
              <a:off x="810"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19" name="Line 30"/>
            <p:cNvSpPr>
              <a:spLocks noChangeShapeType="1"/>
            </p:cNvSpPr>
            <p:nvPr/>
          </p:nvSpPr>
          <p:spPr bwMode="auto">
            <a:xfrm>
              <a:off x="2608" y="3606"/>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20" name="Line 31"/>
            <p:cNvSpPr>
              <a:spLocks noChangeShapeType="1"/>
            </p:cNvSpPr>
            <p:nvPr/>
          </p:nvSpPr>
          <p:spPr bwMode="auto">
            <a:xfrm>
              <a:off x="810" y="3606"/>
              <a:ext cx="1798" cy="1"/>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321" name="Line 32"/>
            <p:cNvSpPr>
              <a:spLocks noChangeShapeType="1"/>
            </p:cNvSpPr>
            <p:nvPr/>
          </p:nvSpPr>
          <p:spPr bwMode="auto">
            <a:xfrm>
              <a:off x="810" y="3981"/>
              <a:ext cx="1798" cy="1"/>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nvGrpSpPr>
          <p:cNvPr id="26634" name="Group 33"/>
          <p:cNvGrpSpPr>
            <a:grpSpLocks/>
          </p:cNvGrpSpPr>
          <p:nvPr/>
        </p:nvGrpSpPr>
        <p:grpSpPr bwMode="auto">
          <a:xfrm>
            <a:off x="4929188" y="5715000"/>
            <a:ext cx="2854325" cy="595313"/>
            <a:chOff x="3105" y="3600"/>
            <a:chExt cx="1798" cy="375"/>
          </a:xfrm>
        </p:grpSpPr>
        <p:sp>
          <p:nvSpPr>
            <p:cNvPr id="11278" name="Rectangle 34"/>
            <p:cNvSpPr>
              <a:spLocks noChangeArrowheads="1"/>
            </p:cNvSpPr>
            <p:nvPr/>
          </p:nvSpPr>
          <p:spPr bwMode="auto">
            <a:xfrm>
              <a:off x="3105" y="3600"/>
              <a:ext cx="315"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Start</a:t>
              </a:r>
            </a:p>
          </p:txBody>
        </p:sp>
        <p:sp>
          <p:nvSpPr>
            <p:cNvPr id="11279" name="Rectangle 35"/>
            <p:cNvSpPr>
              <a:spLocks noChangeArrowheads="1"/>
            </p:cNvSpPr>
            <p:nvPr/>
          </p:nvSpPr>
          <p:spPr bwMode="auto">
            <a:xfrm>
              <a:off x="3420" y="3600"/>
              <a:ext cx="285"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0" name="Rectangle 36"/>
            <p:cNvSpPr>
              <a:spLocks noChangeArrowheads="1"/>
            </p:cNvSpPr>
            <p:nvPr/>
          </p:nvSpPr>
          <p:spPr bwMode="auto">
            <a:xfrm>
              <a:off x="3705" y="3600"/>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1" name="Rectangle 37"/>
            <p:cNvSpPr>
              <a:spLocks noChangeArrowheads="1"/>
            </p:cNvSpPr>
            <p:nvPr/>
          </p:nvSpPr>
          <p:spPr bwMode="auto">
            <a:xfrm>
              <a:off x="4004" y="3600"/>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2" name="Rectangle 38"/>
            <p:cNvSpPr>
              <a:spLocks noChangeArrowheads="1"/>
            </p:cNvSpPr>
            <p:nvPr/>
          </p:nvSpPr>
          <p:spPr bwMode="auto">
            <a:xfrm>
              <a:off x="4303" y="3600"/>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3" name="Rectangle 39"/>
            <p:cNvSpPr>
              <a:spLocks noChangeArrowheads="1"/>
            </p:cNvSpPr>
            <p:nvPr/>
          </p:nvSpPr>
          <p:spPr bwMode="auto">
            <a:xfrm>
              <a:off x="4603" y="3600"/>
              <a:ext cx="300" cy="188"/>
            </a:xfrm>
            <a:prstGeom prst="rect">
              <a:avLst/>
            </a:prstGeom>
            <a:solidFill>
              <a:srgbClr val="BBE0E3"/>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4" name="Rectangle 40"/>
            <p:cNvSpPr>
              <a:spLocks noChangeArrowheads="1"/>
            </p:cNvSpPr>
            <p:nvPr/>
          </p:nvSpPr>
          <p:spPr bwMode="auto">
            <a:xfrm>
              <a:off x="3105" y="3788"/>
              <a:ext cx="315"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End</a:t>
              </a:r>
            </a:p>
          </p:txBody>
        </p:sp>
        <p:sp>
          <p:nvSpPr>
            <p:cNvPr id="11285" name="Rectangle 41"/>
            <p:cNvSpPr>
              <a:spLocks noChangeArrowheads="1"/>
            </p:cNvSpPr>
            <p:nvPr/>
          </p:nvSpPr>
          <p:spPr bwMode="auto">
            <a:xfrm>
              <a:off x="3420" y="3788"/>
              <a:ext cx="285"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16</a:t>
              </a:r>
            </a:p>
          </p:txBody>
        </p:sp>
        <p:sp>
          <p:nvSpPr>
            <p:cNvPr id="11286" name="Rectangle 42"/>
            <p:cNvSpPr>
              <a:spLocks noChangeArrowheads="1"/>
            </p:cNvSpPr>
            <p:nvPr/>
          </p:nvSpPr>
          <p:spPr bwMode="auto">
            <a:xfrm>
              <a:off x="3705" y="3788"/>
              <a:ext cx="300"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6</a:t>
              </a:r>
            </a:p>
          </p:txBody>
        </p:sp>
        <p:sp>
          <p:nvSpPr>
            <p:cNvPr id="11287" name="Rectangle 43"/>
            <p:cNvSpPr>
              <a:spLocks noChangeArrowheads="1"/>
            </p:cNvSpPr>
            <p:nvPr/>
          </p:nvSpPr>
          <p:spPr bwMode="auto">
            <a:xfrm>
              <a:off x="4004" y="3788"/>
              <a:ext cx="300"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2</a:t>
              </a:r>
            </a:p>
          </p:txBody>
        </p:sp>
        <p:sp>
          <p:nvSpPr>
            <p:cNvPr id="11288" name="Rectangle 44"/>
            <p:cNvSpPr>
              <a:spLocks noChangeArrowheads="1"/>
            </p:cNvSpPr>
            <p:nvPr/>
          </p:nvSpPr>
          <p:spPr bwMode="auto">
            <a:xfrm>
              <a:off x="4303" y="3788"/>
              <a:ext cx="300"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0</a:t>
              </a:r>
            </a:p>
          </p:txBody>
        </p:sp>
        <p:sp>
          <p:nvSpPr>
            <p:cNvPr id="11289" name="Rectangle 45"/>
            <p:cNvSpPr>
              <a:spLocks noChangeArrowheads="1"/>
            </p:cNvSpPr>
            <p:nvPr/>
          </p:nvSpPr>
          <p:spPr bwMode="auto">
            <a:xfrm>
              <a:off x="4603" y="3788"/>
              <a:ext cx="300" cy="187"/>
            </a:xfrm>
            <a:prstGeom prst="rect">
              <a:avLst/>
            </a:prstGeom>
            <a:solidFill>
              <a:srgbClr val="E7F3F4"/>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de-DE" sz="1100">
                  <a:solidFill>
                    <a:srgbClr val="000000"/>
                  </a:solidFill>
                  <a:cs typeface="+mn-cs"/>
                </a:rPr>
                <a:t>-18</a:t>
              </a:r>
            </a:p>
          </p:txBody>
        </p:sp>
        <p:sp>
          <p:nvSpPr>
            <p:cNvPr id="11290" name="Line 46"/>
            <p:cNvSpPr>
              <a:spLocks noChangeShapeType="1"/>
            </p:cNvSpPr>
            <p:nvPr/>
          </p:nvSpPr>
          <p:spPr bwMode="auto">
            <a:xfrm>
              <a:off x="3420"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1" name="Line 47"/>
            <p:cNvSpPr>
              <a:spLocks noChangeShapeType="1"/>
            </p:cNvSpPr>
            <p:nvPr/>
          </p:nvSpPr>
          <p:spPr bwMode="auto">
            <a:xfrm>
              <a:off x="3705"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2" name="Line 48"/>
            <p:cNvSpPr>
              <a:spLocks noChangeShapeType="1"/>
            </p:cNvSpPr>
            <p:nvPr/>
          </p:nvSpPr>
          <p:spPr bwMode="auto">
            <a:xfrm>
              <a:off x="4004"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3" name="Line 49"/>
            <p:cNvSpPr>
              <a:spLocks noChangeShapeType="1"/>
            </p:cNvSpPr>
            <p:nvPr/>
          </p:nvSpPr>
          <p:spPr bwMode="auto">
            <a:xfrm>
              <a:off x="4303"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4" name="Line 50"/>
            <p:cNvSpPr>
              <a:spLocks noChangeShapeType="1"/>
            </p:cNvSpPr>
            <p:nvPr/>
          </p:nvSpPr>
          <p:spPr bwMode="auto">
            <a:xfrm>
              <a:off x="4603"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5" name="Line 51"/>
            <p:cNvSpPr>
              <a:spLocks noChangeShapeType="1"/>
            </p:cNvSpPr>
            <p:nvPr/>
          </p:nvSpPr>
          <p:spPr bwMode="auto">
            <a:xfrm>
              <a:off x="3105" y="3788"/>
              <a:ext cx="1798" cy="1"/>
            </a:xfrm>
            <a:prstGeom prst="line">
              <a:avLst/>
            </a:prstGeom>
            <a:noFill/>
            <a:ln w="3816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6" name="Line 52"/>
            <p:cNvSpPr>
              <a:spLocks noChangeShapeType="1"/>
            </p:cNvSpPr>
            <p:nvPr/>
          </p:nvSpPr>
          <p:spPr bwMode="auto">
            <a:xfrm>
              <a:off x="3105"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7" name="Line 53"/>
            <p:cNvSpPr>
              <a:spLocks noChangeShapeType="1"/>
            </p:cNvSpPr>
            <p:nvPr/>
          </p:nvSpPr>
          <p:spPr bwMode="auto">
            <a:xfrm>
              <a:off x="4903" y="3600"/>
              <a:ext cx="1" cy="375"/>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8" name="Line 54"/>
            <p:cNvSpPr>
              <a:spLocks noChangeShapeType="1"/>
            </p:cNvSpPr>
            <p:nvPr/>
          </p:nvSpPr>
          <p:spPr bwMode="auto">
            <a:xfrm>
              <a:off x="3105" y="3600"/>
              <a:ext cx="1798" cy="1"/>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1299" name="Line 55"/>
            <p:cNvSpPr>
              <a:spLocks noChangeShapeType="1"/>
            </p:cNvSpPr>
            <p:nvPr/>
          </p:nvSpPr>
          <p:spPr bwMode="auto">
            <a:xfrm>
              <a:off x="3105" y="3975"/>
              <a:ext cx="1798" cy="1"/>
            </a:xfrm>
            <a:prstGeom prst="line">
              <a:avLst/>
            </a:prstGeom>
            <a:noFill/>
            <a:ln w="12600">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
        <p:nvSpPr>
          <p:cNvPr id="26635"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94BC1F12-4DAF-6E44-8B4F-52697CE504F7}" type="slidenum">
              <a:rPr lang="nl-NL" sz="1200">
                <a:latin typeface="Arial" charset="0"/>
              </a:rPr>
              <a:pPr eaLnBrk="1" hangingPunct="1"/>
              <a:t>20</a:t>
            </a:fld>
            <a:endParaRPr lang="nl-NL" sz="1200">
              <a:latin typeface="Arial" charset="0"/>
            </a:endParaRPr>
          </a:p>
        </p:txBody>
      </p:sp>
      <p:sp>
        <p:nvSpPr>
          <p:cNvPr id="26636"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dirty="0">
                <a:latin typeface="Calibri" charset="0"/>
                <a:ea typeface="MS PGothic" charset="0"/>
                <a:cs typeface="MS PGothic" charset="0"/>
              </a:rPr>
              <a:t>Early Experiments </a:t>
            </a:r>
            <a:r>
              <a:rPr lang="en-US" sz="3600" dirty="0" smtClean="0">
                <a:latin typeface="Calibri" charset="0"/>
                <a:ea typeface="MS PGothic" charset="0"/>
                <a:cs typeface="MS PGothic" charset="0"/>
              </a:rPr>
              <a:t>I</a:t>
            </a:r>
            <a:r>
              <a:rPr lang="en-US" sz="3600" dirty="0">
                <a:latin typeface="Calibri" charset="0"/>
                <a:ea typeface="MS PGothic" charset="0"/>
                <a:cs typeface="MS PGothic" charset="0"/>
              </a:rPr>
              <a:t>: Flow Plate</a:t>
            </a:r>
          </a:p>
        </p:txBody>
      </p:sp>
    </p:spTree>
  </p:cSld>
  <p:clrMapOvr>
    <a:masterClrMapping/>
  </p:clrMapOvr>
  <p:transition xmlns:p14="http://schemas.microsoft.com/office/powerpoint/2010/main" spd="med">
    <p:pull dir="l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ChangeArrowheads="1"/>
          </p:cNvSpPr>
          <p:nvPr/>
        </p:nvSpPr>
        <p:spPr bwMode="auto">
          <a:xfrm>
            <a:off x="381000" y="228600"/>
            <a:ext cx="85344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a:lnSpc>
                <a:spcPct val="90000"/>
              </a:lnSpc>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de-DE" sz="3200" dirty="0">
              <a:solidFill>
                <a:srgbClr val="000000"/>
              </a:solidFill>
              <a:cs typeface="+mn-cs"/>
            </a:endParaRPr>
          </a:p>
        </p:txBody>
      </p:sp>
      <p:sp>
        <p:nvSpPr>
          <p:cNvPr id="12291" name="Rectangle 2"/>
          <p:cNvSpPr>
            <a:spLocks noChangeArrowheads="1"/>
          </p:cNvSpPr>
          <p:nvPr/>
        </p:nvSpPr>
        <p:spPr bwMode="auto">
          <a:xfrm>
            <a:off x="1214438" y="5000625"/>
            <a:ext cx="78613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dirty="0">
                <a:solidFill>
                  <a:srgbClr val="000000"/>
                </a:solidFill>
                <a:latin typeface="Calibri"/>
                <a:cs typeface="Calibri"/>
              </a:rPr>
              <a:t>A flexible pipe with 6 controllable bending devices</a:t>
            </a:r>
          </a:p>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dirty="0">
                <a:solidFill>
                  <a:srgbClr val="000000"/>
                </a:solidFill>
                <a:latin typeface="Calibri"/>
                <a:cs typeface="Calibri"/>
              </a:rPr>
              <a:t>Minimize bend losses of liquid flow </a:t>
            </a:r>
          </a:p>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dirty="0">
                <a:solidFill>
                  <a:srgbClr val="000000"/>
                </a:solidFill>
                <a:latin typeface="Calibri"/>
                <a:cs typeface="Calibri"/>
              </a:rPr>
              <a:t>Measure drag by </a:t>
            </a:r>
            <a:r>
              <a:rPr lang="en-US" sz="2400" dirty="0" err="1">
                <a:solidFill>
                  <a:srgbClr val="000000"/>
                </a:solidFill>
                <a:latin typeface="Calibri"/>
                <a:cs typeface="Calibri"/>
              </a:rPr>
              <a:t>pitot</a:t>
            </a:r>
            <a:r>
              <a:rPr lang="en-US" sz="2400" dirty="0">
                <a:solidFill>
                  <a:srgbClr val="000000"/>
                </a:solidFill>
                <a:latin typeface="Calibri"/>
                <a:cs typeface="Calibri"/>
              </a:rPr>
              <a:t> tube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143000"/>
            <a:ext cx="5143500" cy="3686175"/>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2293" name="Text Box 4"/>
          <p:cNvSpPr txBox="1">
            <a:spLocks noChangeArrowheads="1"/>
          </p:cNvSpPr>
          <p:nvPr/>
        </p:nvSpPr>
        <p:spPr bwMode="auto">
          <a:xfrm>
            <a:off x="1366838" y="6286500"/>
            <a:ext cx="5700712"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200" b="1" smtClean="0">
                <a:latin typeface="Calibri"/>
                <a:cs typeface="Calibri"/>
              </a:rPr>
              <a:t>Figure from: </a:t>
            </a:r>
            <a:r>
              <a:rPr lang="de-DE" sz="1200" smtClean="0">
                <a:latin typeface="Calibri"/>
                <a:cs typeface="Calibri"/>
              </a:rPr>
              <a:t>I. Rechenberg, Evolutionsstrategie ´73, frommann-holzboog, Stuttgart 1973</a:t>
            </a:r>
          </a:p>
        </p:txBody>
      </p:sp>
      <p:sp>
        <p:nvSpPr>
          <p:cNvPr id="28677"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2AF8CE65-1B61-6445-A91E-D3D2553DF59E}" type="slidenum">
              <a:rPr lang="nl-NL" sz="1200">
                <a:latin typeface="Arial" charset="0"/>
              </a:rPr>
              <a:pPr eaLnBrk="1" hangingPunct="1"/>
              <a:t>21</a:t>
            </a:fld>
            <a:endParaRPr lang="nl-NL" sz="1200">
              <a:latin typeface="Arial" charset="0"/>
            </a:endParaRPr>
          </a:p>
        </p:txBody>
      </p:sp>
      <p:sp>
        <p:nvSpPr>
          <p:cNvPr id="28678"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 Bended Pipe</a:t>
            </a:r>
          </a:p>
        </p:txBody>
      </p:sp>
    </p:spTree>
  </p:cSld>
  <p:clrMapOvr>
    <a:masterClrMapping/>
  </p:clrMapOvr>
  <p:transition xmlns:p14="http://schemas.microsoft.com/office/powerpoint/2010/main" spd="med">
    <p:pull dir="l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ChangeArrowheads="1"/>
          </p:cNvSpPr>
          <p:nvPr/>
        </p:nvSpPr>
        <p:spPr bwMode="auto">
          <a:xfrm>
            <a:off x="1214438" y="5072063"/>
            <a:ext cx="7861300" cy="754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dirty="0">
                <a:solidFill>
                  <a:srgbClr val="000000"/>
                </a:solidFill>
                <a:latin typeface="Calibri"/>
                <a:cs typeface="Calibri"/>
              </a:rPr>
              <a:t>Bend loss of final form reduced by 10%</a:t>
            </a:r>
          </a:p>
          <a:p>
            <a:pPr marL="333375" indent="-333375">
              <a:spcBef>
                <a:spcPts val="600"/>
              </a:spcBef>
              <a:buClr>
                <a:srgbClr val="000000"/>
              </a:buClr>
              <a:buSzPct val="100000"/>
              <a:buFont typeface="Arial" charset="0"/>
              <a:buChar cha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pPr>
            <a:r>
              <a:rPr lang="en-US" sz="2400" dirty="0">
                <a:solidFill>
                  <a:srgbClr val="000000"/>
                </a:solidFill>
                <a:latin typeface="Calibri"/>
                <a:cs typeface="Calibri"/>
              </a:rPr>
              <a:t>Including drag a total reduction of 2%</a:t>
            </a:r>
          </a:p>
        </p:txBody>
      </p:sp>
      <p:pic>
        <p:nvPicPr>
          <p:cNvPr id="133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320800"/>
            <a:ext cx="3286125" cy="3036888"/>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3317" name="Text Box 4"/>
          <p:cNvSpPr txBox="1">
            <a:spLocks noChangeArrowheads="1"/>
          </p:cNvSpPr>
          <p:nvPr/>
        </p:nvSpPr>
        <p:spPr bwMode="auto">
          <a:xfrm>
            <a:off x="1366838" y="6286500"/>
            <a:ext cx="5700712"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200" b="1" smtClean="0">
                <a:latin typeface="Calibri"/>
                <a:cs typeface="Calibri"/>
              </a:rPr>
              <a:t>Figure from: </a:t>
            </a:r>
            <a:r>
              <a:rPr lang="de-DE" sz="1200" smtClean="0">
                <a:latin typeface="Calibri"/>
                <a:cs typeface="Calibri"/>
              </a:rPr>
              <a:t>I. Rechenberg, Evolutionsstrategie ´73, frommann-holzboog, Stuttgart 1973</a:t>
            </a:r>
          </a:p>
        </p:txBody>
      </p:sp>
      <p:pic>
        <p:nvPicPr>
          <p:cNvPr id="1331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4875" y="1320800"/>
            <a:ext cx="3571875" cy="3032125"/>
          </a:xfrm>
          <a:prstGeom prst="rect">
            <a:avLst/>
          </a:prstGeom>
          <a:noFill/>
          <a:ln>
            <a:noFill/>
          </a:ln>
          <a:effectLst>
            <a:outerShdw blurRad="63500" dist="139498" dir="2700000" algn="ctr" rotWithShape="0">
              <a:srgbClr val="333333">
                <a:alpha val="65018"/>
              </a:srgbClr>
            </a:outerShdw>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Lst>
        </p:spPr>
      </p:pic>
      <p:sp>
        <p:nvSpPr>
          <p:cNvPr id="13319" name="Text Box 6"/>
          <p:cNvSpPr txBox="1">
            <a:spLocks noChangeArrowheads="1"/>
          </p:cNvSpPr>
          <p:nvPr/>
        </p:nvSpPr>
        <p:spPr bwMode="auto">
          <a:xfrm>
            <a:off x="1081088" y="4572000"/>
            <a:ext cx="3228975"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200" b="1" smtClean="0">
                <a:latin typeface="Calibri"/>
                <a:cs typeface="Calibri"/>
              </a:rPr>
              <a:t>Number of mutations  and selected pipe shapes</a:t>
            </a:r>
          </a:p>
        </p:txBody>
      </p:sp>
      <p:sp>
        <p:nvSpPr>
          <p:cNvPr id="13320" name="Text Box 7"/>
          <p:cNvSpPr txBox="1">
            <a:spLocks noChangeArrowheads="1"/>
          </p:cNvSpPr>
          <p:nvPr/>
        </p:nvSpPr>
        <p:spPr bwMode="auto">
          <a:xfrm>
            <a:off x="700088" y="1289050"/>
            <a:ext cx="347662"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eaVert"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rtl="1">
              <a:buClr>
                <a:srgbClr val="000000"/>
              </a:buClr>
              <a:buSzPct val="100000"/>
              <a:buFont typeface="Arial" charset="0"/>
              <a:buNone/>
              <a:defRPr/>
            </a:pPr>
            <a:r>
              <a:rPr lang="de-DE" sz="1100" b="1" smtClean="0">
                <a:cs typeface="+mn-cs"/>
              </a:rPr>
              <a:t>Pipe drag</a:t>
            </a:r>
          </a:p>
        </p:txBody>
      </p:sp>
      <p:sp>
        <p:nvSpPr>
          <p:cNvPr id="13321" name="Text Box 8"/>
          <p:cNvSpPr txBox="1">
            <a:spLocks noChangeArrowheads="1"/>
          </p:cNvSpPr>
          <p:nvPr/>
        </p:nvSpPr>
        <p:spPr bwMode="auto">
          <a:xfrm>
            <a:off x="4645025" y="4572000"/>
            <a:ext cx="264795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de-DE" sz="1200" b="1" dirty="0" smtClean="0">
                <a:latin typeface="Calibri"/>
                <a:cs typeface="Calibri"/>
              </a:rPr>
              <a:t>Initial (a) </a:t>
            </a:r>
            <a:r>
              <a:rPr lang="de-DE" sz="1200" b="1" dirty="0" err="1" smtClean="0">
                <a:latin typeface="Calibri"/>
                <a:cs typeface="Calibri"/>
              </a:rPr>
              <a:t>and</a:t>
            </a:r>
            <a:r>
              <a:rPr lang="de-DE" sz="1200" b="1" dirty="0" smtClean="0">
                <a:latin typeface="Calibri"/>
                <a:cs typeface="Calibri"/>
              </a:rPr>
              <a:t> </a:t>
            </a:r>
            <a:r>
              <a:rPr lang="de-DE" sz="1200" b="1" dirty="0" err="1" smtClean="0">
                <a:latin typeface="Calibri"/>
                <a:cs typeface="Calibri"/>
              </a:rPr>
              <a:t>optimized</a:t>
            </a:r>
            <a:r>
              <a:rPr lang="de-DE" sz="1200" b="1" dirty="0" smtClean="0">
                <a:latin typeface="Calibri"/>
                <a:cs typeface="Calibri"/>
              </a:rPr>
              <a:t> (b) </a:t>
            </a:r>
            <a:r>
              <a:rPr lang="de-DE" sz="1200" b="1" dirty="0" err="1" smtClean="0">
                <a:latin typeface="Calibri"/>
                <a:cs typeface="Calibri"/>
              </a:rPr>
              <a:t>pipe</a:t>
            </a:r>
            <a:r>
              <a:rPr lang="de-DE" sz="1200" b="1" dirty="0" smtClean="0">
                <a:latin typeface="Calibri"/>
                <a:cs typeface="Calibri"/>
              </a:rPr>
              <a:t> </a:t>
            </a:r>
            <a:r>
              <a:rPr lang="de-DE" sz="1200" b="1" dirty="0" err="1" smtClean="0">
                <a:latin typeface="Calibri"/>
                <a:cs typeface="Calibri"/>
              </a:rPr>
              <a:t>shape</a:t>
            </a:r>
            <a:endParaRPr lang="de-DE" sz="1200" b="1" dirty="0" smtClean="0">
              <a:latin typeface="Calibri"/>
              <a:cs typeface="Calibri"/>
            </a:endParaRPr>
          </a:p>
        </p:txBody>
      </p:sp>
      <p:sp>
        <p:nvSpPr>
          <p:cNvPr id="30728"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64F3CF64-F171-9447-B144-F2110569A252}" type="slidenum">
              <a:rPr lang="nl-NL" sz="1200">
                <a:latin typeface="Arial" charset="0"/>
              </a:rPr>
              <a:pPr eaLnBrk="1" hangingPunct="1"/>
              <a:t>22</a:t>
            </a:fld>
            <a:endParaRPr lang="nl-NL" sz="1200">
              <a:latin typeface="Arial" charset="0"/>
            </a:endParaRPr>
          </a:p>
        </p:txBody>
      </p:sp>
      <p:sp>
        <p:nvSpPr>
          <p:cNvPr id="30729"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 Bended Pipe</a:t>
            </a:r>
          </a:p>
        </p:txBody>
      </p:sp>
    </p:spTree>
  </p:cSld>
  <p:clrMapOvr>
    <a:masterClrMapping/>
  </p:clrMapOvr>
  <p:transition xmlns:p14="http://schemas.microsoft.com/office/powerpoint/2010/main" spd="med">
    <p:pull dir="ld"/>
  </p:transitio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395288" y="1628775"/>
            <a:ext cx="8497887" cy="4681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defRPr>
            </a:lvl1pPr>
            <a:lvl2pPr marL="742950" indent="-28575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000">
                <a:solidFill>
                  <a:srgbClr val="000000"/>
                </a:solidFill>
                <a:latin typeface="Arial" charset="0"/>
                <a:ea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000000"/>
                </a:solidFill>
                <a:latin typeface="Arial" charset="0"/>
                <a:ea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5pPr>
            <a:lvl6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6pPr>
            <a:lvl7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7pPr>
            <a:lvl8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8pPr>
            <a:lvl9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9pPr>
          </a:lstStyle>
          <a:p>
            <a:pPr marL="333375" indent="-333375">
              <a:spcBef>
                <a:spcPts val="1500"/>
              </a:spcBef>
              <a:buClr>
                <a:srgbClr val="000000"/>
              </a:buClr>
              <a:buSzPct val="100000"/>
              <a:buFont typeface="Arial" charset="0"/>
              <a:buChar char="•"/>
              <a:defRPr/>
            </a:pPr>
            <a:r>
              <a:rPr lang="de-DE" dirty="0" err="1" smtClean="0">
                <a:cs typeface="+mn-cs"/>
              </a:rPr>
              <a:t>What</a:t>
            </a:r>
            <a:r>
              <a:rPr lang="de-DE" dirty="0" smtClean="0">
                <a:cs typeface="+mn-cs"/>
              </a:rPr>
              <a:t> </a:t>
            </a:r>
            <a:r>
              <a:rPr lang="de-DE" dirty="0" err="1" smtClean="0">
                <a:cs typeface="+mn-cs"/>
              </a:rPr>
              <a:t>can</a:t>
            </a:r>
            <a:r>
              <a:rPr lang="de-DE" dirty="0" smtClean="0">
                <a:cs typeface="+mn-cs"/>
              </a:rPr>
              <a:t> </a:t>
            </a:r>
            <a:r>
              <a:rPr lang="de-DE" dirty="0" err="1" smtClean="0">
                <a:cs typeface="+mn-cs"/>
              </a:rPr>
              <a:t>be</a:t>
            </a:r>
            <a:r>
              <a:rPr lang="de-DE" dirty="0" smtClean="0">
                <a:cs typeface="+mn-cs"/>
              </a:rPr>
              <a:t> </a:t>
            </a:r>
            <a:r>
              <a:rPr lang="de-DE" dirty="0" err="1" smtClean="0">
                <a:cs typeface="+mn-cs"/>
              </a:rPr>
              <a:t>done</a:t>
            </a:r>
            <a:r>
              <a:rPr lang="de-DE" dirty="0" smtClean="0">
                <a:cs typeface="+mn-cs"/>
              </a:rPr>
              <a:t> </a:t>
            </a:r>
            <a:r>
              <a:rPr lang="de-DE" dirty="0" err="1" smtClean="0">
                <a:cs typeface="+mn-cs"/>
              </a:rPr>
              <a:t>if</a:t>
            </a:r>
            <a:r>
              <a:rPr lang="de-DE" dirty="0" smtClean="0">
                <a:cs typeface="+mn-cs"/>
              </a:rPr>
              <a:t> </a:t>
            </a:r>
            <a:r>
              <a:rPr lang="de-DE" dirty="0" err="1" smtClean="0">
                <a:cs typeface="+mn-cs"/>
              </a:rPr>
              <a:t>physics</a:t>
            </a:r>
            <a:r>
              <a:rPr lang="de-DE" dirty="0" smtClean="0">
                <a:cs typeface="+mn-cs"/>
              </a:rPr>
              <a:t>, (bio-) </a:t>
            </a:r>
            <a:r>
              <a:rPr lang="de-DE" dirty="0" err="1" smtClean="0">
                <a:cs typeface="+mn-cs"/>
              </a:rPr>
              <a:t>chemistry</a:t>
            </a:r>
            <a:r>
              <a:rPr lang="de-DE" dirty="0" smtClean="0">
                <a:cs typeface="+mn-cs"/>
              </a:rPr>
              <a:t>, … </a:t>
            </a:r>
            <a:r>
              <a:rPr lang="de-DE" dirty="0" err="1" smtClean="0">
                <a:cs typeface="+mn-cs"/>
              </a:rPr>
              <a:t>of</a:t>
            </a:r>
            <a:r>
              <a:rPr lang="de-DE" dirty="0" smtClean="0">
                <a:cs typeface="+mn-cs"/>
              </a:rPr>
              <a:t> </a:t>
            </a:r>
            <a:r>
              <a:rPr lang="de-DE" dirty="0" err="1" smtClean="0">
                <a:cs typeface="+mn-cs"/>
              </a:rPr>
              <a:t>process</a:t>
            </a:r>
            <a:r>
              <a:rPr lang="de-DE" dirty="0" smtClean="0">
                <a:cs typeface="+mn-cs"/>
              </a:rPr>
              <a:t> </a:t>
            </a:r>
            <a:r>
              <a:rPr lang="de-DE" dirty="0" err="1" smtClean="0">
                <a:cs typeface="+mn-cs"/>
              </a:rPr>
              <a:t>unkown</a:t>
            </a:r>
            <a:r>
              <a:rPr lang="de-DE" dirty="0" smtClean="0">
                <a:cs typeface="+mn-cs"/>
              </a:rPr>
              <a:t>?</a:t>
            </a:r>
          </a:p>
          <a:p>
            <a:pPr marL="333375" indent="-333375">
              <a:spcBef>
                <a:spcPts val="1500"/>
              </a:spcBef>
              <a:buClr>
                <a:srgbClr val="000000"/>
              </a:buClr>
              <a:buSzPct val="100000"/>
              <a:buFont typeface="Arial" charset="0"/>
              <a:buChar char="•"/>
              <a:defRPr/>
            </a:pPr>
            <a:r>
              <a:rPr lang="de-DE" dirty="0" err="1" smtClean="0">
                <a:cs typeface="+mn-cs"/>
              </a:rPr>
              <a:t>No</a:t>
            </a:r>
            <a:r>
              <a:rPr lang="de-DE" dirty="0" smtClean="0">
                <a:cs typeface="+mn-cs"/>
              </a:rPr>
              <a:t> </a:t>
            </a:r>
            <a:r>
              <a:rPr lang="de-DE" dirty="0" err="1" smtClean="0">
                <a:cs typeface="+mn-cs"/>
              </a:rPr>
              <a:t>model</a:t>
            </a:r>
            <a:r>
              <a:rPr lang="de-DE" dirty="0" smtClean="0">
                <a:cs typeface="+mn-cs"/>
              </a:rPr>
              <a:t> </a:t>
            </a:r>
            <a:r>
              <a:rPr lang="de-DE" dirty="0" err="1" smtClean="0">
                <a:cs typeface="+mn-cs"/>
              </a:rPr>
              <a:t>or</a:t>
            </a:r>
            <a:r>
              <a:rPr lang="de-DE" dirty="0" smtClean="0">
                <a:cs typeface="+mn-cs"/>
              </a:rPr>
              <a:t> </a:t>
            </a:r>
            <a:r>
              <a:rPr lang="de-DE" dirty="0" err="1" smtClean="0">
                <a:cs typeface="+mn-cs"/>
              </a:rPr>
              <a:t>simulation</a:t>
            </a:r>
            <a:r>
              <a:rPr lang="de-DE" dirty="0" smtClean="0">
                <a:cs typeface="+mn-cs"/>
              </a:rPr>
              <a:t> </a:t>
            </a:r>
            <a:r>
              <a:rPr lang="de-DE" dirty="0" err="1" smtClean="0">
                <a:cs typeface="+mn-cs"/>
              </a:rPr>
              <a:t>program</a:t>
            </a:r>
            <a:r>
              <a:rPr lang="de-DE" dirty="0" smtClean="0">
                <a:cs typeface="+mn-cs"/>
              </a:rPr>
              <a:t> </a:t>
            </a:r>
            <a:r>
              <a:rPr lang="de-DE" dirty="0" err="1" smtClean="0">
                <a:cs typeface="+mn-cs"/>
              </a:rPr>
              <a:t>available</a:t>
            </a:r>
            <a:r>
              <a:rPr lang="de-DE" dirty="0" smtClean="0">
                <a:cs typeface="+mn-cs"/>
              </a:rPr>
              <a:t>!</a:t>
            </a:r>
          </a:p>
          <a:p>
            <a:pPr marL="333375" indent="-333375">
              <a:spcBef>
                <a:spcPts val="600"/>
              </a:spcBef>
              <a:buClr>
                <a:srgbClr val="000000"/>
              </a:buClr>
              <a:buSzPct val="100000"/>
              <a:buFont typeface="Arial" charset="0"/>
              <a:buChar char="•"/>
              <a:defRPr/>
            </a:pPr>
            <a:r>
              <a:rPr lang="en-US" dirty="0" smtClean="0">
                <a:cs typeface="+mn-cs"/>
              </a:rPr>
              <a:t>Idea: Optimize with the real object</a:t>
            </a:r>
          </a:p>
          <a:p>
            <a:pPr marL="333375" indent="-333375">
              <a:spcBef>
                <a:spcPts val="600"/>
              </a:spcBef>
              <a:buClr>
                <a:srgbClr val="000000"/>
              </a:buClr>
              <a:buSzPct val="100000"/>
              <a:buFont typeface="Arial" charset="0"/>
              <a:buChar char="•"/>
              <a:defRPr/>
            </a:pPr>
            <a:r>
              <a:rPr lang="en-US" dirty="0" smtClean="0">
                <a:cs typeface="+mn-cs"/>
              </a:rPr>
              <a:t>“Hardware in the loop”</a:t>
            </a:r>
          </a:p>
          <a:p>
            <a:pPr marL="333375" indent="-333375">
              <a:spcBef>
                <a:spcPts val="600"/>
              </a:spcBef>
              <a:buClr>
                <a:srgbClr val="000000"/>
              </a:buClr>
              <a:buSzPct val="100000"/>
              <a:buFont typeface="Arial" charset="0"/>
              <a:buChar char="•"/>
              <a:defRPr/>
            </a:pPr>
            <a:r>
              <a:rPr lang="en-US" dirty="0" smtClean="0">
                <a:cs typeface="+mn-cs"/>
              </a:rPr>
              <a:t>Example: Supersonic nozzle, turbulent flow, physical model not available.</a:t>
            </a:r>
          </a:p>
        </p:txBody>
      </p:sp>
      <p:sp>
        <p:nvSpPr>
          <p:cNvPr id="2" name="Freeform 4"/>
          <p:cNvSpPr>
            <a:spLocks noChangeArrowheads="1"/>
          </p:cNvSpPr>
          <p:nvPr/>
        </p:nvSpPr>
        <p:spPr bwMode="auto">
          <a:xfrm>
            <a:off x="2609850" y="5000625"/>
            <a:ext cx="2374900" cy="360363"/>
          </a:xfrm>
          <a:custGeom>
            <a:avLst/>
            <a:gdLst>
              <a:gd name="T0" fmla="*/ 0 w 6598"/>
              <a:gd name="T1" fmla="*/ 0 h 1002"/>
              <a:gd name="T2" fmla="*/ 2147483647 w 6598"/>
              <a:gd name="T3" fmla="*/ 2147483647 h 1002"/>
              <a:gd name="T4" fmla="*/ 0 60000 65536"/>
              <a:gd name="T5" fmla="*/ 0 60000 65536"/>
            </a:gdLst>
            <a:ahLst/>
            <a:cxnLst>
              <a:cxn ang="T4">
                <a:pos x="T0" y="T1"/>
              </a:cxn>
              <a:cxn ang="T5">
                <a:pos x="T2" y="T3"/>
              </a:cxn>
            </a:cxnLst>
            <a:rect l="0" t="0" r="r" b="b"/>
            <a:pathLst>
              <a:path w="6598" h="1002">
                <a:moveTo>
                  <a:pt x="0" y="0"/>
                </a:moveTo>
                <a:lnTo>
                  <a:pt x="6597" y="1001"/>
                </a:lnTo>
              </a:path>
            </a:pathLst>
          </a:custGeom>
          <a:noFill/>
          <a:ln w="3816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1" name="Freeform 5"/>
          <p:cNvSpPr>
            <a:spLocks noChangeArrowheads="1"/>
          </p:cNvSpPr>
          <p:nvPr/>
        </p:nvSpPr>
        <p:spPr bwMode="auto">
          <a:xfrm>
            <a:off x="2609850" y="5648325"/>
            <a:ext cx="2374900" cy="361950"/>
          </a:xfrm>
          <a:custGeom>
            <a:avLst/>
            <a:gdLst>
              <a:gd name="T0" fmla="*/ 0 w 6598"/>
              <a:gd name="T1" fmla="*/ 2147483647 h 1006"/>
              <a:gd name="T2" fmla="*/ 2147483647 w 6598"/>
              <a:gd name="T3" fmla="*/ 0 h 1006"/>
              <a:gd name="T4" fmla="*/ 0 60000 65536"/>
              <a:gd name="T5" fmla="*/ 0 60000 65536"/>
            </a:gdLst>
            <a:ahLst/>
            <a:cxnLst>
              <a:cxn ang="T4">
                <a:pos x="T0" y="T1"/>
              </a:cxn>
              <a:cxn ang="T5">
                <a:pos x="T2" y="T3"/>
              </a:cxn>
            </a:cxnLst>
            <a:rect l="0" t="0" r="r" b="b"/>
            <a:pathLst>
              <a:path w="6598" h="1006">
                <a:moveTo>
                  <a:pt x="0" y="1005"/>
                </a:moveTo>
                <a:lnTo>
                  <a:pt x="6597" y="0"/>
                </a:lnTo>
              </a:path>
            </a:pathLst>
          </a:custGeom>
          <a:noFill/>
          <a:ln w="3816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2" name="Freeform 6"/>
          <p:cNvSpPr>
            <a:spLocks noChangeArrowheads="1"/>
          </p:cNvSpPr>
          <p:nvPr/>
        </p:nvSpPr>
        <p:spPr bwMode="auto">
          <a:xfrm>
            <a:off x="4984750" y="5214938"/>
            <a:ext cx="2016125" cy="147637"/>
          </a:xfrm>
          <a:custGeom>
            <a:avLst/>
            <a:gdLst>
              <a:gd name="T0" fmla="*/ 0 w 5601"/>
              <a:gd name="T1" fmla="*/ 2147483647 h 411"/>
              <a:gd name="T2" fmla="*/ 2147483647 w 5601"/>
              <a:gd name="T3" fmla="*/ 0 h 411"/>
              <a:gd name="T4" fmla="*/ 0 60000 65536"/>
              <a:gd name="T5" fmla="*/ 0 60000 65536"/>
            </a:gdLst>
            <a:ahLst/>
            <a:cxnLst>
              <a:cxn ang="T4">
                <a:pos x="T0" y="T1"/>
              </a:cxn>
              <a:cxn ang="T5">
                <a:pos x="T2" y="T3"/>
              </a:cxn>
            </a:cxnLst>
            <a:rect l="0" t="0" r="r" b="b"/>
            <a:pathLst>
              <a:path w="5601" h="411">
                <a:moveTo>
                  <a:pt x="0" y="410"/>
                </a:moveTo>
                <a:lnTo>
                  <a:pt x="5600" y="0"/>
                </a:lnTo>
              </a:path>
            </a:pathLst>
          </a:custGeom>
          <a:noFill/>
          <a:ln w="3816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3" name="Freeform 7"/>
          <p:cNvSpPr>
            <a:spLocks noChangeArrowheads="1"/>
          </p:cNvSpPr>
          <p:nvPr/>
        </p:nvSpPr>
        <p:spPr bwMode="auto">
          <a:xfrm>
            <a:off x="4984750" y="5649913"/>
            <a:ext cx="2016125" cy="142875"/>
          </a:xfrm>
          <a:custGeom>
            <a:avLst/>
            <a:gdLst>
              <a:gd name="T0" fmla="*/ 0 w 5601"/>
              <a:gd name="T1" fmla="*/ 0 h 398"/>
              <a:gd name="T2" fmla="*/ 2147483647 w 5601"/>
              <a:gd name="T3" fmla="*/ 2147483647 h 398"/>
              <a:gd name="T4" fmla="*/ 0 60000 65536"/>
              <a:gd name="T5" fmla="*/ 0 60000 65536"/>
            </a:gdLst>
            <a:ahLst/>
            <a:cxnLst>
              <a:cxn ang="T4">
                <a:pos x="T0" y="T1"/>
              </a:cxn>
              <a:cxn ang="T5">
                <a:pos x="T2" y="T3"/>
              </a:cxn>
            </a:cxnLst>
            <a:rect l="0" t="0" r="r" b="b"/>
            <a:pathLst>
              <a:path w="5601" h="398">
                <a:moveTo>
                  <a:pt x="0" y="0"/>
                </a:moveTo>
                <a:lnTo>
                  <a:pt x="5600" y="397"/>
                </a:lnTo>
              </a:path>
            </a:pathLst>
          </a:custGeom>
          <a:noFill/>
          <a:ln w="38160">
            <a:solidFill>
              <a:srgbClr val="333399"/>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4" name="Freeform 8"/>
          <p:cNvSpPr>
            <a:spLocks/>
          </p:cNvSpPr>
          <p:nvPr/>
        </p:nvSpPr>
        <p:spPr bwMode="auto">
          <a:xfrm>
            <a:off x="2249488" y="5505450"/>
            <a:ext cx="863600" cy="1588"/>
          </a:xfrm>
          <a:custGeom>
            <a:avLst/>
            <a:gdLst>
              <a:gd name="T0" fmla="*/ 0 w 2399"/>
              <a:gd name="T1" fmla="*/ 0 h 5"/>
              <a:gd name="T2" fmla="*/ 2147483647 w 2399"/>
              <a:gd name="T3" fmla="*/ 2147483647 h 5"/>
              <a:gd name="T4" fmla="*/ 0 60000 65536"/>
              <a:gd name="T5" fmla="*/ 0 60000 65536"/>
            </a:gdLst>
            <a:ahLst/>
            <a:cxnLst>
              <a:cxn ang="T4">
                <a:pos x="T0" y="T1"/>
              </a:cxn>
              <a:cxn ang="T5">
                <a:pos x="T2" y="T3"/>
              </a:cxn>
            </a:cxnLst>
            <a:rect l="0" t="0" r="r" b="b"/>
            <a:pathLst>
              <a:path w="2399" h="5">
                <a:moveTo>
                  <a:pt x="0" y="0"/>
                </a:moveTo>
                <a:lnTo>
                  <a:pt x="2398" y="4"/>
                </a:lnTo>
              </a:path>
            </a:pathLst>
          </a:custGeom>
          <a:noFill/>
          <a:ln w="38160">
            <a:solidFill>
              <a:srgbClr val="FF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32775" name="Slide Number Placeholder 3"/>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9CBB7D4C-06EA-5342-99E4-EC851AC6F61F}" type="slidenum">
              <a:rPr lang="nl-NL" sz="1200">
                <a:latin typeface="Arial" charset="0"/>
              </a:rPr>
              <a:pPr eaLnBrk="1" hangingPunct="1"/>
              <a:t>23</a:t>
            </a:fld>
            <a:endParaRPr lang="nl-NL" sz="1200">
              <a:latin typeface="Arial" charset="0"/>
            </a:endParaRPr>
          </a:p>
        </p:txBody>
      </p:sp>
      <p:sp>
        <p:nvSpPr>
          <p:cNvPr id="32776"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grpId="0"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grpId="0" nodeType="withEffect">
                                  <p:stCondLst>
                                    <p:cond delay="0"/>
                                  </p:stCondLst>
                                  <p:childTnLst>
                                    <p:set>
                                      <p:cBhvr additive="repl">
                                        <p:cTn id="8" dur="1" fill="hold">
                                          <p:stCondLst>
                                            <p:cond delay="0"/>
                                          </p:stCondLst>
                                        </p:cTn>
                                        <p:tgtEl>
                                          <p:spTgt spid="14341"/>
                                        </p:tgtEl>
                                        <p:attrNameLst>
                                          <p:attrName>style.visibility</p:attrName>
                                        </p:attrNameLst>
                                      </p:cBhvr>
                                      <p:to>
                                        <p:strVal val="visible"/>
                                      </p:to>
                                    </p:set>
                                  </p:childTnLst>
                                </p:cTn>
                              </p:par>
                              <p:par>
                                <p:cTn id="9" presetID="1" presetClass="entr" fill="hold" grpId="0" nodeType="withEffect">
                                  <p:stCondLst>
                                    <p:cond delay="0"/>
                                  </p:stCondLst>
                                  <p:childTnLst>
                                    <p:set>
                                      <p:cBhvr additive="repl">
                                        <p:cTn id="10" dur="1" fill="hold">
                                          <p:stCondLst>
                                            <p:cond delay="0"/>
                                          </p:stCondLst>
                                        </p:cTn>
                                        <p:tgtEl>
                                          <p:spTgt spid="14342"/>
                                        </p:tgtEl>
                                        <p:attrNameLst>
                                          <p:attrName>style.visibility</p:attrName>
                                        </p:attrNameLst>
                                      </p:cBhvr>
                                      <p:to>
                                        <p:strVal val="visible"/>
                                      </p:to>
                                    </p:set>
                                  </p:childTnLst>
                                </p:cTn>
                              </p:par>
                              <p:par>
                                <p:cTn id="11" presetID="1" presetClass="entr" fill="hold" grpId="0" nodeType="withEffect">
                                  <p:stCondLst>
                                    <p:cond delay="0"/>
                                  </p:stCondLst>
                                  <p:childTnLst>
                                    <p:set>
                                      <p:cBhvr additive="repl">
                                        <p:cTn id="12" dur="1" fill="hold">
                                          <p:stCondLst>
                                            <p:cond delay="0"/>
                                          </p:stCondLst>
                                        </p:cTn>
                                        <p:tgtEl>
                                          <p:spTgt spid="14343"/>
                                        </p:tgtEl>
                                        <p:attrNameLst>
                                          <p:attrName>style.visibility</p:attrName>
                                        </p:attrNameLst>
                                      </p:cBhvr>
                                      <p:to>
                                        <p:strVal val="visible"/>
                                      </p:to>
                                    </p:set>
                                  </p:childTnLst>
                                </p:cTn>
                              </p:par>
                              <p:par>
                                <p:cTn id="13" presetID="1" presetClass="entr" fill="hold" grpId="0" nodeType="withEffect">
                                  <p:stCondLst>
                                    <p:cond delay="0"/>
                                  </p:stCondLst>
                                  <p:childTnLst>
                                    <p:set>
                                      <p:cBhvr additive="repl">
                                        <p:cTn id="14" dur="1" fill="hold">
                                          <p:stCondLst>
                                            <p:cond delay="0"/>
                                          </p:stCondLst>
                                        </p:cTn>
                                        <p:tgtEl>
                                          <p:spTgt spid="14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4341" grpId="0" animBg="1"/>
      <p:bldP spid="14342" grpId="0" animBg="1"/>
      <p:bldP spid="14343" grpId="0" animBg="1"/>
      <p:bldP spid="143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ext Box 3"/>
          <p:cNvSpPr txBox="1">
            <a:spLocks noChangeArrowheads="1"/>
          </p:cNvSpPr>
          <p:nvPr/>
        </p:nvSpPr>
        <p:spPr bwMode="auto">
          <a:xfrm>
            <a:off x="428625" y="3500438"/>
            <a:ext cx="8497888" cy="2000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defRPr>
            </a:lvl1pPr>
            <a:lvl2pPr marL="742950" indent="-28575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000">
                <a:solidFill>
                  <a:srgbClr val="000000"/>
                </a:solidFill>
                <a:latin typeface="Arial" charset="0"/>
                <a:ea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000000"/>
                </a:solidFill>
                <a:latin typeface="Arial" charset="0"/>
                <a:ea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5pPr>
            <a:lvl6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6pPr>
            <a:lvl7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7pPr>
            <a:lvl8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8pPr>
            <a:lvl9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9pPr>
          </a:lstStyle>
          <a:p>
            <a:pPr marL="333375" indent="-333375">
              <a:spcBef>
                <a:spcPts val="1500"/>
              </a:spcBef>
              <a:buClr>
                <a:srgbClr val="000000"/>
              </a:buClr>
              <a:buSzPct val="100000"/>
              <a:buFont typeface="Arial" charset="0"/>
              <a:buChar char="•"/>
              <a:defRPr/>
            </a:pPr>
            <a:r>
              <a:rPr lang="de-DE" smtClean="0">
                <a:cs typeface="+mn-cs"/>
              </a:rPr>
              <a:t>Production of differently formed conic nozzle parts (pierced plates).</a:t>
            </a:r>
          </a:p>
          <a:p>
            <a:pPr marL="333375" indent="-333375">
              <a:spcBef>
                <a:spcPts val="1500"/>
              </a:spcBef>
              <a:buClr>
                <a:srgbClr val="000000"/>
              </a:buClr>
              <a:buSzPct val="100000"/>
              <a:buFont typeface="Arial" charset="0"/>
              <a:buChar char="•"/>
              <a:defRPr/>
            </a:pPr>
            <a:r>
              <a:rPr lang="de-DE" smtClean="0">
                <a:cs typeface="+mn-cs"/>
              </a:rPr>
              <a:t>Form of nozzle part is value of decision variable.</a:t>
            </a:r>
          </a:p>
        </p:txBody>
      </p:sp>
      <p:sp>
        <p:nvSpPr>
          <p:cNvPr id="15364" name="Line 4"/>
          <p:cNvSpPr>
            <a:spLocks noChangeShapeType="1"/>
          </p:cNvSpPr>
          <p:nvPr/>
        </p:nvSpPr>
        <p:spPr bwMode="auto">
          <a:xfrm>
            <a:off x="1909763" y="1844675"/>
            <a:ext cx="2374900" cy="360363"/>
          </a:xfrm>
          <a:prstGeom prst="line">
            <a:avLst/>
          </a:prstGeom>
          <a:noFill/>
          <a:ln w="38160">
            <a:solidFill>
              <a:srgbClr val="33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65" name="Line 5"/>
          <p:cNvSpPr>
            <a:spLocks noChangeShapeType="1"/>
          </p:cNvSpPr>
          <p:nvPr/>
        </p:nvSpPr>
        <p:spPr bwMode="auto">
          <a:xfrm flipV="1">
            <a:off x="1909763" y="2484438"/>
            <a:ext cx="2374900" cy="377825"/>
          </a:xfrm>
          <a:prstGeom prst="line">
            <a:avLst/>
          </a:prstGeom>
          <a:noFill/>
          <a:ln w="38160">
            <a:solidFill>
              <a:srgbClr val="33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66" name="Line 6"/>
          <p:cNvSpPr>
            <a:spLocks noChangeShapeType="1"/>
          </p:cNvSpPr>
          <p:nvPr/>
        </p:nvSpPr>
        <p:spPr bwMode="auto">
          <a:xfrm flipV="1">
            <a:off x="4284663" y="2051050"/>
            <a:ext cx="1943100" cy="163513"/>
          </a:xfrm>
          <a:prstGeom prst="line">
            <a:avLst/>
          </a:prstGeom>
          <a:noFill/>
          <a:ln w="38160">
            <a:solidFill>
              <a:srgbClr val="33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67" name="Line 7"/>
          <p:cNvSpPr>
            <a:spLocks noChangeShapeType="1"/>
          </p:cNvSpPr>
          <p:nvPr/>
        </p:nvSpPr>
        <p:spPr bwMode="auto">
          <a:xfrm>
            <a:off x="4284663" y="2493963"/>
            <a:ext cx="1943100" cy="142875"/>
          </a:xfrm>
          <a:prstGeom prst="line">
            <a:avLst/>
          </a:prstGeom>
          <a:noFill/>
          <a:ln w="38160">
            <a:solidFill>
              <a:srgbClr val="33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68" name="Line 8"/>
          <p:cNvSpPr>
            <a:spLocks noChangeShapeType="1"/>
          </p:cNvSpPr>
          <p:nvPr/>
        </p:nvSpPr>
        <p:spPr bwMode="auto">
          <a:xfrm>
            <a:off x="19081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69" name="Line 9"/>
          <p:cNvSpPr>
            <a:spLocks noChangeShapeType="1"/>
          </p:cNvSpPr>
          <p:nvPr/>
        </p:nvSpPr>
        <p:spPr bwMode="auto">
          <a:xfrm>
            <a:off x="21240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0" name="Line 10"/>
          <p:cNvSpPr>
            <a:spLocks noChangeShapeType="1"/>
          </p:cNvSpPr>
          <p:nvPr/>
        </p:nvSpPr>
        <p:spPr bwMode="auto">
          <a:xfrm>
            <a:off x="23399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1" name="Line 11"/>
          <p:cNvSpPr>
            <a:spLocks noChangeShapeType="1"/>
          </p:cNvSpPr>
          <p:nvPr/>
        </p:nvSpPr>
        <p:spPr bwMode="auto">
          <a:xfrm>
            <a:off x="25558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2" name="Line 12"/>
          <p:cNvSpPr>
            <a:spLocks noChangeShapeType="1"/>
          </p:cNvSpPr>
          <p:nvPr/>
        </p:nvSpPr>
        <p:spPr bwMode="auto">
          <a:xfrm>
            <a:off x="27717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3" name="Line 13"/>
          <p:cNvSpPr>
            <a:spLocks noChangeShapeType="1"/>
          </p:cNvSpPr>
          <p:nvPr/>
        </p:nvSpPr>
        <p:spPr bwMode="auto">
          <a:xfrm>
            <a:off x="29876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4" name="Line 14"/>
          <p:cNvSpPr>
            <a:spLocks noChangeShapeType="1"/>
          </p:cNvSpPr>
          <p:nvPr/>
        </p:nvSpPr>
        <p:spPr bwMode="auto">
          <a:xfrm>
            <a:off x="32035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5" name="Line 15"/>
          <p:cNvSpPr>
            <a:spLocks noChangeShapeType="1"/>
          </p:cNvSpPr>
          <p:nvPr/>
        </p:nvSpPr>
        <p:spPr bwMode="auto">
          <a:xfrm>
            <a:off x="3419475"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6" name="Line 16"/>
          <p:cNvSpPr>
            <a:spLocks noChangeShapeType="1"/>
          </p:cNvSpPr>
          <p:nvPr/>
        </p:nvSpPr>
        <p:spPr bwMode="auto">
          <a:xfrm>
            <a:off x="36369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7" name="Line 17"/>
          <p:cNvSpPr>
            <a:spLocks noChangeShapeType="1"/>
          </p:cNvSpPr>
          <p:nvPr/>
        </p:nvSpPr>
        <p:spPr bwMode="auto">
          <a:xfrm>
            <a:off x="38528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8" name="Line 18"/>
          <p:cNvSpPr>
            <a:spLocks noChangeShapeType="1"/>
          </p:cNvSpPr>
          <p:nvPr/>
        </p:nvSpPr>
        <p:spPr bwMode="auto">
          <a:xfrm>
            <a:off x="40687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79" name="Line 19"/>
          <p:cNvSpPr>
            <a:spLocks noChangeShapeType="1"/>
          </p:cNvSpPr>
          <p:nvPr/>
        </p:nvSpPr>
        <p:spPr bwMode="auto">
          <a:xfrm>
            <a:off x="42846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0" name="Line 20"/>
          <p:cNvSpPr>
            <a:spLocks noChangeShapeType="1"/>
          </p:cNvSpPr>
          <p:nvPr/>
        </p:nvSpPr>
        <p:spPr bwMode="auto">
          <a:xfrm>
            <a:off x="45005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1" name="Line 21"/>
          <p:cNvSpPr>
            <a:spLocks noChangeShapeType="1"/>
          </p:cNvSpPr>
          <p:nvPr/>
        </p:nvSpPr>
        <p:spPr bwMode="auto">
          <a:xfrm>
            <a:off x="47164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2" name="Line 22"/>
          <p:cNvSpPr>
            <a:spLocks noChangeShapeType="1"/>
          </p:cNvSpPr>
          <p:nvPr/>
        </p:nvSpPr>
        <p:spPr bwMode="auto">
          <a:xfrm>
            <a:off x="49323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3" name="Line 23"/>
          <p:cNvSpPr>
            <a:spLocks noChangeShapeType="1"/>
          </p:cNvSpPr>
          <p:nvPr/>
        </p:nvSpPr>
        <p:spPr bwMode="auto">
          <a:xfrm>
            <a:off x="51482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4" name="Line 24"/>
          <p:cNvSpPr>
            <a:spLocks noChangeShapeType="1"/>
          </p:cNvSpPr>
          <p:nvPr/>
        </p:nvSpPr>
        <p:spPr bwMode="auto">
          <a:xfrm>
            <a:off x="53641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5" name="Line 25"/>
          <p:cNvSpPr>
            <a:spLocks noChangeShapeType="1"/>
          </p:cNvSpPr>
          <p:nvPr/>
        </p:nvSpPr>
        <p:spPr bwMode="auto">
          <a:xfrm>
            <a:off x="55800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6" name="Line 26"/>
          <p:cNvSpPr>
            <a:spLocks noChangeShapeType="1"/>
          </p:cNvSpPr>
          <p:nvPr/>
        </p:nvSpPr>
        <p:spPr bwMode="auto">
          <a:xfrm>
            <a:off x="57959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7" name="Line 27"/>
          <p:cNvSpPr>
            <a:spLocks noChangeShapeType="1"/>
          </p:cNvSpPr>
          <p:nvPr/>
        </p:nvSpPr>
        <p:spPr bwMode="auto">
          <a:xfrm>
            <a:off x="6011863" y="1628775"/>
            <a:ext cx="1587"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88" name="Line 28"/>
          <p:cNvSpPr>
            <a:spLocks noChangeShapeType="1"/>
          </p:cNvSpPr>
          <p:nvPr/>
        </p:nvSpPr>
        <p:spPr bwMode="auto">
          <a:xfrm>
            <a:off x="6229350" y="1628775"/>
            <a:ext cx="1588" cy="1439863"/>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nvGrpSpPr>
          <p:cNvPr id="2" name="Group 29"/>
          <p:cNvGrpSpPr>
            <a:grpSpLocks/>
          </p:cNvGrpSpPr>
          <p:nvPr/>
        </p:nvGrpSpPr>
        <p:grpSpPr bwMode="auto">
          <a:xfrm>
            <a:off x="1565275" y="5000625"/>
            <a:ext cx="5329238" cy="1512888"/>
            <a:chOff x="986" y="3150"/>
            <a:chExt cx="3357" cy="953"/>
          </a:xfrm>
        </p:grpSpPr>
        <p:sp>
          <p:nvSpPr>
            <p:cNvPr id="15393" name="Text Box 30"/>
            <p:cNvSpPr txBox="1">
              <a:spLocks noChangeArrowheads="1"/>
            </p:cNvSpPr>
            <p:nvPr/>
          </p:nvSpPr>
          <p:spPr bwMode="auto">
            <a:xfrm>
              <a:off x="1217" y="3150"/>
              <a:ext cx="3127" cy="750"/>
            </a:xfrm>
            <a:prstGeom prst="rect">
              <a:avLst/>
            </a:prstGeom>
            <a:solidFill>
              <a:srgbClr val="DDDDDD"/>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125"/>
                </a:spcBef>
                <a:buClr>
                  <a:srgbClr val="000000"/>
                </a:buClr>
                <a:buSzPct val="100000"/>
                <a:buFont typeface="Arial" charset="0"/>
                <a:buNone/>
                <a:defRPr/>
              </a:pPr>
              <a:r>
                <a:rPr lang="de-DE" sz="1800" smtClean="0">
                  <a:cs typeface="+mn-cs"/>
                </a:rPr>
                <a:t>choosing conic nozzle parts (by EA)</a:t>
              </a:r>
              <a:br>
                <a:rPr lang="de-DE" sz="1800" smtClean="0">
                  <a:cs typeface="+mn-cs"/>
                </a:rPr>
              </a:br>
              <a:r>
                <a:rPr lang="de-DE" sz="1800" smtClean="0">
                  <a:cs typeface="+mn-cs"/>
                </a:rPr>
                <a:t>clamping of conic nozzle parts (manually)</a:t>
              </a:r>
              <a:br>
                <a:rPr lang="de-DE" sz="1800" smtClean="0">
                  <a:cs typeface="+mn-cs"/>
                </a:rPr>
              </a:br>
              <a:r>
                <a:rPr lang="de-DE" sz="1800" smtClean="0">
                  <a:cs typeface="+mn-cs"/>
                </a:rPr>
                <a:t>steam under high pressure passed into nozzle </a:t>
              </a:r>
              <a:br>
                <a:rPr lang="de-DE" sz="1800" smtClean="0">
                  <a:cs typeface="+mn-cs"/>
                </a:rPr>
              </a:br>
              <a:r>
                <a:rPr lang="de-DE" sz="1800" smtClean="0">
                  <a:cs typeface="+mn-cs"/>
                </a:rPr>
                <a:t>degree of efficiency is </a:t>
              </a:r>
              <a:r>
                <a:rPr lang="de-DE" sz="1800" b="1" smtClean="0">
                  <a:solidFill>
                    <a:srgbClr val="FF0000"/>
                  </a:solidFill>
                  <a:cs typeface="+mn-cs"/>
                </a:rPr>
                <a:t>measured!</a:t>
              </a:r>
            </a:p>
          </p:txBody>
        </p:sp>
        <p:grpSp>
          <p:nvGrpSpPr>
            <p:cNvPr id="34849" name="Group 31"/>
            <p:cNvGrpSpPr>
              <a:grpSpLocks/>
            </p:cNvGrpSpPr>
            <p:nvPr/>
          </p:nvGrpSpPr>
          <p:grpSpPr bwMode="auto">
            <a:xfrm>
              <a:off x="986" y="3238"/>
              <a:ext cx="683" cy="865"/>
              <a:chOff x="986" y="3238"/>
              <a:chExt cx="683" cy="865"/>
            </a:xfrm>
          </p:grpSpPr>
          <p:sp>
            <p:nvSpPr>
              <p:cNvPr id="15395" name="Line 32"/>
              <p:cNvSpPr>
                <a:spLocks noChangeShapeType="1"/>
              </p:cNvSpPr>
              <p:nvPr/>
            </p:nvSpPr>
            <p:spPr bwMode="auto">
              <a:xfrm>
                <a:off x="1665" y="3918"/>
                <a:ext cx="1" cy="179"/>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3" name="Line 33"/>
              <p:cNvSpPr>
                <a:spLocks noChangeShapeType="1"/>
              </p:cNvSpPr>
              <p:nvPr/>
            </p:nvSpPr>
            <p:spPr bwMode="auto">
              <a:xfrm flipH="1">
                <a:off x="985" y="4099"/>
                <a:ext cx="686" cy="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4" name="Line 34"/>
              <p:cNvSpPr>
                <a:spLocks noChangeShapeType="1"/>
              </p:cNvSpPr>
              <p:nvPr/>
            </p:nvSpPr>
            <p:spPr bwMode="auto">
              <a:xfrm flipV="1">
                <a:off x="992" y="3237"/>
                <a:ext cx="1" cy="868"/>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sp>
            <p:nvSpPr>
              <p:cNvPr id="15398" name="Line 35"/>
              <p:cNvSpPr>
                <a:spLocks noChangeShapeType="1"/>
              </p:cNvSpPr>
              <p:nvPr/>
            </p:nvSpPr>
            <p:spPr bwMode="auto">
              <a:xfrm>
                <a:off x="992" y="3243"/>
                <a:ext cx="182" cy="1"/>
              </a:xfrm>
              <a:prstGeom prst="line">
                <a:avLst/>
              </a:prstGeom>
              <a:noFill/>
              <a:ln w="936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grpSp>
      <p:sp>
        <p:nvSpPr>
          <p:cNvPr id="15396" name="AutoShape 36"/>
          <p:cNvSpPr>
            <a:spLocks/>
          </p:cNvSpPr>
          <p:nvPr/>
        </p:nvSpPr>
        <p:spPr bwMode="auto">
          <a:xfrm>
            <a:off x="6972300" y="5578475"/>
            <a:ext cx="142875" cy="576263"/>
          </a:xfrm>
          <a:prstGeom prst="rightBrace">
            <a:avLst>
              <a:gd name="adj1" fmla="val 33611"/>
              <a:gd name="adj2" fmla="val 50000"/>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buClr>
                <a:srgbClr val="000000"/>
              </a:buClr>
              <a:buSzPct val="100000"/>
              <a:buFont typeface="Arial" charset="0"/>
              <a:buNone/>
              <a:defRPr/>
            </a:pPr>
            <a:endParaRPr lang="en-US">
              <a:cs typeface="+mn-cs"/>
            </a:endParaRPr>
          </a:p>
        </p:txBody>
      </p:sp>
      <p:sp>
        <p:nvSpPr>
          <p:cNvPr id="15397" name="Text Box 37"/>
          <p:cNvSpPr txBox="1">
            <a:spLocks noChangeArrowheads="1"/>
          </p:cNvSpPr>
          <p:nvPr/>
        </p:nvSpPr>
        <p:spPr bwMode="auto">
          <a:xfrm>
            <a:off x="7215188" y="5430838"/>
            <a:ext cx="1749425" cy="785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125"/>
              </a:spcBef>
              <a:buClr>
                <a:srgbClr val="000000"/>
              </a:buClr>
              <a:buSzPct val="100000"/>
              <a:buFont typeface="Arial" charset="0"/>
              <a:buNone/>
              <a:defRPr/>
            </a:pPr>
            <a:r>
              <a:rPr lang="de-DE" sz="1800" smtClean="0">
                <a:cs typeface="+mn-cs"/>
              </a:rPr>
              <a:t>„simulator </a:t>
            </a:r>
          </a:p>
          <a:p>
            <a:pPr>
              <a:spcBef>
                <a:spcPts val="1125"/>
              </a:spcBef>
              <a:buClr>
                <a:srgbClr val="000000"/>
              </a:buClr>
              <a:buSzPct val="100000"/>
              <a:buFont typeface="Arial" charset="0"/>
              <a:buNone/>
              <a:defRPr/>
            </a:pPr>
            <a:r>
              <a:rPr lang="de-DE" sz="1800" smtClean="0">
                <a:cs typeface="+mn-cs"/>
              </a:rPr>
              <a:t>replacement“</a:t>
            </a:r>
          </a:p>
        </p:txBody>
      </p:sp>
      <p:sp>
        <p:nvSpPr>
          <p:cNvPr id="34846" name="Slide Number Placeholder 3"/>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8BBF4D05-1E3C-354C-B991-652C0F389DE4}" type="slidenum">
              <a:rPr lang="nl-NL" sz="1200">
                <a:latin typeface="Arial" charset="0"/>
              </a:rPr>
              <a:pPr eaLnBrk="1" hangingPunct="1"/>
              <a:t>24</a:t>
            </a:fld>
            <a:endParaRPr lang="nl-NL" sz="1200">
              <a:latin typeface="Arial" charset="0"/>
            </a:endParaRPr>
          </a:p>
        </p:txBody>
      </p:sp>
      <p:sp>
        <p:nvSpPr>
          <p:cNvPr id="34847"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grpId="0" nodeType="clickEffect">
                                  <p:stCondLst>
                                    <p:cond delay="0"/>
                                  </p:stCondLst>
                                  <p:childTnLst>
                                    <p:set>
                                      <p:cBhvr additive="repl">
                                        <p:cTn id="10" dur="1" fill="hold">
                                          <p:stCondLst>
                                            <p:cond delay="0"/>
                                          </p:stCondLst>
                                        </p:cTn>
                                        <p:tgtEl>
                                          <p:spTgt spid="15396"/>
                                        </p:tgtEl>
                                        <p:attrNameLst>
                                          <p:attrName>style.visibility</p:attrName>
                                        </p:attrNameLst>
                                      </p:cBhvr>
                                      <p:to>
                                        <p:strVal val="visible"/>
                                      </p:to>
                                    </p:set>
                                  </p:childTnLst>
                                </p:cTn>
                              </p:par>
                              <p:par>
                                <p:cTn id="11" presetID="1" presetClass="entr" fill="hold" nodeType="withEffect">
                                  <p:stCondLst>
                                    <p:cond delay="0"/>
                                  </p:stCondLst>
                                  <p:childTnLst>
                                    <p:set>
                                      <p:cBhvr additive="repl">
                                        <p:cTn id="12" dur="1" fill="hold">
                                          <p:stCondLst>
                                            <p:cond delay="0"/>
                                          </p:stCondLst>
                                        </p:cTn>
                                        <p:tgtEl>
                                          <p:spTgt spid="153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l="1826" t="2530"/>
          <a:stretch>
            <a:fillRect/>
          </a:stretch>
        </p:blipFill>
        <p:spPr bwMode="auto">
          <a:xfrm>
            <a:off x="4787900" y="3827463"/>
            <a:ext cx="4176713" cy="2744787"/>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l="1826" t="2530"/>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163638"/>
            <a:ext cx="4279900" cy="2803525"/>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389" name="Text Box 4"/>
          <p:cNvSpPr txBox="1">
            <a:spLocks noChangeArrowheads="1"/>
          </p:cNvSpPr>
          <p:nvPr/>
        </p:nvSpPr>
        <p:spPr bwMode="auto">
          <a:xfrm>
            <a:off x="4787900" y="1466850"/>
            <a:ext cx="4176713"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smtClean="0">
                <a:cs typeface="+mn-cs"/>
              </a:rPr>
              <a:t>collection of conical nozzle parts</a:t>
            </a:r>
          </a:p>
        </p:txBody>
      </p:sp>
      <p:sp>
        <p:nvSpPr>
          <p:cNvPr id="16390" name="Line 5"/>
          <p:cNvSpPr>
            <a:spLocks noChangeShapeType="1"/>
          </p:cNvSpPr>
          <p:nvPr/>
        </p:nvSpPr>
        <p:spPr bwMode="auto">
          <a:xfrm flipH="1">
            <a:off x="4778375" y="1863725"/>
            <a:ext cx="4051300" cy="1588"/>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nvGrpSpPr>
          <p:cNvPr id="3" name="Group 6"/>
          <p:cNvGrpSpPr>
            <a:grpSpLocks/>
          </p:cNvGrpSpPr>
          <p:nvPr/>
        </p:nvGrpSpPr>
        <p:grpSpPr bwMode="auto">
          <a:xfrm>
            <a:off x="179388" y="4400550"/>
            <a:ext cx="4275137" cy="393700"/>
            <a:chOff x="113" y="2772"/>
            <a:chExt cx="2693" cy="248"/>
          </a:xfrm>
        </p:grpSpPr>
        <p:sp>
          <p:nvSpPr>
            <p:cNvPr id="16394" name="Text Box 7"/>
            <p:cNvSpPr txBox="1">
              <a:spLocks noChangeArrowheads="1"/>
            </p:cNvSpPr>
            <p:nvPr/>
          </p:nvSpPr>
          <p:spPr bwMode="auto">
            <a:xfrm>
              <a:off x="113" y="2772"/>
              <a:ext cx="2694"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smtClean="0">
                  <a:cs typeface="+mn-cs"/>
                </a:rPr>
                <a:t>device for clamping nozzle parts</a:t>
              </a:r>
            </a:p>
          </p:txBody>
        </p:sp>
        <p:sp>
          <p:nvSpPr>
            <p:cNvPr id="16395" name="Line 8"/>
            <p:cNvSpPr>
              <a:spLocks noChangeShapeType="1"/>
            </p:cNvSpPr>
            <p:nvPr/>
          </p:nvSpPr>
          <p:spPr bwMode="auto">
            <a:xfrm>
              <a:off x="158" y="3020"/>
              <a:ext cx="2493" cy="1"/>
            </a:xfrm>
            <a:prstGeom prst="line">
              <a:avLst/>
            </a:prstGeom>
            <a:noFill/>
            <a:ln w="12600">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endParaRPr lang="en-US">
                <a:cs typeface="+mn-cs"/>
              </a:endParaRPr>
            </a:p>
          </p:txBody>
        </p:sp>
      </p:grpSp>
      <p:sp>
        <p:nvSpPr>
          <p:cNvPr id="16392" name="Text Box 4"/>
          <p:cNvSpPr txBox="1">
            <a:spLocks noChangeArrowheads="1"/>
          </p:cNvSpPr>
          <p:nvPr/>
        </p:nvSpPr>
        <p:spPr bwMode="auto">
          <a:xfrm>
            <a:off x="2057400" y="5867400"/>
            <a:ext cx="2016125" cy="217488"/>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en-US" sz="800" smtClean="0">
                <a:cs typeface="+mn-cs"/>
              </a:rPr>
              <a:t>Figures courtesy of Hans-Paul Schwefel</a:t>
            </a:r>
          </a:p>
        </p:txBody>
      </p:sp>
      <p:sp>
        <p:nvSpPr>
          <p:cNvPr id="36871" name="Slide Number Placeholder 4"/>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1B0DA768-36F4-5048-815A-BAEEED323694}" type="slidenum">
              <a:rPr lang="nl-NL" sz="1200">
                <a:latin typeface="Arial" charset="0"/>
              </a:rPr>
              <a:pPr eaLnBrk="1" hangingPunct="1"/>
              <a:t>25</a:t>
            </a:fld>
            <a:endParaRPr lang="nl-NL" sz="1200">
              <a:latin typeface="Arial" charset="0"/>
            </a:endParaRPr>
          </a:p>
        </p:txBody>
      </p:sp>
      <p:sp>
        <p:nvSpPr>
          <p:cNvPr id="36872"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2"/>
          <p:cNvPicPr>
            <a:picLocks noChangeAspect="1" noChangeArrowheads="1"/>
          </p:cNvPicPr>
          <p:nvPr/>
        </p:nvPicPr>
        <p:blipFill>
          <a:blip r:embed="rId3">
            <a:extLst>
              <a:ext uri="{28A0092B-C50C-407E-A947-70E740481C1C}">
                <a14:useLocalDpi xmlns:a14="http://schemas.microsoft.com/office/drawing/2010/main" val="0"/>
              </a:ext>
            </a:extLst>
          </a:blip>
          <a:srcRect b="1337"/>
          <a:stretch>
            <a:fillRect/>
          </a:stretch>
        </p:blipFill>
        <p:spPr bwMode="auto">
          <a:xfrm>
            <a:off x="5724525" y="1217613"/>
            <a:ext cx="3148013" cy="4443412"/>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b="1337"/>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4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217613"/>
            <a:ext cx="5184775" cy="3441700"/>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7413" name="Text Box 4"/>
          <p:cNvSpPr txBox="1">
            <a:spLocks noChangeArrowheads="1"/>
          </p:cNvSpPr>
          <p:nvPr/>
        </p:nvSpPr>
        <p:spPr bwMode="auto">
          <a:xfrm>
            <a:off x="250825" y="4959350"/>
            <a:ext cx="4752975" cy="581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smtClean="0">
                <a:cs typeface="+mn-cs"/>
              </a:rPr>
              <a:t>Hans-Paul Schwefel </a:t>
            </a:r>
            <a:br>
              <a:rPr lang="de-DE" sz="1600" smtClean="0">
                <a:cs typeface="+mn-cs"/>
              </a:rPr>
            </a:br>
            <a:r>
              <a:rPr lang="de-DE" sz="1600" smtClean="0">
                <a:cs typeface="+mn-cs"/>
              </a:rPr>
              <a:t>while changing nozzle parts</a:t>
            </a:r>
          </a:p>
        </p:txBody>
      </p:sp>
      <p:sp>
        <p:nvSpPr>
          <p:cNvPr id="17414" name="Text Box 4"/>
          <p:cNvSpPr txBox="1">
            <a:spLocks noChangeArrowheads="1"/>
          </p:cNvSpPr>
          <p:nvPr/>
        </p:nvSpPr>
        <p:spPr bwMode="auto">
          <a:xfrm>
            <a:off x="2057400" y="5867400"/>
            <a:ext cx="2016125" cy="217488"/>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en-US" sz="800" smtClean="0">
                <a:cs typeface="+mn-cs"/>
              </a:rPr>
              <a:t>Figures courtesy of Hans-Paul Schwefel</a:t>
            </a:r>
          </a:p>
        </p:txBody>
      </p:sp>
      <p:sp>
        <p:nvSpPr>
          <p:cNvPr id="38917"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0C4A4E69-2974-9B43-AC3C-A6AF04D3FA11}" type="slidenum">
              <a:rPr lang="nl-NL" sz="1200">
                <a:latin typeface="Arial" charset="0"/>
              </a:rPr>
              <a:pPr eaLnBrk="1" hangingPunct="1"/>
              <a:t>26</a:t>
            </a:fld>
            <a:endParaRPr lang="nl-NL" sz="1200">
              <a:latin typeface="Arial" charset="0"/>
            </a:endParaRPr>
          </a:p>
        </p:txBody>
      </p:sp>
      <p:sp>
        <p:nvSpPr>
          <p:cNvPr id="38918"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3">
            <a:extLst>
              <a:ext uri="{28A0092B-C50C-407E-A947-70E740481C1C}">
                <a14:useLocalDpi xmlns:a14="http://schemas.microsoft.com/office/drawing/2010/main" val="0"/>
              </a:ext>
            </a:extLst>
          </a:blip>
          <a:srcRect b="5132"/>
          <a:stretch>
            <a:fillRect/>
          </a:stretch>
        </p:blipFill>
        <p:spPr bwMode="auto">
          <a:xfrm>
            <a:off x="642938" y="1214438"/>
            <a:ext cx="7105650" cy="4364037"/>
          </a:xfrm>
          <a:prstGeom prst="rect">
            <a:avLst/>
          </a:prstGeom>
          <a:noFill/>
          <a:ln>
            <a:noFill/>
          </a:ln>
          <a:effectLst/>
          <a:extLst>
            <a:ext uri="{909E8E84-426E-40dd-AFC4-6F175D3DCCD1}">
              <a14:hiddenFill xmlns:a14="http://schemas.microsoft.com/office/drawing/2010/main">
                <a:blipFill dpi="0" rotWithShape="0">
                  <a:blip/>
                  <a:srcRect b="513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6" name="Text Box 3"/>
          <p:cNvSpPr txBox="1">
            <a:spLocks noChangeArrowheads="1"/>
          </p:cNvSpPr>
          <p:nvPr/>
        </p:nvSpPr>
        <p:spPr bwMode="auto">
          <a:xfrm>
            <a:off x="4427538" y="5695950"/>
            <a:ext cx="4392612"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b="1" smtClean="0">
                <a:cs typeface="+mn-cs"/>
              </a:rPr>
              <a:t>steam plant / experimental setup</a:t>
            </a:r>
          </a:p>
        </p:txBody>
      </p:sp>
      <p:sp>
        <p:nvSpPr>
          <p:cNvPr id="18437" name="Text Box 4"/>
          <p:cNvSpPr txBox="1">
            <a:spLocks noChangeArrowheads="1"/>
          </p:cNvSpPr>
          <p:nvPr/>
        </p:nvSpPr>
        <p:spPr bwMode="auto">
          <a:xfrm>
            <a:off x="2057400" y="5867400"/>
            <a:ext cx="2016125" cy="217488"/>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en-US" sz="800" smtClean="0">
                <a:cs typeface="+mn-cs"/>
              </a:rPr>
              <a:t>Figures courtesy of Hans-Paul Schwefel</a:t>
            </a:r>
          </a:p>
        </p:txBody>
      </p:sp>
      <p:sp>
        <p:nvSpPr>
          <p:cNvPr id="40964"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D37C4327-A4C8-EE40-880B-DA08A2B23473}" type="slidenum">
              <a:rPr lang="nl-NL" sz="1200">
                <a:latin typeface="Arial" charset="0"/>
              </a:rPr>
              <a:pPr eaLnBrk="1" hangingPunct="1"/>
              <a:t>27</a:t>
            </a:fld>
            <a:endParaRPr lang="nl-NL" sz="1200">
              <a:latin typeface="Arial" charset="0"/>
            </a:endParaRPr>
          </a:p>
        </p:txBody>
      </p:sp>
      <p:sp>
        <p:nvSpPr>
          <p:cNvPr id="40965"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409700"/>
            <a:ext cx="4505325" cy="2989263"/>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94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700" y="1101725"/>
            <a:ext cx="2822575" cy="4398963"/>
          </a:xfrm>
          <a:prstGeom prst="rect">
            <a:avLst/>
          </a:prstGeom>
          <a:noFill/>
          <a:ln w="12600">
            <a:solidFill>
              <a:srgbClr val="00000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9461" name="Text Box 4"/>
          <p:cNvSpPr txBox="1">
            <a:spLocks noChangeArrowheads="1"/>
          </p:cNvSpPr>
          <p:nvPr/>
        </p:nvSpPr>
        <p:spPr bwMode="auto">
          <a:xfrm>
            <a:off x="3924300" y="4846638"/>
            <a:ext cx="47513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smtClean="0">
                <a:cs typeface="+mn-cs"/>
              </a:rPr>
              <a:t>the nozzle in operation …</a:t>
            </a:r>
          </a:p>
        </p:txBody>
      </p:sp>
      <p:sp>
        <p:nvSpPr>
          <p:cNvPr id="19462" name="Text Box 5"/>
          <p:cNvSpPr txBox="1">
            <a:spLocks noChangeArrowheads="1"/>
          </p:cNvSpPr>
          <p:nvPr/>
        </p:nvSpPr>
        <p:spPr bwMode="auto">
          <a:xfrm>
            <a:off x="3924300" y="5565775"/>
            <a:ext cx="4751388"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spcBef>
                <a:spcPts val="1000"/>
              </a:spcBef>
              <a:buClr>
                <a:srgbClr val="000000"/>
              </a:buClr>
              <a:buSzPct val="100000"/>
              <a:buFont typeface="Arial" charset="0"/>
              <a:buNone/>
              <a:defRPr/>
            </a:pPr>
            <a:r>
              <a:rPr lang="de-DE" sz="1600" smtClean="0">
                <a:cs typeface="+mn-cs"/>
              </a:rPr>
              <a:t>… while measuring degree of efficiency</a:t>
            </a:r>
          </a:p>
        </p:txBody>
      </p:sp>
      <p:sp>
        <p:nvSpPr>
          <p:cNvPr id="19463" name="Text Box 4"/>
          <p:cNvSpPr txBox="1">
            <a:spLocks noChangeArrowheads="1"/>
          </p:cNvSpPr>
          <p:nvPr/>
        </p:nvSpPr>
        <p:spPr bwMode="auto">
          <a:xfrm>
            <a:off x="2057400" y="5867400"/>
            <a:ext cx="2016125" cy="217488"/>
          </a:xfrm>
          <a:prstGeom prst="rect">
            <a:avLst/>
          </a:prstGeom>
          <a:noFill/>
          <a:ln w="9360">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charset="0"/>
              </a:defRPr>
            </a:lvl1pPr>
            <a:lvl2pPr marL="742950" indent="-28575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ＭＳ Ｐゴシック"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5pPr>
            <a:lvl6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6pPr>
            <a:lvl7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7pPr>
            <a:lvl8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8pPr>
            <a:lvl9pPr>
              <a:buFont typeface="Arial"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ＭＳ Ｐゴシック" charset="0"/>
              </a:defRPr>
            </a:lvl9pPr>
          </a:lstStyle>
          <a:p>
            <a:pPr>
              <a:buClr>
                <a:srgbClr val="000000"/>
              </a:buClr>
              <a:buSzPct val="100000"/>
              <a:buFont typeface="Arial" charset="0"/>
              <a:buNone/>
              <a:defRPr/>
            </a:pPr>
            <a:r>
              <a:rPr lang="en-US" sz="800" smtClean="0">
                <a:cs typeface="+mn-cs"/>
              </a:rPr>
              <a:t>Figures courtesy of Hans-Paul Schwefel</a:t>
            </a:r>
          </a:p>
        </p:txBody>
      </p:sp>
      <p:sp>
        <p:nvSpPr>
          <p:cNvPr id="43014"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EAA167C7-D983-5B4F-91A6-946F2D636AC5}" type="slidenum">
              <a:rPr lang="nl-NL" sz="1200">
                <a:latin typeface="Arial" charset="0"/>
              </a:rPr>
              <a:pPr eaLnBrk="1" hangingPunct="1"/>
              <a:t>28</a:t>
            </a:fld>
            <a:endParaRPr lang="nl-NL" sz="1200">
              <a:latin typeface="Arial" charset="0"/>
            </a:endParaRPr>
          </a:p>
        </p:txBody>
      </p:sp>
      <p:sp>
        <p:nvSpPr>
          <p:cNvPr id="43015"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0525" y="2822575"/>
            <a:ext cx="4811713" cy="2182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0483" name="Text Box 3"/>
          <p:cNvSpPr txBox="1">
            <a:spLocks noChangeArrowheads="1"/>
          </p:cNvSpPr>
          <p:nvPr/>
        </p:nvSpPr>
        <p:spPr bwMode="auto">
          <a:xfrm>
            <a:off x="346075" y="1049338"/>
            <a:ext cx="8686800" cy="457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defRPr>
            </a:lvl1pPr>
            <a:lvl2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000">
                <a:solidFill>
                  <a:srgbClr val="000000"/>
                </a:solidFill>
                <a:latin typeface="Arial" charset="0"/>
                <a:ea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000000"/>
                </a:solidFill>
                <a:latin typeface="Arial" charset="0"/>
                <a:ea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5pPr>
            <a:lvl6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6pPr>
            <a:lvl7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7pPr>
            <a:lvl8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8pPr>
            <a:lvl9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9pPr>
          </a:lstStyle>
          <a:p>
            <a:pPr marL="333375" indent="-333375">
              <a:spcBef>
                <a:spcPts val="600"/>
              </a:spcBef>
              <a:buClr>
                <a:srgbClr val="000000"/>
              </a:buClr>
              <a:buSzPct val="100000"/>
              <a:buFont typeface="Arial" charset="0"/>
              <a:buChar char="•"/>
              <a:defRPr/>
            </a:pPr>
            <a:r>
              <a:rPr lang="en-US" smtClean="0">
                <a:cs typeface="+mn-cs"/>
              </a:rPr>
              <a:t>Illustrative Example: Optimize Efficiency</a:t>
            </a:r>
          </a:p>
          <a:p>
            <a:pPr marL="733425" lvl="1" indent="-276225">
              <a:spcBef>
                <a:spcPts val="500"/>
              </a:spcBef>
              <a:buClr>
                <a:srgbClr val="000000"/>
              </a:buClr>
              <a:buSzPct val="100000"/>
              <a:buFont typeface="Arial" charset="0"/>
              <a:buChar char="–"/>
              <a:defRPr/>
            </a:pPr>
            <a:r>
              <a:rPr lang="en-US" smtClean="0">
                <a:cs typeface="+mn-cs"/>
              </a:rPr>
              <a:t>Initial:</a:t>
            </a:r>
          </a:p>
          <a:p>
            <a:pPr marL="733425" lvl="1" indent="-276225">
              <a:spcBef>
                <a:spcPts val="500"/>
              </a:spcBef>
              <a:buClr>
                <a:srgbClr val="000000"/>
              </a:buClr>
              <a:buSzPct val="100000"/>
              <a:buFont typeface="Arial" charset="0"/>
              <a:buNone/>
              <a:defRPr/>
            </a:pPr>
            <a:endParaRPr lang="en-US" smtClean="0">
              <a:cs typeface="+mn-cs"/>
            </a:endParaRPr>
          </a:p>
          <a:p>
            <a:pPr marL="733425" lvl="1" indent="-276225">
              <a:spcBef>
                <a:spcPts val="500"/>
              </a:spcBef>
              <a:buClr>
                <a:srgbClr val="000000"/>
              </a:buClr>
              <a:buSzPct val="100000"/>
              <a:buFont typeface="Arial" charset="0"/>
              <a:buNone/>
              <a:defRPr/>
            </a:pPr>
            <a:endParaRPr lang="en-US" smtClean="0">
              <a:cs typeface="+mn-cs"/>
            </a:endParaRPr>
          </a:p>
          <a:p>
            <a:pPr marL="733425" lvl="1" indent="-276225">
              <a:spcBef>
                <a:spcPts val="500"/>
              </a:spcBef>
              <a:buClr>
                <a:srgbClr val="000000"/>
              </a:buClr>
              <a:buSzPct val="100000"/>
              <a:buFont typeface="Arial" charset="0"/>
              <a:buChar char="–"/>
              <a:defRPr/>
            </a:pPr>
            <a:r>
              <a:rPr lang="en-US" smtClean="0">
                <a:cs typeface="+mn-cs"/>
              </a:rPr>
              <a:t>Evolution:</a:t>
            </a:r>
          </a:p>
          <a:p>
            <a:pPr marL="733425" lvl="1" indent="-276225">
              <a:spcBef>
                <a:spcPts val="500"/>
              </a:spcBef>
              <a:buClr>
                <a:srgbClr val="000000"/>
              </a:buClr>
              <a:buSzPct val="100000"/>
              <a:buFont typeface="Arial" charset="0"/>
              <a:buNone/>
              <a:defRPr/>
            </a:pPr>
            <a:endParaRPr lang="en-US" smtClean="0">
              <a:cs typeface="+mn-cs"/>
            </a:endParaRPr>
          </a:p>
          <a:p>
            <a:pPr marL="733425" lvl="1" indent="-276225">
              <a:spcBef>
                <a:spcPts val="500"/>
              </a:spcBef>
              <a:buClr>
                <a:srgbClr val="000000"/>
              </a:buClr>
              <a:buSzPct val="100000"/>
              <a:buFont typeface="Arial" charset="0"/>
              <a:buNone/>
              <a:defRPr/>
            </a:pPr>
            <a:endParaRPr lang="en-US" smtClean="0">
              <a:cs typeface="+mn-cs"/>
            </a:endParaRPr>
          </a:p>
          <a:p>
            <a:pPr marL="333375" indent="-333375">
              <a:spcBef>
                <a:spcPts val="600"/>
              </a:spcBef>
              <a:buClr>
                <a:srgbClr val="000000"/>
              </a:buClr>
              <a:buSzPct val="100000"/>
              <a:buFont typeface="Arial" charset="0"/>
              <a:buNone/>
              <a:defRPr/>
            </a:pPr>
            <a:endParaRPr lang="en-US" smtClean="0">
              <a:cs typeface="+mn-cs"/>
            </a:endParaRPr>
          </a:p>
          <a:p>
            <a:pPr marL="333375" indent="-333375">
              <a:spcBef>
                <a:spcPts val="600"/>
              </a:spcBef>
              <a:buClr>
                <a:srgbClr val="000000"/>
              </a:buClr>
              <a:buSzPct val="100000"/>
              <a:buFont typeface="Arial" charset="0"/>
              <a:buNone/>
              <a:defRPr/>
            </a:pPr>
            <a:endParaRPr lang="en-US" smtClean="0">
              <a:cs typeface="+mn-cs"/>
            </a:endParaRPr>
          </a:p>
          <a:p>
            <a:pPr marL="333375" indent="-333375">
              <a:spcBef>
                <a:spcPts val="600"/>
              </a:spcBef>
              <a:buClr>
                <a:srgbClr val="000000"/>
              </a:buClr>
              <a:buSzPct val="100000"/>
              <a:buFont typeface="Arial" charset="0"/>
              <a:buChar char="•"/>
              <a:defRPr/>
            </a:pPr>
            <a:r>
              <a:rPr lang="en-US" smtClean="0">
                <a:cs typeface="+mn-cs"/>
              </a:rPr>
              <a:t>32% Improvement in Efficiency !</a:t>
            </a:r>
          </a:p>
        </p:txBody>
      </p:sp>
      <p:pic>
        <p:nvPicPr>
          <p:cNvPr id="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28938" y="5286375"/>
            <a:ext cx="4103687" cy="10509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48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3875" y="1897063"/>
            <a:ext cx="4376738"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5061" name="Slide Number Placeholder 4"/>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AA5BF2DC-C803-9648-84EF-5F08101E82BA}" type="slidenum">
              <a:rPr lang="nl-NL" sz="1200">
                <a:latin typeface="Arial" charset="0"/>
              </a:rPr>
              <a:pPr eaLnBrk="1" hangingPunct="1"/>
              <a:t>29</a:t>
            </a:fld>
            <a:endParaRPr lang="nl-NL" sz="1200">
              <a:latin typeface="Arial" charset="0"/>
            </a:endParaRPr>
          </a:p>
        </p:txBody>
      </p:sp>
      <p:sp>
        <p:nvSpPr>
          <p:cNvPr id="45062"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box(out)">
                                      <p:cBhvr additive="repl">
                                        <p:cTn id="7" dur="500"/>
                                        <p:tgtEl>
                                          <p:spTgt spid="2"/>
                                        </p:tgtEl>
                                      </p:cBhvr>
                                    </p:animEffect>
                                  </p:childTnLst>
                                </p:cTn>
                              </p:par>
                            </p:childTnLst>
                          </p:cTn>
                        </p:par>
                        <p:par>
                          <p:cTn id="8" fill="hold" nodeType="afterGroup">
                            <p:stCondLst>
                              <p:cond delay="0"/>
                            </p:stCondLst>
                            <p:childTnLst>
                              <p:par>
                                <p:cTn id="9" presetID="2" presetClass="entr" presetSubtype="8" fill="hold" nodeType="afterEffect">
                                  <p:stCondLst>
                                    <p:cond delay="0"/>
                                  </p:stCondLst>
                                  <p:childTnLst>
                                    <p:set>
                                      <p:cBhvr additive="repl">
                                        <p:cTn id="10" dur="1" fill="hold">
                                          <p:stCondLst>
                                            <p:cond delay="0"/>
                                          </p:stCondLst>
                                        </p:cTn>
                                        <p:tgtEl>
                                          <p:spTgt spid="3"/>
                                        </p:tgtEl>
                                        <p:attrNameLst>
                                          <p:attrName>style.visibility</p:attrName>
                                        </p:attrNameLst>
                                      </p:cBhvr>
                                      <p:to>
                                        <p:strVal val="visible"/>
                                      </p:to>
                                    </p:set>
                                    <p:anim calcmode="lin" valueType="num">
                                      <p:cBhvr additive="repl">
                                        <p:cTn id="11" dur="500" fill="hold"/>
                                        <p:tgtEl>
                                          <p:spTgt spid="3"/>
                                        </p:tgtEl>
                                        <p:attrNameLst>
                                          <p:attrName>ppt_x</p:attrName>
                                        </p:attrNameLst>
                                      </p:cBhvr>
                                      <p:tavLst>
                                        <p:tav>
                                          <p:val>
                                            <p:strVal val="0-#ppt_w/2"/>
                                          </p:val>
                                        </p:tav>
                                        <p:tav>
                                          <p:val>
                                            <p:strVal val="#ppt_x"/>
                                          </p:val>
                                        </p:tav>
                                      </p:tavLst>
                                    </p:anim>
                                    <p:anim calcmode="lin" valueType="num">
                                      <p:cBhvr additive="repl">
                                        <p:cTn id="12" dur="500" fill="hold"/>
                                        <p:tgtEl>
                                          <p:spTgt spid="3"/>
                                        </p:tgtEl>
                                        <p:attrNameLst>
                                          <p:attrName>ppt_y</p:attrName>
                                        </p:attrNameLst>
                                      </p:cBhvr>
                                      <p:tavLst>
                                        <p:tav>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8194"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8195"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8196"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8197"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8198"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8199"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5122" name="Rectangle 6"/>
          <p:cNvSpPr>
            <a:spLocks noChangeArrowheads="1"/>
          </p:cNvSpPr>
          <p:nvPr/>
        </p:nvSpPr>
        <p:spPr bwMode="auto">
          <a:xfrm>
            <a:off x="0" y="765175"/>
            <a:ext cx="5076825" cy="17541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Largest single-site university </a:t>
            </a:r>
            <a:r>
              <a:rPr lang="en-US" sz="2800">
                <a:latin typeface="Calibri" charset="0"/>
                <a:ea typeface="Calibri" charset="0"/>
                <a:cs typeface="Calibri" charset="0"/>
              </a:rPr>
              <a:t>40,490 students and 3,849 staff</a:t>
            </a:r>
          </a:p>
          <a:p>
            <a:pPr algn="ctr">
              <a:spcAft>
                <a:spcPts val="1200"/>
              </a:spcAft>
            </a:pPr>
            <a:endParaRPr lang="en-US" sz="2800">
              <a:latin typeface="Calibri" charset="0"/>
              <a:ea typeface="MS PGothic" charset="0"/>
            </a:endParaRPr>
          </a:p>
        </p:txBody>
      </p:sp>
      <p:sp>
        <p:nvSpPr>
          <p:cNvPr id="33" name="Title 7"/>
          <p:cNvSpPr txBox="1">
            <a:spLocks/>
          </p:cNvSpPr>
          <p:nvPr/>
        </p:nvSpPr>
        <p:spPr bwMode="auto">
          <a:xfrm>
            <a:off x="2195513" y="106363"/>
            <a:ext cx="694848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University of Manchester / AMBS</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700213"/>
            <a:ext cx="5086350"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1908175" y="2133600"/>
            <a:ext cx="4679950" cy="1852613"/>
            <a:chOff x="1187054" y="2276872"/>
            <a:chExt cx="4681090" cy="1853761"/>
          </a:xfrm>
        </p:grpSpPr>
        <p:sp>
          <p:nvSpPr>
            <p:cNvPr id="8208" name="Rectangle 6"/>
            <p:cNvSpPr>
              <a:spLocks noChangeArrowheads="1"/>
            </p:cNvSpPr>
            <p:nvPr/>
          </p:nvSpPr>
          <p:spPr bwMode="auto">
            <a:xfrm>
              <a:off x="1187054" y="2276872"/>
              <a:ext cx="4681090" cy="523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800">
                  <a:latin typeface="Calibri" charset="0"/>
                  <a:ea typeface="MS PGothic" charset="0"/>
                </a:rPr>
                <a:t>29</a:t>
              </a:r>
              <a:r>
                <a:rPr lang="en-US" sz="2800" baseline="30000">
                  <a:latin typeface="Calibri" charset="0"/>
                  <a:ea typeface="MS PGothic" charset="0"/>
                </a:rPr>
                <a:t>th</a:t>
              </a:r>
              <a:r>
                <a:rPr lang="en-US" sz="2800">
                  <a:latin typeface="Calibri" charset="0"/>
                  <a:ea typeface="MS PGothic" charset="0"/>
                </a:rPr>
                <a:t> in the world, 6</a:t>
              </a:r>
              <a:r>
                <a:rPr lang="en-US" sz="2800" baseline="30000">
                  <a:latin typeface="Calibri" charset="0"/>
                  <a:ea typeface="MS PGothic" charset="0"/>
                </a:rPr>
                <a:t>th</a:t>
              </a:r>
              <a:r>
                <a:rPr lang="en-US" sz="2800">
                  <a:latin typeface="Calibri" charset="0"/>
                  <a:ea typeface="MS PGothic" charset="0"/>
                </a:rPr>
                <a:t> in the UK </a:t>
              </a:r>
            </a:p>
          </p:txBody>
        </p:sp>
        <p:pic>
          <p:nvPicPr>
            <p:cNvPr id="8209" name="Picture 13"/>
            <p:cNvPicPr>
              <a:picLocks noChangeAspect="1"/>
            </p:cNvPicPr>
            <p:nvPr/>
          </p:nvPicPr>
          <p:blipFill>
            <a:blip r:embed="rId4">
              <a:extLst>
                <a:ext uri="{28A0092B-C50C-407E-A947-70E740481C1C}">
                  <a14:useLocalDpi xmlns:a14="http://schemas.microsoft.com/office/drawing/2010/main" val="0"/>
                </a:ext>
              </a:extLst>
            </a:blip>
            <a:srcRect t="8057"/>
            <a:stretch>
              <a:fillRect/>
            </a:stretch>
          </p:blipFill>
          <p:spPr bwMode="auto">
            <a:xfrm>
              <a:off x="1187624" y="2780928"/>
              <a:ext cx="4680520" cy="13497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32138" y="2781300"/>
            <a:ext cx="3887787"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a:spLocks noChangeArrowheads="1"/>
          </p:cNvSpPr>
          <p:nvPr/>
        </p:nvSpPr>
        <p:spPr bwMode="auto">
          <a:xfrm>
            <a:off x="3059113" y="2781300"/>
            <a:ext cx="4033837" cy="11080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200">
                <a:latin typeface="Calibri" charset="0"/>
                <a:ea typeface="MS PGothic" charset="0"/>
              </a:rPr>
              <a:t>Largest &amp; oldest UK business school &gt;6,500 students globally,         &gt;500 staff</a:t>
            </a:r>
            <a:endParaRPr lang="en-US" sz="2200">
              <a:latin typeface="Calibri" charset="0"/>
              <a:ea typeface="Calibri" charset="0"/>
              <a:cs typeface="Calibri"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4221163"/>
            <a:ext cx="3492500" cy="232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a:spLocks noChangeArrowheads="1"/>
          </p:cNvSpPr>
          <p:nvPr/>
        </p:nvSpPr>
        <p:spPr bwMode="auto">
          <a:xfrm>
            <a:off x="5364163" y="3429000"/>
            <a:ext cx="3529012" cy="76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Aft>
                <a:spcPts val="1200"/>
              </a:spcAft>
            </a:pPr>
            <a:r>
              <a:rPr lang="en-US" sz="2200">
                <a:latin typeface="Calibri" charset="0"/>
                <a:ea typeface="MS PGothic" charset="0"/>
              </a:rPr>
              <a:t>Ranked 2nd in the UK for research power</a:t>
            </a:r>
            <a:endParaRPr lang="en-US" sz="2200">
              <a:latin typeface="Calibri" charset="0"/>
              <a:ea typeface="Calibri" charset="0"/>
              <a:cs typeface="Calibr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linds(horizontal)">
                                      <p:cBhvr>
                                        <p:cTn id="7" dur="500"/>
                                        <p:tgtEl>
                                          <p:spTgt spid="5122"/>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linds(horizontal)">
                                      <p:cBhvr>
                                        <p:cTn id="25" dur="500"/>
                                        <p:tgtEl>
                                          <p:spTgt spid="32"/>
                                        </p:tgtEl>
                                      </p:cBhvr>
                                    </p:animEffect>
                                  </p:childTnLst>
                                </p:cTn>
                              </p:par>
                              <p:par>
                                <p:cTn id="26" presetID="3" presetClass="entr" presetSubtype="10"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linds(horizont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animBg="1"/>
      <p:bldP spid="17" grpId="0" animBg="1"/>
      <p:bldP spid="3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spect="1" noChangeArrowheads="1"/>
          </p:cNvPicPr>
          <p:nvPr/>
        </p:nvPicPr>
        <p:blipFill>
          <a:blip r:embed="rId3">
            <a:extLst>
              <a:ext uri="{28A0092B-C50C-407E-A947-70E740481C1C}">
                <a14:useLocalDpi xmlns:a14="http://schemas.microsoft.com/office/drawing/2010/main" val="0"/>
              </a:ext>
            </a:extLst>
          </a:blip>
          <a:srcRect t="11084"/>
          <a:stretch>
            <a:fillRect/>
          </a:stretch>
        </p:blipFill>
        <p:spPr bwMode="auto">
          <a:xfrm>
            <a:off x="2057400" y="1214438"/>
            <a:ext cx="4586288" cy="2905125"/>
          </a:xfrm>
          <a:prstGeom prst="rect">
            <a:avLst/>
          </a:prstGeom>
          <a:noFill/>
          <a:ln>
            <a:noFill/>
          </a:ln>
          <a:effectLst/>
          <a:extLst>
            <a:ext uri="{909E8E84-426E-40dd-AFC4-6F175D3DCCD1}">
              <a14:hiddenFill xmlns:a14="http://schemas.microsoft.com/office/drawing/2010/main">
                <a:blipFill dpi="0" rotWithShape="0">
                  <a:blip/>
                  <a:srcRect t="1108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1508" name="Text Box 3"/>
          <p:cNvSpPr txBox="1">
            <a:spLocks noChangeArrowheads="1"/>
          </p:cNvSpPr>
          <p:nvPr/>
        </p:nvSpPr>
        <p:spPr bwMode="auto">
          <a:xfrm>
            <a:off x="228600" y="3500438"/>
            <a:ext cx="8686800" cy="2411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defRPr>
            </a:lvl1pPr>
            <a:lvl2pPr marL="742950" indent="-28575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000">
                <a:solidFill>
                  <a:srgbClr val="000000"/>
                </a:solidFill>
                <a:latin typeface="Arial" charset="0"/>
                <a:ea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000000"/>
                </a:solidFill>
                <a:latin typeface="Arial" charset="0"/>
                <a:ea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5pPr>
            <a:lvl6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6pPr>
            <a:lvl7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7pPr>
            <a:lvl8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8pPr>
            <a:lvl9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9pPr>
          </a:lstStyle>
          <a:p>
            <a:pPr marL="333375" indent="-333375">
              <a:lnSpc>
                <a:spcPct val="90000"/>
              </a:lnSpc>
              <a:spcBef>
                <a:spcPts val="550"/>
              </a:spcBef>
              <a:buClr>
                <a:srgbClr val="000000"/>
              </a:buClr>
              <a:buSzPct val="100000"/>
              <a:buFont typeface="Arial" charset="0"/>
              <a:buNone/>
              <a:defRPr/>
            </a:pPr>
            <a:endParaRPr lang="de-DE" sz="2200" dirty="0" smtClean="0">
              <a:cs typeface="+mn-cs"/>
            </a:endParaRPr>
          </a:p>
          <a:p>
            <a:pPr marL="333375" indent="-333375">
              <a:lnSpc>
                <a:spcPct val="90000"/>
              </a:lnSpc>
              <a:spcBef>
                <a:spcPts val="550"/>
              </a:spcBef>
              <a:buClr>
                <a:srgbClr val="000000"/>
              </a:buClr>
              <a:buSzPct val="100000"/>
              <a:buFont typeface="Arial" charset="0"/>
              <a:buNone/>
              <a:defRPr/>
            </a:pPr>
            <a:endParaRPr lang="de-DE" sz="2200" dirty="0" smtClean="0">
              <a:cs typeface="+mn-cs"/>
            </a:endParaRPr>
          </a:p>
          <a:p>
            <a:pPr marL="333375" indent="-333375">
              <a:lnSpc>
                <a:spcPct val="90000"/>
              </a:lnSpc>
              <a:spcBef>
                <a:spcPts val="550"/>
              </a:spcBef>
              <a:buClr>
                <a:srgbClr val="000000"/>
              </a:buClr>
              <a:buSzPct val="100000"/>
              <a:buFont typeface="Arial" charset="0"/>
              <a:buNone/>
              <a:defRPr/>
            </a:pPr>
            <a:endParaRPr lang="de-DE" sz="2200" dirty="0" smtClean="0">
              <a:cs typeface="+mn-cs"/>
            </a:endParaRPr>
          </a:p>
          <a:p>
            <a:pPr marL="333375" indent="-333375">
              <a:lnSpc>
                <a:spcPct val="90000"/>
              </a:lnSpc>
              <a:spcBef>
                <a:spcPts val="550"/>
              </a:spcBef>
              <a:buClr>
                <a:srgbClr val="000000"/>
              </a:buClr>
              <a:buSzPct val="100000"/>
              <a:buFont typeface="Arial" charset="0"/>
              <a:buChar char="•"/>
              <a:defRPr/>
            </a:pPr>
            <a:r>
              <a:rPr lang="de-DE" sz="2200" dirty="0" smtClean="0">
                <a:cs typeface="+mn-cs"/>
              </a:rPr>
              <a:t>250 </a:t>
            </a:r>
            <a:r>
              <a:rPr lang="de-DE" sz="2200" dirty="0" err="1" smtClean="0">
                <a:cs typeface="+mn-cs"/>
              </a:rPr>
              <a:t>experiments</a:t>
            </a:r>
            <a:r>
              <a:rPr lang="de-DE" sz="2200" dirty="0" smtClean="0">
                <a:cs typeface="+mn-cs"/>
              </a:rPr>
              <a:t> </a:t>
            </a:r>
            <a:r>
              <a:rPr lang="de-DE" sz="2200" dirty="0" err="1" smtClean="0">
                <a:cs typeface="+mn-cs"/>
              </a:rPr>
              <a:t>were</a:t>
            </a:r>
            <a:r>
              <a:rPr lang="de-DE" sz="2200" dirty="0" smtClean="0">
                <a:cs typeface="+mn-cs"/>
              </a:rPr>
              <a:t> </a:t>
            </a:r>
            <a:r>
              <a:rPr lang="de-DE" sz="2200" dirty="0" err="1" smtClean="0">
                <a:cs typeface="+mn-cs"/>
              </a:rPr>
              <a:t>made</a:t>
            </a:r>
            <a:r>
              <a:rPr lang="de-DE" sz="2200" dirty="0" smtClean="0">
                <a:cs typeface="+mn-cs"/>
              </a:rPr>
              <a:t>.</a:t>
            </a:r>
          </a:p>
          <a:p>
            <a:pPr marL="333375" indent="-333375">
              <a:lnSpc>
                <a:spcPct val="90000"/>
              </a:lnSpc>
              <a:spcBef>
                <a:spcPts val="550"/>
              </a:spcBef>
              <a:buClr>
                <a:srgbClr val="000000"/>
              </a:buClr>
              <a:buSzPct val="100000"/>
              <a:buFont typeface="Arial" charset="0"/>
              <a:buChar char="•"/>
              <a:defRPr/>
            </a:pPr>
            <a:r>
              <a:rPr lang="de-DE" sz="2200" dirty="0" smtClean="0">
                <a:cs typeface="+mn-cs"/>
              </a:rPr>
              <a:t>45 </a:t>
            </a:r>
            <a:r>
              <a:rPr lang="de-DE" sz="2200" dirty="0" err="1" smtClean="0">
                <a:cs typeface="+mn-cs"/>
              </a:rPr>
              <a:t>improvements</a:t>
            </a:r>
            <a:r>
              <a:rPr lang="de-DE" sz="2200" dirty="0" smtClean="0">
                <a:cs typeface="+mn-cs"/>
              </a:rPr>
              <a:t> </a:t>
            </a:r>
            <a:r>
              <a:rPr lang="de-DE" sz="2200" dirty="0" err="1" smtClean="0">
                <a:cs typeface="+mn-cs"/>
              </a:rPr>
              <a:t>found</a:t>
            </a:r>
            <a:r>
              <a:rPr lang="de-DE" sz="2200" dirty="0" smtClean="0">
                <a:cs typeface="+mn-cs"/>
              </a:rPr>
              <a:t>.</a:t>
            </a:r>
          </a:p>
        </p:txBody>
      </p:sp>
      <p:sp>
        <p:nvSpPr>
          <p:cNvPr id="21509" name="Rectangle 4"/>
          <p:cNvSpPr>
            <a:spLocks noChangeArrowheads="1"/>
          </p:cNvSpPr>
          <p:nvPr/>
        </p:nvSpPr>
        <p:spPr bwMode="auto">
          <a:xfrm>
            <a:off x="684213" y="5949950"/>
            <a:ext cx="7507287" cy="83185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solidFill>
                  <a:srgbClr val="333399"/>
                </a:solidFill>
                <a:cs typeface="+mn-cs"/>
              </a:rPr>
              <a:t>J. </a:t>
            </a:r>
            <a:r>
              <a:rPr lang="en-US" sz="1600" dirty="0" err="1">
                <a:solidFill>
                  <a:srgbClr val="333399"/>
                </a:solidFill>
                <a:cs typeface="+mn-cs"/>
              </a:rPr>
              <a:t>Klockgether</a:t>
            </a:r>
            <a:r>
              <a:rPr lang="en-US" sz="1600" dirty="0">
                <a:solidFill>
                  <a:srgbClr val="333399"/>
                </a:solidFill>
                <a:cs typeface="+mn-cs"/>
              </a:rPr>
              <a:t> and H.-P. </a:t>
            </a:r>
            <a:r>
              <a:rPr lang="en-US" sz="1600" dirty="0" err="1">
                <a:solidFill>
                  <a:srgbClr val="333399"/>
                </a:solidFill>
                <a:cs typeface="+mn-cs"/>
              </a:rPr>
              <a:t>Schwefel</a:t>
            </a:r>
            <a:r>
              <a:rPr lang="en-US" sz="1600" dirty="0">
                <a:solidFill>
                  <a:srgbClr val="333399"/>
                </a:solidFill>
                <a:cs typeface="+mn-cs"/>
              </a:rPr>
              <a:t>, “Two-phase nozzle and hollow core jet experiments,” in Proceedings of the 11th Symposium on Engineering Aspects of Magneto-Hydrodynamics, Caltech, Pasadena, California, USA, 1970.</a:t>
            </a:r>
          </a:p>
        </p:txBody>
      </p:sp>
      <p:sp>
        <p:nvSpPr>
          <p:cNvPr id="47108"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B5F78691-84EB-8647-AA47-E4285D8C8665}" type="slidenum">
              <a:rPr lang="nl-NL" sz="1200">
                <a:latin typeface="Arial" charset="0"/>
              </a:rPr>
              <a:pPr eaLnBrk="1" hangingPunct="1"/>
              <a:t>30</a:t>
            </a:fld>
            <a:endParaRPr lang="nl-NL" sz="1200">
              <a:latin typeface="Arial" charset="0"/>
            </a:endParaRPr>
          </a:p>
        </p:txBody>
      </p:sp>
      <p:sp>
        <p:nvSpPr>
          <p:cNvPr id="47109" name="Title 1"/>
          <p:cNvSpPr txBox="1">
            <a:spLocks/>
          </p:cNvSpPr>
          <p:nvPr/>
        </p:nvSpPr>
        <p:spPr bwMode="auto">
          <a:xfrm>
            <a:off x="2339975" y="58738"/>
            <a:ext cx="67691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600">
                <a:latin typeface="Calibri" charset="0"/>
                <a:ea typeface="MS PGothic" charset="0"/>
                <a:cs typeface="MS PGothic" charset="0"/>
              </a:rPr>
              <a:t>Early Experiments III: Nozzle</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9" name="Rectangle 4"/>
          <p:cNvSpPr>
            <a:spLocks noChangeArrowheads="1"/>
          </p:cNvSpPr>
          <p:nvPr/>
        </p:nvSpPr>
        <p:spPr bwMode="auto">
          <a:xfrm>
            <a:off x="684213" y="5949950"/>
            <a:ext cx="7507287" cy="831850"/>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p>
            <a:pPr>
              <a:buClr>
                <a:srgbClr val="000000"/>
              </a:buClr>
              <a:buSzPct val="100000"/>
              <a:buFont typeface="Arial"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US" sz="1600" dirty="0">
                <a:solidFill>
                  <a:srgbClr val="333399"/>
                </a:solidFill>
                <a:cs typeface="+mn-cs"/>
              </a:rPr>
              <a:t>J. </a:t>
            </a:r>
            <a:r>
              <a:rPr lang="en-US" sz="1600" dirty="0" err="1">
                <a:solidFill>
                  <a:srgbClr val="333399"/>
                </a:solidFill>
                <a:cs typeface="+mn-cs"/>
              </a:rPr>
              <a:t>Klockgether</a:t>
            </a:r>
            <a:r>
              <a:rPr lang="en-US" sz="1600" dirty="0">
                <a:solidFill>
                  <a:srgbClr val="333399"/>
                </a:solidFill>
                <a:cs typeface="+mn-cs"/>
              </a:rPr>
              <a:t> and H.-P. </a:t>
            </a:r>
            <a:r>
              <a:rPr lang="en-US" sz="1600" dirty="0" err="1">
                <a:solidFill>
                  <a:srgbClr val="333399"/>
                </a:solidFill>
                <a:cs typeface="+mn-cs"/>
              </a:rPr>
              <a:t>Schwefel</a:t>
            </a:r>
            <a:r>
              <a:rPr lang="en-US" sz="1600" dirty="0">
                <a:solidFill>
                  <a:srgbClr val="333399"/>
                </a:solidFill>
                <a:cs typeface="+mn-cs"/>
              </a:rPr>
              <a:t>, “Two-phase nozzle and hollow core jet experiments,” in Proceedings of the 11th Symposium on Engineering Aspects of Magneto-Hydrodynamics, Caltech, Pasadena, California, USA, 1970.</a:t>
            </a:r>
          </a:p>
        </p:txBody>
      </p:sp>
      <p:sp>
        <p:nvSpPr>
          <p:cNvPr id="49154"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B1C647DD-5580-FB46-BC6E-60D2DB10FF16}" type="slidenum">
              <a:rPr lang="nl-NL" sz="1200">
                <a:latin typeface="Arial" charset="0"/>
              </a:rPr>
              <a:pPr eaLnBrk="1" hangingPunct="1"/>
              <a:t>31</a:t>
            </a:fld>
            <a:endParaRPr lang="nl-NL" sz="1200">
              <a:latin typeface="Arial" charset="0"/>
            </a:endParaRPr>
          </a:p>
        </p:txBody>
      </p:sp>
      <p:sp>
        <p:nvSpPr>
          <p:cNvPr id="49155" name="Title 1"/>
          <p:cNvSpPr txBox="1">
            <a:spLocks/>
          </p:cNvSpPr>
          <p:nvPr/>
        </p:nvSpPr>
        <p:spPr bwMode="auto">
          <a:xfrm>
            <a:off x="2195513" y="58738"/>
            <a:ext cx="6913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000">
                <a:latin typeface="Calibri" charset="0"/>
                <a:ea typeface="MS PGothic" charset="0"/>
                <a:cs typeface="MS PGothic" charset="0"/>
              </a:rPr>
              <a:t>Experimental optimization: Fundamentals</a:t>
            </a:r>
          </a:p>
        </p:txBody>
      </p:sp>
      <p:sp>
        <p:nvSpPr>
          <p:cNvPr id="8" name="Text Box 2"/>
          <p:cNvSpPr txBox="1">
            <a:spLocks noChangeArrowheads="1"/>
          </p:cNvSpPr>
          <p:nvPr/>
        </p:nvSpPr>
        <p:spPr bwMode="auto">
          <a:xfrm>
            <a:off x="322263" y="1087438"/>
            <a:ext cx="8497887" cy="313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marL="600075" indent="-600075">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2400">
                <a:solidFill>
                  <a:srgbClr val="000000"/>
                </a:solidFill>
                <a:latin typeface="Arial" charset="0"/>
                <a:ea typeface="ＭＳ Ｐゴシック" charset="0"/>
              </a:defRPr>
            </a:lvl1pPr>
            <a:lvl2pPr marL="742950" indent="-285750">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2000">
                <a:solidFill>
                  <a:srgbClr val="000000"/>
                </a:solidFill>
                <a:latin typeface="Arial" charset="0"/>
                <a:ea typeface="ＭＳ Ｐゴシック" charset="0"/>
              </a:defRPr>
            </a:lvl2pPr>
            <a:lvl3pPr marL="1400175" indent="-608013">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a:solidFill>
                  <a:srgbClr val="000000"/>
                </a:solidFill>
                <a:latin typeface="Arial" charset="0"/>
                <a:ea typeface="ＭＳ Ｐゴシック" charset="0"/>
              </a:defRPr>
            </a:lvl3pPr>
            <a:lvl4pPr>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4pPr>
            <a:lvl5pPr>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5pPr>
            <a:lvl6pPr>
              <a:buFont typeface="Arial" charset="0"/>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6pPr>
            <a:lvl7pPr>
              <a:buFont typeface="Arial" charset="0"/>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7pPr>
            <a:lvl8pPr>
              <a:buFont typeface="Arial" charset="0"/>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8pPr>
            <a:lvl9pPr>
              <a:buFont typeface="Arial" charset="0"/>
              <a:tabLst>
                <a:tab pos="600075" algn="l"/>
                <a:tab pos="1047750" algn="l"/>
                <a:tab pos="1497013" algn="l"/>
                <a:tab pos="1946275" algn="l"/>
                <a:tab pos="2395538" algn="l"/>
                <a:tab pos="2844800" algn="l"/>
                <a:tab pos="3294063" algn="l"/>
                <a:tab pos="3743325" algn="l"/>
                <a:tab pos="4192588" algn="l"/>
                <a:tab pos="4641850" algn="l"/>
                <a:tab pos="5091113" algn="l"/>
                <a:tab pos="5540375" algn="l"/>
                <a:tab pos="5989638" algn="l"/>
                <a:tab pos="6438900" algn="l"/>
                <a:tab pos="6888163" algn="l"/>
                <a:tab pos="7337425" algn="l"/>
                <a:tab pos="7786688" algn="l"/>
                <a:tab pos="8235950" algn="l"/>
                <a:tab pos="8685213" algn="l"/>
                <a:tab pos="9134475" algn="l"/>
                <a:tab pos="9583738" algn="l"/>
              </a:tabLst>
              <a:defRPr sz="1600">
                <a:solidFill>
                  <a:srgbClr val="000000"/>
                </a:solidFill>
                <a:latin typeface="Arial" charset="0"/>
                <a:ea typeface="ＭＳ Ｐゴシック" charset="0"/>
              </a:defRPr>
            </a:lvl9pPr>
          </a:lstStyle>
          <a:p>
            <a:pPr>
              <a:spcBef>
                <a:spcPts val="600"/>
              </a:spcBef>
              <a:buClr>
                <a:srgbClr val="000000"/>
              </a:buClr>
              <a:buSzPct val="100000"/>
              <a:buFont typeface="Arial" charset="0"/>
              <a:buAutoNum type="arabicPeriod"/>
              <a:defRPr/>
            </a:pPr>
            <a:r>
              <a:rPr lang="en-US" dirty="0" smtClean="0">
                <a:cs typeface="+mn-cs"/>
              </a:rPr>
              <a:t>Speed: fast convergence is required</a:t>
            </a:r>
          </a:p>
          <a:p>
            <a:pPr marL="1143000" lvl="2" indent="-342900">
              <a:spcBef>
                <a:spcPts val="600"/>
              </a:spcBef>
              <a:buClr>
                <a:srgbClr val="000000"/>
              </a:buClr>
              <a:buSzPct val="100000"/>
              <a:buFont typeface="Arial"/>
              <a:buChar char="•"/>
              <a:defRPr/>
            </a:pPr>
            <a:r>
              <a:rPr lang="en-US" b="1" dirty="0" smtClean="0">
                <a:cs typeface="+mn-cs"/>
              </a:rPr>
              <a:t>Practical solutions: </a:t>
            </a:r>
            <a:r>
              <a:rPr lang="en-US" dirty="0" smtClean="0">
                <a:cs typeface="+mn-cs"/>
              </a:rPr>
              <a:t>“greedy” variants of evolutionary algorithms, e.g., </a:t>
            </a:r>
            <a:r>
              <a:rPr lang="en-US" dirty="0" err="1" smtClean="0">
                <a:cs typeface="+mn-cs"/>
              </a:rPr>
              <a:t>derandomized</a:t>
            </a:r>
            <a:r>
              <a:rPr lang="en-US" dirty="0" smtClean="0">
                <a:cs typeface="+mn-cs"/>
              </a:rPr>
              <a:t> evolution strategies or </a:t>
            </a:r>
            <a:r>
              <a:rPr lang="en-US" dirty="0" smtClean="0">
                <a:solidFill>
                  <a:srgbClr val="FF6600"/>
                </a:solidFill>
                <a:cs typeface="+mn-cs"/>
              </a:rPr>
              <a:t>surrogate-assisted optimization</a:t>
            </a:r>
          </a:p>
          <a:p>
            <a:pPr>
              <a:spcBef>
                <a:spcPts val="600"/>
              </a:spcBef>
              <a:buClr>
                <a:srgbClr val="000000"/>
              </a:buClr>
              <a:buSzPct val="100000"/>
              <a:buFont typeface="Arial" charset="0"/>
              <a:buAutoNum type="arabicPeriod"/>
              <a:defRPr/>
            </a:pPr>
            <a:r>
              <a:rPr lang="en-US" dirty="0" smtClean="0">
                <a:cs typeface="+mn-cs"/>
              </a:rPr>
              <a:t>Reliability: reproducibility of results within a margin</a:t>
            </a:r>
          </a:p>
          <a:p>
            <a:pPr marL="1077912" lvl="2" indent="-285750">
              <a:spcBef>
                <a:spcPts val="450"/>
              </a:spcBef>
              <a:buClr>
                <a:srgbClr val="000000"/>
              </a:buClr>
              <a:buSzPct val="100000"/>
              <a:buFont typeface="Arial"/>
              <a:buChar char="•"/>
              <a:defRPr/>
            </a:pPr>
            <a:r>
              <a:rPr lang="en-US" dirty="0" smtClean="0">
                <a:cs typeface="+mn-cs"/>
              </a:rPr>
              <a:t>Environmental parameters often hidden (temperature, pressure, …)</a:t>
            </a:r>
          </a:p>
          <a:p>
            <a:pPr marL="1077912" lvl="2" indent="-285750">
              <a:spcBef>
                <a:spcPts val="450"/>
              </a:spcBef>
              <a:buClr>
                <a:srgbClr val="000000"/>
              </a:buClr>
              <a:buSzPct val="100000"/>
              <a:buFont typeface="Arial"/>
              <a:buChar char="•"/>
              <a:defRPr/>
            </a:pPr>
            <a:r>
              <a:rPr lang="en-US" dirty="0" smtClean="0">
                <a:cs typeface="+mn-cs"/>
              </a:rPr>
              <a:t>Scenarios of recording </a:t>
            </a:r>
            <a:r>
              <a:rPr lang="en-US" i="1" dirty="0" smtClean="0">
                <a:cs typeface="+mn-cs"/>
              </a:rPr>
              <a:t>experimental outliers</a:t>
            </a:r>
            <a:r>
              <a:rPr lang="en-US" dirty="0" smtClean="0">
                <a:cs typeface="+mn-cs"/>
              </a:rPr>
              <a:t> must be avoided (elitism is tricky…)</a:t>
            </a:r>
            <a:endParaRPr lang="en-US" dirty="0" smtClean="0">
              <a:cs typeface="Arial" charset="0"/>
            </a:endParaRPr>
          </a:p>
          <a:p>
            <a:pPr marL="1077912" lvl="2" indent="-285750">
              <a:spcBef>
                <a:spcPts val="450"/>
              </a:spcBef>
              <a:buClr>
                <a:srgbClr val="000000"/>
              </a:buClr>
              <a:buSzPct val="100000"/>
              <a:buFont typeface="Arial"/>
              <a:buChar char="•"/>
              <a:defRPr/>
            </a:pPr>
            <a:r>
              <a:rPr lang="en-US" b="1" dirty="0" smtClean="0">
                <a:cs typeface="+mn-cs"/>
              </a:rPr>
              <a:t>Possible solutions: </a:t>
            </a:r>
            <a:r>
              <a:rPr lang="en-US" dirty="0" smtClean="0">
                <a:cs typeface="+mn-cs"/>
              </a:rPr>
              <a:t>employing comma (non-elitist) strategies or increasing sampling rate of measurements (“signal averaging”)</a:t>
            </a:r>
          </a:p>
          <a:p>
            <a:pPr>
              <a:spcBef>
                <a:spcPts val="600"/>
              </a:spcBef>
              <a:buClr>
                <a:srgbClr val="000000"/>
              </a:buClr>
              <a:buSzPct val="100000"/>
              <a:buFont typeface="Arial" charset="0"/>
              <a:buAutoNum type="arabicPeriod"/>
              <a:defRPr/>
            </a:pPr>
            <a:r>
              <a:rPr lang="en-US" dirty="0" smtClean="0">
                <a:cs typeface="+mn-cs"/>
              </a:rPr>
              <a:t>Robustness: manufacturing feasibility</a:t>
            </a:r>
          </a:p>
          <a:p>
            <a:pPr>
              <a:spcBef>
                <a:spcPts val="600"/>
              </a:spcBef>
              <a:buClr>
                <a:srgbClr val="000000"/>
              </a:buClr>
              <a:buSzPct val="100000"/>
              <a:buFont typeface="Arial" charset="0"/>
              <a:buAutoNum type="arabicPeriod"/>
              <a:defRPr/>
            </a:pPr>
            <a:r>
              <a:rPr lang="en-US" dirty="0" smtClean="0">
                <a:cs typeface="+mn-cs"/>
              </a:rPr>
              <a:t>Reference solution (recommended): </a:t>
            </a:r>
          </a:p>
          <a:p>
            <a:pPr>
              <a:spcBef>
                <a:spcPts val="600"/>
              </a:spcBef>
              <a:buClr>
                <a:srgbClr val="000000"/>
              </a:buClr>
              <a:buSzPct val="100000"/>
              <a:buFont typeface="Arial" charset="0"/>
              <a:buNone/>
              <a:defRPr/>
            </a:pPr>
            <a:r>
              <a:rPr lang="en-US" dirty="0" smtClean="0">
                <a:cs typeface="+mn-cs"/>
              </a:rPr>
              <a:t>	pre-designed reference item, robust and stable, having a known objective function value </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8F9F80F5-EEE5-7145-A296-5265FB4D3929}" type="slidenum">
              <a:rPr lang="nl-NL" sz="1200">
                <a:latin typeface="Arial" charset="0"/>
              </a:rPr>
              <a:pPr eaLnBrk="1" hangingPunct="1"/>
              <a:t>32</a:t>
            </a:fld>
            <a:endParaRPr lang="nl-NL" sz="1200">
              <a:latin typeface="Arial" charset="0"/>
            </a:endParaRPr>
          </a:p>
        </p:txBody>
      </p:sp>
      <p:sp>
        <p:nvSpPr>
          <p:cNvPr id="53250" name="Title 1"/>
          <p:cNvSpPr txBox="1">
            <a:spLocks/>
          </p:cNvSpPr>
          <p:nvPr/>
        </p:nvSpPr>
        <p:spPr bwMode="auto">
          <a:xfrm>
            <a:off x="2195513" y="58738"/>
            <a:ext cx="6913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4000">
                <a:latin typeface="Calibri" charset="0"/>
                <a:ea typeface="MS PGothic" charset="0"/>
                <a:cs typeface="MS PGothic" charset="0"/>
              </a:rPr>
              <a:t>Potential application areas</a:t>
            </a:r>
          </a:p>
        </p:txBody>
      </p:sp>
      <p:sp>
        <p:nvSpPr>
          <p:cNvPr id="152" name="Rechteck 1"/>
          <p:cNvSpPr/>
          <p:nvPr/>
        </p:nvSpPr>
        <p:spPr bwMode="auto">
          <a:xfrm>
            <a:off x="1371600" y="1447800"/>
            <a:ext cx="3124200" cy="206375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buClr>
                <a:srgbClr val="000000"/>
              </a:buClr>
              <a:buSzPct val="100000"/>
              <a:buFont typeface="Arial" charset="0"/>
              <a:buNone/>
              <a:defRPr/>
            </a:pPr>
            <a:endParaRPr lang="de-DE">
              <a:cs typeface="+mn-cs"/>
            </a:endParaRPr>
          </a:p>
        </p:txBody>
      </p:sp>
      <p:sp>
        <p:nvSpPr>
          <p:cNvPr id="153" name="Rechteck 4"/>
          <p:cNvSpPr/>
          <p:nvPr/>
        </p:nvSpPr>
        <p:spPr bwMode="auto">
          <a:xfrm>
            <a:off x="4495800" y="1447800"/>
            <a:ext cx="3124200" cy="206375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buClr>
                <a:srgbClr val="000000"/>
              </a:buClr>
              <a:buSzPct val="100000"/>
              <a:buFont typeface="Arial" charset="0"/>
              <a:buNone/>
              <a:defRPr/>
            </a:pPr>
            <a:endParaRPr lang="de-DE">
              <a:cs typeface="+mn-cs"/>
            </a:endParaRPr>
          </a:p>
        </p:txBody>
      </p:sp>
      <p:sp>
        <p:nvSpPr>
          <p:cNvPr id="154" name="Rechteck 5"/>
          <p:cNvSpPr/>
          <p:nvPr/>
        </p:nvSpPr>
        <p:spPr bwMode="auto">
          <a:xfrm>
            <a:off x="1371600" y="3511550"/>
            <a:ext cx="3124200" cy="206375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buClr>
                <a:srgbClr val="000000"/>
              </a:buClr>
              <a:buSzPct val="100000"/>
              <a:buFont typeface="Arial" charset="0"/>
              <a:buNone/>
              <a:defRPr/>
            </a:pPr>
            <a:endParaRPr lang="de-DE">
              <a:cs typeface="+mn-cs"/>
            </a:endParaRPr>
          </a:p>
        </p:txBody>
      </p:sp>
      <p:sp>
        <p:nvSpPr>
          <p:cNvPr id="155" name="Rechteck 6"/>
          <p:cNvSpPr/>
          <p:nvPr/>
        </p:nvSpPr>
        <p:spPr bwMode="auto">
          <a:xfrm>
            <a:off x="4495800" y="3511550"/>
            <a:ext cx="3124200" cy="2063750"/>
          </a:xfrm>
          <a:prstGeom prst="rect">
            <a:avLst/>
          </a:prstGeom>
          <a:solidFill>
            <a:schemeClr val="bg1">
              <a:lumMod val="95000"/>
            </a:schemeClr>
          </a:solidFill>
          <a:ln w="9525" cap="flat" cmpd="sng" algn="ctr">
            <a:solidFill>
              <a:schemeClr val="tx1"/>
            </a:solidFill>
            <a:prstDash val="solid"/>
            <a:round/>
            <a:headEnd type="none" w="med" len="med"/>
            <a:tailEnd type="none" w="med" len="med"/>
          </a:ln>
          <a:effectLst/>
          <a:extLst/>
        </p:spPr>
        <p:txBody>
          <a:bodyPr/>
          <a:lstStyle/>
          <a:p>
            <a:pPr>
              <a:buClr>
                <a:srgbClr val="000000"/>
              </a:buClr>
              <a:buSzPct val="100000"/>
              <a:buFont typeface="Arial" charset="0"/>
              <a:buNone/>
              <a:defRPr/>
            </a:pPr>
            <a:endParaRPr lang="de-DE">
              <a:cs typeface="+mn-cs"/>
            </a:endParaRPr>
          </a:p>
        </p:txBody>
      </p:sp>
      <p:cxnSp>
        <p:nvCxnSpPr>
          <p:cNvPr id="156" name="Gerade Verbindung mit Pfeil 3"/>
          <p:cNvCxnSpPr>
            <a:cxnSpLocks noChangeShapeType="1"/>
          </p:cNvCxnSpPr>
          <p:nvPr/>
        </p:nvCxnSpPr>
        <p:spPr bwMode="auto">
          <a:xfrm>
            <a:off x="1066800" y="5867400"/>
            <a:ext cx="7010400" cy="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7" name="Gerade Verbindung mit Pfeil 8"/>
          <p:cNvCxnSpPr>
            <a:cxnSpLocks noChangeShapeType="1"/>
          </p:cNvCxnSpPr>
          <p:nvPr/>
        </p:nvCxnSpPr>
        <p:spPr bwMode="auto">
          <a:xfrm flipV="1">
            <a:off x="1066800" y="1143000"/>
            <a:ext cx="0" cy="47244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8" name="Textfeld 9"/>
          <p:cNvSpPr txBox="1">
            <a:spLocks noChangeArrowheads="1"/>
          </p:cNvSpPr>
          <p:nvPr/>
        </p:nvSpPr>
        <p:spPr bwMode="auto">
          <a:xfrm>
            <a:off x="3530600" y="5989638"/>
            <a:ext cx="20177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600" smtClean="0">
                <a:solidFill>
                  <a:schemeClr val="tx1"/>
                </a:solidFill>
                <a:latin typeface="+mn-lt"/>
                <a:ea typeface="+mn-ea"/>
                <a:cs typeface="+mn-cs"/>
              </a:rPr>
              <a:t>Selection/evaluation</a:t>
            </a:r>
          </a:p>
        </p:txBody>
      </p:sp>
      <p:sp>
        <p:nvSpPr>
          <p:cNvPr id="159" name="Textfeld 12"/>
          <p:cNvSpPr txBox="1">
            <a:spLocks noChangeArrowheads="1"/>
          </p:cNvSpPr>
          <p:nvPr/>
        </p:nvSpPr>
        <p:spPr bwMode="auto">
          <a:xfrm>
            <a:off x="2386013" y="5551488"/>
            <a:ext cx="981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400" smtClean="0">
                <a:solidFill>
                  <a:schemeClr val="tx1"/>
                </a:solidFill>
                <a:latin typeface="+mn-lt"/>
                <a:ea typeface="+mn-ea"/>
                <a:cs typeface="+mn-cs"/>
              </a:rPr>
              <a:t>subjective</a:t>
            </a:r>
          </a:p>
        </p:txBody>
      </p:sp>
      <p:sp>
        <p:nvSpPr>
          <p:cNvPr id="160" name="Textfeld 13"/>
          <p:cNvSpPr txBox="1">
            <a:spLocks noChangeArrowheads="1"/>
          </p:cNvSpPr>
          <p:nvPr/>
        </p:nvSpPr>
        <p:spPr bwMode="auto">
          <a:xfrm>
            <a:off x="5524500" y="5551488"/>
            <a:ext cx="9604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400" smtClean="0">
                <a:solidFill>
                  <a:schemeClr val="tx1"/>
                </a:solidFill>
                <a:latin typeface="+mn-lt"/>
                <a:ea typeface="+mn-ea"/>
                <a:cs typeface="+mn-cs"/>
              </a:rPr>
              <a:t>numerical</a:t>
            </a:r>
          </a:p>
        </p:txBody>
      </p:sp>
      <p:sp>
        <p:nvSpPr>
          <p:cNvPr id="161" name="Textfeld 14"/>
          <p:cNvSpPr txBox="1">
            <a:spLocks noChangeArrowheads="1"/>
          </p:cNvSpPr>
          <p:nvPr/>
        </p:nvSpPr>
        <p:spPr bwMode="auto">
          <a:xfrm rot="16200000">
            <a:off x="-351631" y="3123406"/>
            <a:ext cx="2317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600" dirty="0" smtClean="0">
                <a:solidFill>
                  <a:schemeClr val="tx1"/>
                </a:solidFill>
                <a:latin typeface="+mn-lt"/>
                <a:ea typeface="+mn-ea"/>
                <a:cs typeface="+mn-cs"/>
              </a:rPr>
              <a:t>Number of experiments</a:t>
            </a:r>
          </a:p>
        </p:txBody>
      </p:sp>
      <p:sp>
        <p:nvSpPr>
          <p:cNvPr id="162" name="Textfeld 15"/>
          <p:cNvSpPr txBox="1">
            <a:spLocks noChangeArrowheads="1"/>
          </p:cNvSpPr>
          <p:nvPr/>
        </p:nvSpPr>
        <p:spPr bwMode="auto">
          <a:xfrm rot="16200000">
            <a:off x="230188" y="4389438"/>
            <a:ext cx="1933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400" smtClean="0">
                <a:solidFill>
                  <a:schemeClr val="tx1"/>
                </a:solidFill>
                <a:latin typeface="+mn-lt"/>
                <a:ea typeface="+mn-ea"/>
                <a:cs typeface="+mn-cs"/>
              </a:rPr>
              <a:t>small (max a few 100)</a:t>
            </a:r>
          </a:p>
        </p:txBody>
      </p:sp>
      <p:sp>
        <p:nvSpPr>
          <p:cNvPr id="163" name="Textfeld 16"/>
          <p:cNvSpPr txBox="1">
            <a:spLocks noChangeArrowheads="1"/>
          </p:cNvSpPr>
          <p:nvPr/>
        </p:nvSpPr>
        <p:spPr bwMode="auto">
          <a:xfrm rot="16200000">
            <a:off x="-4762" y="2112962"/>
            <a:ext cx="24003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104000"/>
              </a:lnSpc>
              <a:spcBef>
                <a:spcPts val="600"/>
              </a:spcBef>
              <a:buClr>
                <a:srgbClr val="000000"/>
              </a:buClr>
              <a:buSzPct val="100000"/>
              <a:buFont typeface="Arial" panose="020B0604020202020204" pitchFamily="34" charset="0"/>
              <a:buChar char="•"/>
              <a:defRPr sz="2400">
                <a:solidFill>
                  <a:srgbClr val="000000"/>
                </a:solidFill>
                <a:latin typeface="Arial" panose="020B0604020202020204" pitchFamily="34" charset="0"/>
              </a:defRPr>
            </a:lvl1pPr>
            <a:lvl2pPr marL="742950" indent="-285750">
              <a:lnSpc>
                <a:spcPct val="104000"/>
              </a:lnSpc>
              <a:spcBef>
                <a:spcPts val="500"/>
              </a:spcBef>
              <a:buClr>
                <a:srgbClr val="000000"/>
              </a:buClr>
              <a:buSzPct val="100000"/>
              <a:buFont typeface="Arial" panose="020B0604020202020204" pitchFamily="34" charset="0"/>
              <a:buChar char="–"/>
              <a:defRPr sz="2000">
                <a:solidFill>
                  <a:srgbClr val="000000"/>
                </a:solidFill>
                <a:latin typeface="Arial" panose="020B0604020202020204" pitchFamily="34" charset="0"/>
              </a:defRPr>
            </a:lvl2pPr>
            <a:lvl3pPr marL="1143000" indent="-228600">
              <a:lnSpc>
                <a:spcPct val="104000"/>
              </a:lnSpc>
              <a:spcBef>
                <a:spcPts val="450"/>
              </a:spcBef>
              <a:buClr>
                <a:srgbClr val="000000"/>
              </a:buClr>
              <a:buSzPct val="100000"/>
              <a:buFont typeface="Arial" panose="020B0604020202020204" pitchFamily="34" charset="0"/>
              <a:buChar char="•"/>
              <a:defRPr>
                <a:solidFill>
                  <a:srgbClr val="000000"/>
                </a:solidFill>
                <a:latin typeface="Arial" panose="020B0604020202020204" pitchFamily="34" charset="0"/>
              </a:defRPr>
            </a:lvl3pPr>
            <a:lvl4pPr marL="16002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4pPr>
            <a:lvl5pPr marL="2057400" indent="-228600">
              <a:lnSpc>
                <a:spcPct val="104000"/>
              </a:lnSpc>
              <a:spcBef>
                <a:spcPts val="400"/>
              </a:spcBef>
              <a:buClr>
                <a:srgbClr val="000000"/>
              </a:buClr>
              <a:buSzPct val="100000"/>
              <a:buFont typeface="Arial" panose="020B0604020202020204" pitchFamily="34" charset="0"/>
              <a:buChar char="»"/>
              <a:defRPr sz="1600">
                <a:solidFill>
                  <a:srgbClr val="000000"/>
                </a:solidFill>
                <a:latin typeface="Arial" panose="020B0604020202020204" pitchFamily="34" charset="0"/>
              </a:defRPr>
            </a:lvl5pPr>
            <a:lvl6pPr marL="25146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6pPr>
            <a:lvl7pPr marL="29718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7pPr>
            <a:lvl8pPr marL="34290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8pPr>
            <a:lvl9pPr marL="3886200" indent="-228600" defTabSz="449263" eaLnBrk="0" fontAlgn="base" hangingPunct="0">
              <a:lnSpc>
                <a:spcPct val="104000"/>
              </a:lnSpc>
              <a:spcBef>
                <a:spcPts val="400"/>
              </a:spcBef>
              <a:spcAft>
                <a:spcPct val="0"/>
              </a:spcAft>
              <a:buClr>
                <a:srgbClr val="000000"/>
              </a:buClr>
              <a:buSzPct val="100000"/>
              <a:buFont typeface="Arial" panose="020B0604020202020204" pitchFamily="34" charset="0"/>
              <a:buChar char="»"/>
              <a:defRPr sz="1600">
                <a:solidFill>
                  <a:srgbClr val="000000"/>
                </a:solidFill>
                <a:latin typeface="Arial" panose="020B0604020202020204" pitchFamily="34" charset="0"/>
              </a:defRPr>
            </a:lvl9pPr>
          </a:lstStyle>
          <a:p>
            <a:pPr>
              <a:lnSpc>
                <a:spcPct val="100000"/>
              </a:lnSpc>
              <a:spcBef>
                <a:spcPct val="0"/>
              </a:spcBef>
              <a:buClrTx/>
              <a:buSzTx/>
              <a:buFontTx/>
              <a:buNone/>
              <a:defRPr/>
            </a:pPr>
            <a:r>
              <a:rPr lang="de-DE" altLang="de-DE" sz="1400" smtClean="0">
                <a:solidFill>
                  <a:schemeClr val="tx1"/>
                </a:solidFill>
                <a:latin typeface="+mn-lt"/>
                <a:ea typeface="+mn-ea"/>
                <a:cs typeface="+mn-cs"/>
              </a:rPr>
              <a:t>large (more than thousand)</a:t>
            </a:r>
          </a:p>
        </p:txBody>
      </p:sp>
      <p:grpSp>
        <p:nvGrpSpPr>
          <p:cNvPr id="53263" name="Gruppieren 11"/>
          <p:cNvGrpSpPr>
            <a:grpSpLocks/>
          </p:cNvGrpSpPr>
          <p:nvPr/>
        </p:nvGrpSpPr>
        <p:grpSpPr bwMode="auto">
          <a:xfrm>
            <a:off x="6564313" y="4481513"/>
            <a:ext cx="598487" cy="466725"/>
            <a:chOff x="6558879" y="3952785"/>
            <a:chExt cx="598242" cy="467818"/>
          </a:xfrm>
        </p:grpSpPr>
        <p:sp>
          <p:nvSpPr>
            <p:cNvPr id="165" name="Ellipse 10"/>
            <p:cNvSpPr>
              <a:spLocks noChangeArrowheads="1"/>
            </p:cNvSpPr>
            <p:nvPr/>
          </p:nvSpPr>
          <p:spPr bwMode="auto">
            <a:xfrm>
              <a:off x="6781038" y="4267846"/>
              <a:ext cx="153924" cy="152757"/>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66" name="Textfeld 18"/>
            <p:cNvSpPr txBox="1"/>
            <p:nvPr/>
          </p:nvSpPr>
          <p:spPr>
            <a:xfrm>
              <a:off x="6558879" y="3952785"/>
              <a:ext cx="598242" cy="254595"/>
            </a:xfrm>
            <a:prstGeom prst="rect">
              <a:avLst/>
            </a:prstGeom>
            <a:noFill/>
          </p:spPr>
          <p:txBody>
            <a:bodyPr wrap="none">
              <a:spAutoFit/>
            </a:bodyPr>
            <a:lstStyle/>
            <a:p>
              <a:pPr algn="ctr">
                <a:defRPr/>
              </a:pPr>
              <a:r>
                <a:rPr lang="de-DE" sz="1050" dirty="0" err="1">
                  <a:latin typeface="+mn-lt"/>
                  <a:ea typeface="+mn-ea"/>
                  <a:cs typeface="+mn-cs"/>
                </a:rPr>
                <a:t>Nozzle</a:t>
              </a:r>
              <a:endParaRPr lang="de-DE" sz="1050" dirty="0">
                <a:latin typeface="+mn-lt"/>
                <a:ea typeface="+mn-ea"/>
                <a:cs typeface="+mn-cs"/>
              </a:endParaRPr>
            </a:p>
          </p:txBody>
        </p:sp>
      </p:grpSp>
      <p:grpSp>
        <p:nvGrpSpPr>
          <p:cNvPr id="53264" name="Gruppieren 20"/>
          <p:cNvGrpSpPr>
            <a:grpSpLocks/>
          </p:cNvGrpSpPr>
          <p:nvPr/>
        </p:nvGrpSpPr>
        <p:grpSpPr bwMode="auto">
          <a:xfrm>
            <a:off x="6391275" y="3962400"/>
            <a:ext cx="944563" cy="468313"/>
            <a:chOff x="6385758" y="3952785"/>
            <a:chExt cx="944490" cy="467818"/>
          </a:xfrm>
        </p:grpSpPr>
        <p:sp>
          <p:nvSpPr>
            <p:cNvPr id="168" name="Ellipse 21"/>
            <p:cNvSpPr>
              <a:spLocks noChangeArrowheads="1"/>
            </p:cNvSpPr>
            <p:nvPr/>
          </p:nvSpPr>
          <p:spPr bwMode="auto">
            <a:xfrm>
              <a:off x="6781015" y="4268364"/>
              <a:ext cx="153975" cy="152239"/>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69" name="Textfeld 22"/>
            <p:cNvSpPr txBox="1"/>
            <p:nvPr/>
          </p:nvSpPr>
          <p:spPr>
            <a:xfrm>
              <a:off x="6385758" y="3952785"/>
              <a:ext cx="944490" cy="253732"/>
            </a:xfrm>
            <a:prstGeom prst="rect">
              <a:avLst/>
            </a:prstGeom>
            <a:noFill/>
          </p:spPr>
          <p:txBody>
            <a:bodyPr wrap="none">
              <a:spAutoFit/>
            </a:bodyPr>
            <a:lstStyle/>
            <a:p>
              <a:pPr algn="ctr">
                <a:defRPr/>
              </a:pPr>
              <a:r>
                <a:rPr lang="de-DE" sz="1050" dirty="0" err="1">
                  <a:latin typeface="+mn-lt"/>
                  <a:ea typeface="+mn-ea"/>
                  <a:cs typeface="+mn-cs"/>
                </a:rPr>
                <a:t>Bended</a:t>
              </a:r>
              <a:r>
                <a:rPr lang="de-DE" sz="1050" dirty="0">
                  <a:latin typeface="+mn-lt"/>
                  <a:ea typeface="+mn-ea"/>
                  <a:cs typeface="+mn-cs"/>
                </a:rPr>
                <a:t> </a:t>
              </a:r>
              <a:r>
                <a:rPr lang="de-DE" sz="1050" dirty="0" err="1">
                  <a:latin typeface="+mn-lt"/>
                  <a:ea typeface="+mn-ea"/>
                  <a:cs typeface="+mn-cs"/>
                </a:rPr>
                <a:t>pipe</a:t>
              </a:r>
              <a:endParaRPr lang="de-DE" sz="1050" dirty="0">
                <a:latin typeface="+mn-lt"/>
                <a:ea typeface="+mn-ea"/>
                <a:cs typeface="+mn-cs"/>
              </a:endParaRPr>
            </a:p>
          </p:txBody>
        </p:sp>
      </p:grpSp>
      <p:grpSp>
        <p:nvGrpSpPr>
          <p:cNvPr id="53265" name="Gruppieren 23"/>
          <p:cNvGrpSpPr>
            <a:grpSpLocks/>
          </p:cNvGrpSpPr>
          <p:nvPr/>
        </p:nvGrpSpPr>
        <p:grpSpPr bwMode="auto">
          <a:xfrm>
            <a:off x="5786438" y="4149725"/>
            <a:ext cx="801687" cy="466725"/>
            <a:chOff x="6457896" y="3952785"/>
            <a:chExt cx="800220" cy="467818"/>
          </a:xfrm>
        </p:grpSpPr>
        <p:sp>
          <p:nvSpPr>
            <p:cNvPr id="171" name="Ellipse 24"/>
            <p:cNvSpPr>
              <a:spLocks noChangeArrowheads="1"/>
            </p:cNvSpPr>
            <p:nvPr/>
          </p:nvSpPr>
          <p:spPr bwMode="auto">
            <a:xfrm>
              <a:off x="6781153" y="4267846"/>
              <a:ext cx="153705" cy="152757"/>
            </a:xfrm>
            <a:prstGeom prst="ellipse">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72" name="Textfeld 25"/>
            <p:cNvSpPr txBox="1"/>
            <p:nvPr/>
          </p:nvSpPr>
          <p:spPr>
            <a:xfrm>
              <a:off x="6457896" y="3952785"/>
              <a:ext cx="800220" cy="254595"/>
            </a:xfrm>
            <a:prstGeom prst="rect">
              <a:avLst/>
            </a:prstGeom>
            <a:noFill/>
          </p:spPr>
          <p:txBody>
            <a:bodyPr wrap="none">
              <a:spAutoFit/>
            </a:bodyPr>
            <a:lstStyle/>
            <a:p>
              <a:pPr algn="ctr">
                <a:defRPr/>
              </a:pPr>
              <a:r>
                <a:rPr lang="de-DE" sz="1050" dirty="0">
                  <a:latin typeface="+mn-lt"/>
                  <a:ea typeface="+mn-ea"/>
                  <a:cs typeface="+mn-cs"/>
                </a:rPr>
                <a:t>Flow </a:t>
              </a:r>
              <a:r>
                <a:rPr lang="de-DE" sz="1050" dirty="0" err="1">
                  <a:latin typeface="+mn-lt"/>
                  <a:ea typeface="+mn-ea"/>
                  <a:cs typeface="+mn-cs"/>
                </a:rPr>
                <a:t>plate</a:t>
              </a:r>
              <a:endParaRPr lang="de-DE" sz="1050" dirty="0">
                <a:latin typeface="+mn-lt"/>
                <a:ea typeface="+mn-ea"/>
                <a:cs typeface="+mn-cs"/>
              </a:endParaRPr>
            </a:p>
          </p:txBody>
        </p:sp>
      </p:grpSp>
      <p:grpSp>
        <p:nvGrpSpPr>
          <p:cNvPr id="53266" name="Gruppieren 26"/>
          <p:cNvGrpSpPr>
            <a:grpSpLocks/>
          </p:cNvGrpSpPr>
          <p:nvPr/>
        </p:nvGrpSpPr>
        <p:grpSpPr bwMode="auto">
          <a:xfrm>
            <a:off x="2586038" y="4992688"/>
            <a:ext cx="582612" cy="468312"/>
            <a:chOff x="6566896" y="3952785"/>
            <a:chExt cx="582211" cy="467818"/>
          </a:xfrm>
        </p:grpSpPr>
        <p:sp>
          <p:nvSpPr>
            <p:cNvPr id="174" name="Ellipse 27"/>
            <p:cNvSpPr>
              <a:spLocks noChangeArrowheads="1"/>
            </p:cNvSpPr>
            <p:nvPr/>
          </p:nvSpPr>
          <p:spPr bwMode="auto">
            <a:xfrm>
              <a:off x="6781060" y="4268364"/>
              <a:ext cx="153882" cy="152239"/>
            </a:xfrm>
            <a:prstGeom prst="ellipse">
              <a:avLst/>
            </a:prstGeom>
            <a:solidFill>
              <a:srgbClr val="FFC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75" name="Textfeld 28"/>
            <p:cNvSpPr txBox="1"/>
            <p:nvPr/>
          </p:nvSpPr>
          <p:spPr>
            <a:xfrm>
              <a:off x="6566896" y="3952785"/>
              <a:ext cx="582211" cy="253732"/>
            </a:xfrm>
            <a:prstGeom prst="rect">
              <a:avLst/>
            </a:prstGeom>
            <a:noFill/>
          </p:spPr>
          <p:txBody>
            <a:bodyPr wrap="none">
              <a:spAutoFit/>
            </a:bodyPr>
            <a:lstStyle/>
            <a:p>
              <a:pPr algn="ctr">
                <a:defRPr/>
              </a:pPr>
              <a:r>
                <a:rPr lang="de-DE" sz="1050" dirty="0">
                  <a:latin typeface="+mn-lt"/>
                  <a:ea typeface="+mn-ea"/>
                  <a:cs typeface="+mn-cs"/>
                </a:rPr>
                <a:t>Coffee</a:t>
              </a:r>
            </a:p>
          </p:txBody>
        </p:sp>
      </p:grpSp>
      <p:grpSp>
        <p:nvGrpSpPr>
          <p:cNvPr id="53267" name="Gruppieren 29"/>
          <p:cNvGrpSpPr>
            <a:grpSpLocks/>
          </p:cNvGrpSpPr>
          <p:nvPr/>
        </p:nvGrpSpPr>
        <p:grpSpPr bwMode="auto">
          <a:xfrm>
            <a:off x="5499100" y="1416050"/>
            <a:ext cx="1181100" cy="468313"/>
            <a:chOff x="6266823" y="3952785"/>
            <a:chExt cx="1182368" cy="467818"/>
          </a:xfrm>
        </p:grpSpPr>
        <p:sp>
          <p:nvSpPr>
            <p:cNvPr id="177" name="Ellipse 30"/>
            <p:cNvSpPr/>
            <p:nvPr/>
          </p:nvSpPr>
          <p:spPr bwMode="auto">
            <a:xfrm>
              <a:off x="6781725" y="4268364"/>
              <a:ext cx="152564" cy="152239"/>
            </a:xfrm>
            <a:prstGeom prst="ellipse">
              <a:avLst/>
            </a:prstGeom>
            <a:solidFill>
              <a:schemeClr val="bg2">
                <a:lumMod val="60000"/>
                <a:lumOff val="4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78" name="Textfeld 31"/>
            <p:cNvSpPr txBox="1"/>
            <p:nvPr/>
          </p:nvSpPr>
          <p:spPr>
            <a:xfrm>
              <a:off x="6266823" y="3952785"/>
              <a:ext cx="1182368" cy="253732"/>
            </a:xfrm>
            <a:prstGeom prst="rect">
              <a:avLst/>
            </a:prstGeom>
            <a:noFill/>
          </p:spPr>
          <p:txBody>
            <a:bodyPr wrap="none">
              <a:spAutoFit/>
            </a:bodyPr>
            <a:lstStyle/>
            <a:p>
              <a:pPr algn="ctr">
                <a:defRPr/>
              </a:pPr>
              <a:r>
                <a:rPr lang="de-DE" sz="1050" dirty="0">
                  <a:latin typeface="+mn-lt"/>
                  <a:ea typeface="+mn-ea"/>
                  <a:cs typeface="+mn-cs"/>
                </a:rPr>
                <a:t>Quantum control</a:t>
              </a:r>
            </a:p>
          </p:txBody>
        </p:sp>
      </p:grpSp>
      <p:grpSp>
        <p:nvGrpSpPr>
          <p:cNvPr id="53268" name="Gruppieren 32"/>
          <p:cNvGrpSpPr>
            <a:grpSpLocks/>
          </p:cNvGrpSpPr>
          <p:nvPr/>
        </p:nvGrpSpPr>
        <p:grpSpPr bwMode="auto">
          <a:xfrm>
            <a:off x="5770563" y="2079625"/>
            <a:ext cx="635000" cy="466725"/>
            <a:chOff x="6540453" y="3952785"/>
            <a:chExt cx="635110" cy="467818"/>
          </a:xfrm>
        </p:grpSpPr>
        <p:sp>
          <p:nvSpPr>
            <p:cNvPr id="180" name="Ellipse 33"/>
            <p:cNvSpPr>
              <a:spLocks noChangeArrowheads="1"/>
            </p:cNvSpPr>
            <p:nvPr/>
          </p:nvSpPr>
          <p:spPr bwMode="auto">
            <a:xfrm>
              <a:off x="6781795" y="4267846"/>
              <a:ext cx="152426" cy="152757"/>
            </a:xfrm>
            <a:prstGeom prst="ellipse">
              <a:avLst/>
            </a:prstGeom>
            <a:solidFill>
              <a:srgbClr val="00B05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81" name="Textfeld 34"/>
            <p:cNvSpPr txBox="1"/>
            <p:nvPr/>
          </p:nvSpPr>
          <p:spPr>
            <a:xfrm>
              <a:off x="6540453" y="3952785"/>
              <a:ext cx="635110" cy="254595"/>
            </a:xfrm>
            <a:prstGeom prst="rect">
              <a:avLst/>
            </a:prstGeom>
            <a:noFill/>
          </p:spPr>
          <p:txBody>
            <a:bodyPr wrap="none">
              <a:spAutoFit/>
            </a:bodyPr>
            <a:lstStyle/>
            <a:p>
              <a:pPr algn="ctr">
                <a:defRPr/>
              </a:pPr>
              <a:r>
                <a:rPr lang="de-DE" sz="1050" dirty="0">
                  <a:latin typeface="+mn-lt"/>
                  <a:ea typeface="+mn-ea"/>
                  <a:cs typeface="+mn-cs"/>
                </a:rPr>
                <a:t>CLADE</a:t>
              </a:r>
            </a:p>
          </p:txBody>
        </p:sp>
      </p:grpSp>
      <p:grpSp>
        <p:nvGrpSpPr>
          <p:cNvPr id="53269" name="Gruppieren 35"/>
          <p:cNvGrpSpPr>
            <a:grpSpLocks/>
          </p:cNvGrpSpPr>
          <p:nvPr/>
        </p:nvGrpSpPr>
        <p:grpSpPr bwMode="auto">
          <a:xfrm>
            <a:off x="3092450" y="4992688"/>
            <a:ext cx="793750" cy="468312"/>
            <a:chOff x="6461100" y="3952785"/>
            <a:chExt cx="793808" cy="467818"/>
          </a:xfrm>
        </p:grpSpPr>
        <p:sp>
          <p:nvSpPr>
            <p:cNvPr id="183" name="Ellipse 36"/>
            <p:cNvSpPr>
              <a:spLocks noChangeArrowheads="1"/>
            </p:cNvSpPr>
            <p:nvPr/>
          </p:nvSpPr>
          <p:spPr bwMode="auto">
            <a:xfrm>
              <a:off x="6781798" y="4268364"/>
              <a:ext cx="152411" cy="152239"/>
            </a:xfrm>
            <a:prstGeom prst="ellipse">
              <a:avLst/>
            </a:prstGeom>
            <a:solidFill>
              <a:srgbClr val="FFC0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84" name="Textfeld 37"/>
            <p:cNvSpPr txBox="1"/>
            <p:nvPr/>
          </p:nvSpPr>
          <p:spPr>
            <a:xfrm>
              <a:off x="6461100" y="3952785"/>
              <a:ext cx="793808" cy="253732"/>
            </a:xfrm>
            <a:prstGeom prst="rect">
              <a:avLst/>
            </a:prstGeom>
            <a:noFill/>
          </p:spPr>
          <p:txBody>
            <a:bodyPr wrap="none">
              <a:spAutoFit/>
            </a:bodyPr>
            <a:lstStyle/>
            <a:p>
              <a:pPr algn="ctr">
                <a:defRPr/>
              </a:pPr>
              <a:r>
                <a:rPr lang="de-DE" sz="1050" dirty="0" err="1">
                  <a:latin typeface="+mn-lt"/>
                  <a:ea typeface="+mn-ea"/>
                  <a:cs typeface="+mn-cs"/>
                </a:rPr>
                <a:t>Chocolate</a:t>
              </a:r>
              <a:endParaRPr lang="de-DE" sz="1050" dirty="0">
                <a:latin typeface="+mn-lt"/>
                <a:ea typeface="+mn-ea"/>
                <a:cs typeface="+mn-cs"/>
              </a:endParaRPr>
            </a:p>
          </p:txBody>
        </p:sp>
      </p:grpSp>
      <p:grpSp>
        <p:nvGrpSpPr>
          <p:cNvPr id="53270" name="Gruppieren 38"/>
          <p:cNvGrpSpPr>
            <a:grpSpLocks/>
          </p:cNvGrpSpPr>
          <p:nvPr/>
        </p:nvGrpSpPr>
        <p:grpSpPr bwMode="auto">
          <a:xfrm>
            <a:off x="6330950" y="2073275"/>
            <a:ext cx="1065213" cy="468313"/>
            <a:chOff x="6325654" y="3952785"/>
            <a:chExt cx="1064715" cy="467818"/>
          </a:xfrm>
        </p:grpSpPr>
        <p:sp>
          <p:nvSpPr>
            <p:cNvPr id="186" name="Ellipse 39"/>
            <p:cNvSpPr>
              <a:spLocks noChangeArrowheads="1"/>
            </p:cNvSpPr>
            <p:nvPr/>
          </p:nvSpPr>
          <p:spPr bwMode="auto">
            <a:xfrm>
              <a:off x="6781054" y="4268364"/>
              <a:ext cx="153915" cy="152239"/>
            </a:xfrm>
            <a:prstGeom prst="ellipse">
              <a:avLst/>
            </a:prstGeom>
            <a:solidFill>
              <a:srgbClr val="00B05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87" name="Textfeld 40"/>
            <p:cNvSpPr txBox="1"/>
            <p:nvPr/>
          </p:nvSpPr>
          <p:spPr>
            <a:xfrm>
              <a:off x="6325654" y="3952785"/>
              <a:ext cx="1064715" cy="253732"/>
            </a:xfrm>
            <a:prstGeom prst="rect">
              <a:avLst/>
            </a:prstGeom>
            <a:noFill/>
          </p:spPr>
          <p:txBody>
            <a:bodyPr wrap="none">
              <a:spAutoFit/>
            </a:bodyPr>
            <a:lstStyle/>
            <a:p>
              <a:pPr algn="ctr">
                <a:defRPr/>
              </a:pPr>
              <a:r>
                <a:rPr lang="de-DE" sz="1050" dirty="0" err="1">
                  <a:latin typeface="+mn-lt"/>
                  <a:ea typeface="+mn-ea"/>
                  <a:cs typeface="+mn-cs"/>
                </a:rPr>
                <a:t>Crop-Breeding</a:t>
              </a:r>
              <a:endParaRPr lang="de-DE" sz="1050" dirty="0">
                <a:latin typeface="+mn-lt"/>
                <a:ea typeface="+mn-ea"/>
                <a:cs typeface="+mn-cs"/>
              </a:endParaRPr>
            </a:p>
          </p:txBody>
        </p:sp>
      </p:grpSp>
      <p:grpSp>
        <p:nvGrpSpPr>
          <p:cNvPr id="53271" name="Gruppieren 41"/>
          <p:cNvGrpSpPr>
            <a:grpSpLocks/>
          </p:cNvGrpSpPr>
          <p:nvPr/>
        </p:nvGrpSpPr>
        <p:grpSpPr bwMode="auto">
          <a:xfrm>
            <a:off x="4752975" y="4410075"/>
            <a:ext cx="1190625" cy="466725"/>
            <a:chOff x="6262339" y="3952785"/>
            <a:chExt cx="1191352" cy="467818"/>
          </a:xfrm>
        </p:grpSpPr>
        <p:sp>
          <p:nvSpPr>
            <p:cNvPr id="189" name="Ellipse 42"/>
            <p:cNvSpPr>
              <a:spLocks noChangeArrowheads="1"/>
            </p:cNvSpPr>
            <p:nvPr/>
          </p:nvSpPr>
          <p:spPr bwMode="auto">
            <a:xfrm>
              <a:off x="6781769" y="4267846"/>
              <a:ext cx="152493" cy="152757"/>
            </a:xfrm>
            <a:prstGeom prst="ellipse">
              <a:avLst/>
            </a:prstGeom>
            <a:solidFill>
              <a:srgbClr val="0070C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90" name="Textfeld 43"/>
            <p:cNvSpPr txBox="1"/>
            <p:nvPr/>
          </p:nvSpPr>
          <p:spPr>
            <a:xfrm>
              <a:off x="6262339" y="3952785"/>
              <a:ext cx="1191352" cy="254595"/>
            </a:xfrm>
            <a:prstGeom prst="rect">
              <a:avLst/>
            </a:prstGeom>
            <a:noFill/>
          </p:spPr>
          <p:txBody>
            <a:bodyPr wrap="none">
              <a:spAutoFit/>
            </a:bodyPr>
            <a:lstStyle/>
            <a:p>
              <a:pPr algn="ctr">
                <a:defRPr/>
              </a:pPr>
              <a:r>
                <a:rPr lang="de-DE" sz="1050" dirty="0" err="1">
                  <a:latin typeface="+mn-lt"/>
                  <a:ea typeface="+mn-ea"/>
                  <a:cs typeface="+mn-cs"/>
                </a:rPr>
                <a:t>Chromatography</a:t>
              </a:r>
              <a:endParaRPr lang="de-DE" sz="1050" dirty="0">
                <a:latin typeface="+mn-lt"/>
                <a:ea typeface="+mn-ea"/>
                <a:cs typeface="+mn-cs"/>
              </a:endParaRPr>
            </a:p>
          </p:txBody>
        </p:sp>
      </p:grpSp>
      <p:grpSp>
        <p:nvGrpSpPr>
          <p:cNvPr id="53272" name="Gruppieren 41"/>
          <p:cNvGrpSpPr>
            <a:grpSpLocks/>
          </p:cNvGrpSpPr>
          <p:nvPr/>
        </p:nvGrpSpPr>
        <p:grpSpPr bwMode="auto">
          <a:xfrm>
            <a:off x="4572000" y="3952875"/>
            <a:ext cx="1085850" cy="466725"/>
            <a:chOff x="6314909" y="3952785"/>
            <a:chExt cx="1086215" cy="467818"/>
          </a:xfrm>
        </p:grpSpPr>
        <p:sp>
          <p:nvSpPr>
            <p:cNvPr id="192" name="Ellipse 42"/>
            <p:cNvSpPr>
              <a:spLocks noChangeArrowheads="1"/>
            </p:cNvSpPr>
            <p:nvPr/>
          </p:nvSpPr>
          <p:spPr bwMode="auto">
            <a:xfrm>
              <a:off x="6781791" y="4267846"/>
              <a:ext cx="152451" cy="152757"/>
            </a:xfrm>
            <a:prstGeom prst="ellipse">
              <a:avLst/>
            </a:prstGeom>
            <a:solidFill>
              <a:srgbClr val="0070C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93" name="Textfeld 43"/>
            <p:cNvSpPr txBox="1"/>
            <p:nvPr/>
          </p:nvSpPr>
          <p:spPr>
            <a:xfrm>
              <a:off x="6314909" y="3952785"/>
              <a:ext cx="1086215" cy="254595"/>
            </a:xfrm>
            <a:prstGeom prst="rect">
              <a:avLst/>
            </a:prstGeom>
            <a:noFill/>
          </p:spPr>
          <p:txBody>
            <a:bodyPr wrap="none">
              <a:spAutoFit/>
            </a:bodyPr>
            <a:lstStyle/>
            <a:p>
              <a:pPr algn="ctr">
                <a:defRPr/>
              </a:pPr>
              <a:r>
                <a:rPr lang="de-DE" sz="1050" dirty="0">
                  <a:latin typeface="+mn-lt"/>
                  <a:ea typeface="+mn-ea"/>
                  <a:cs typeface="+mn-cs"/>
                </a:rPr>
                <a:t>Drug discovery</a:t>
              </a:r>
            </a:p>
          </p:txBody>
        </p:sp>
      </p:grpSp>
      <p:grpSp>
        <p:nvGrpSpPr>
          <p:cNvPr id="53273" name="Gruppieren 41"/>
          <p:cNvGrpSpPr>
            <a:grpSpLocks/>
          </p:cNvGrpSpPr>
          <p:nvPr/>
        </p:nvGrpSpPr>
        <p:grpSpPr bwMode="auto">
          <a:xfrm>
            <a:off x="4454525" y="3492500"/>
            <a:ext cx="1946275" cy="466725"/>
            <a:chOff x="5884238" y="3952785"/>
            <a:chExt cx="1947550" cy="467818"/>
          </a:xfrm>
        </p:grpSpPr>
        <p:sp>
          <p:nvSpPr>
            <p:cNvPr id="195" name="Ellipse 42"/>
            <p:cNvSpPr>
              <a:spLocks noChangeArrowheads="1"/>
            </p:cNvSpPr>
            <p:nvPr/>
          </p:nvSpPr>
          <p:spPr bwMode="auto">
            <a:xfrm>
              <a:off x="6781764" y="4267846"/>
              <a:ext cx="152500" cy="152757"/>
            </a:xfrm>
            <a:prstGeom prst="ellipse">
              <a:avLst/>
            </a:prstGeom>
            <a:solidFill>
              <a:srgbClr val="0070C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96" name="Textfeld 43"/>
            <p:cNvSpPr txBox="1"/>
            <p:nvPr/>
          </p:nvSpPr>
          <p:spPr>
            <a:xfrm>
              <a:off x="5884238" y="3952785"/>
              <a:ext cx="1947550" cy="254595"/>
            </a:xfrm>
            <a:prstGeom prst="rect">
              <a:avLst/>
            </a:prstGeom>
            <a:noFill/>
          </p:spPr>
          <p:txBody>
            <a:bodyPr wrap="none">
              <a:spAutoFit/>
            </a:bodyPr>
            <a:lstStyle/>
            <a:p>
              <a:pPr algn="ctr">
                <a:defRPr/>
              </a:pPr>
              <a:r>
                <a:rPr lang="de-DE" sz="1050" dirty="0">
                  <a:latin typeface="+mn-lt"/>
                  <a:ea typeface="+mn-ea"/>
                  <a:cs typeface="+mn-cs"/>
                </a:rPr>
                <a:t>Instrument setup optimization</a:t>
              </a:r>
            </a:p>
          </p:txBody>
        </p:sp>
      </p:grpSp>
      <p:grpSp>
        <p:nvGrpSpPr>
          <p:cNvPr id="53274" name="Gruppieren 41"/>
          <p:cNvGrpSpPr>
            <a:grpSpLocks/>
          </p:cNvGrpSpPr>
          <p:nvPr/>
        </p:nvGrpSpPr>
        <p:grpSpPr bwMode="auto">
          <a:xfrm>
            <a:off x="4464050" y="4867275"/>
            <a:ext cx="1860550" cy="466725"/>
            <a:chOff x="5927544" y="3952785"/>
            <a:chExt cx="1860941" cy="467818"/>
          </a:xfrm>
        </p:grpSpPr>
        <p:sp>
          <p:nvSpPr>
            <p:cNvPr id="198" name="Ellipse 42"/>
            <p:cNvSpPr>
              <a:spLocks noChangeArrowheads="1"/>
            </p:cNvSpPr>
            <p:nvPr/>
          </p:nvSpPr>
          <p:spPr bwMode="auto">
            <a:xfrm>
              <a:off x="6781798" y="4267846"/>
              <a:ext cx="152432" cy="152757"/>
            </a:xfrm>
            <a:prstGeom prst="ellipse">
              <a:avLst/>
            </a:prstGeom>
            <a:solidFill>
              <a:srgbClr val="0070C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defRPr/>
              </a:pPr>
              <a:endParaRPr lang="de-DE">
                <a:cs typeface="+mn-cs"/>
              </a:endParaRPr>
            </a:p>
          </p:txBody>
        </p:sp>
        <p:sp>
          <p:nvSpPr>
            <p:cNvPr id="199" name="Textfeld 43"/>
            <p:cNvSpPr txBox="1"/>
            <p:nvPr/>
          </p:nvSpPr>
          <p:spPr>
            <a:xfrm>
              <a:off x="5927544" y="3952785"/>
              <a:ext cx="1860941" cy="254595"/>
            </a:xfrm>
            <a:prstGeom prst="rect">
              <a:avLst/>
            </a:prstGeom>
            <a:noFill/>
          </p:spPr>
          <p:txBody>
            <a:bodyPr wrap="none">
              <a:spAutoFit/>
            </a:bodyPr>
            <a:lstStyle/>
            <a:p>
              <a:pPr algn="ctr">
                <a:defRPr/>
              </a:pPr>
              <a:r>
                <a:rPr lang="de-DE" sz="1050" dirty="0">
                  <a:latin typeface="+mn-lt"/>
                  <a:ea typeface="+mn-ea"/>
                  <a:cs typeface="+mn-cs"/>
                </a:rPr>
                <a:t>Material design optimization</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ext Box 2"/>
          <p:cNvSpPr txBox="1">
            <a:spLocks noChangeArrowheads="1"/>
          </p:cNvSpPr>
          <p:nvPr/>
        </p:nvSpPr>
        <p:spPr bwMode="auto">
          <a:xfrm>
            <a:off x="395288" y="1628775"/>
            <a:ext cx="8497887" cy="472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lstStyle>
            <a:lvl1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400">
                <a:solidFill>
                  <a:srgbClr val="000000"/>
                </a:solidFill>
                <a:latin typeface="Arial" charset="0"/>
                <a:ea typeface="ＭＳ Ｐゴシック" charset="0"/>
              </a:defRPr>
            </a:lvl1pPr>
            <a:lvl2pPr marL="742950" indent="-28575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2000">
                <a:solidFill>
                  <a:srgbClr val="000000"/>
                </a:solidFill>
                <a:latin typeface="Arial" charset="0"/>
                <a:ea typeface="ＭＳ Ｐゴシック" charset="0"/>
              </a:defRPr>
            </a:lvl2pPr>
            <a:lvl3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a:solidFill>
                  <a:srgbClr val="000000"/>
                </a:solidFill>
                <a:latin typeface="Arial" charset="0"/>
                <a:ea typeface="ＭＳ Ｐゴシック" charset="0"/>
              </a:defRPr>
            </a:lvl3pPr>
            <a:lvl4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4pPr>
            <a:lvl5pPr>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5pPr>
            <a:lvl6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6pPr>
            <a:lvl7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7pPr>
            <a:lvl8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8pPr>
            <a:lvl9pPr>
              <a:buFont typeface="Arial" charset="0"/>
              <a:tabLst>
                <a:tab pos="333375" algn="l"/>
                <a:tab pos="781050" algn="l"/>
                <a:tab pos="1230313" algn="l"/>
                <a:tab pos="1679575" algn="l"/>
                <a:tab pos="2128838" algn="l"/>
                <a:tab pos="2578100" algn="l"/>
                <a:tab pos="3027363" algn="l"/>
                <a:tab pos="3476625" algn="l"/>
                <a:tab pos="3925888" algn="l"/>
                <a:tab pos="4375150" algn="l"/>
                <a:tab pos="4824413" algn="l"/>
                <a:tab pos="5273675" algn="l"/>
                <a:tab pos="5722938" algn="l"/>
                <a:tab pos="6172200" algn="l"/>
                <a:tab pos="6621463" algn="l"/>
                <a:tab pos="7070725" algn="l"/>
                <a:tab pos="7519988" algn="l"/>
                <a:tab pos="7969250" algn="l"/>
                <a:tab pos="8418513" algn="l"/>
                <a:tab pos="8867775" algn="l"/>
                <a:tab pos="9317038" algn="l"/>
              </a:tabLst>
              <a:defRPr sz="1600">
                <a:solidFill>
                  <a:srgbClr val="000000"/>
                </a:solidFill>
                <a:latin typeface="Arial" charset="0"/>
                <a:ea typeface="ＭＳ Ｐゴシック" charset="0"/>
              </a:defRPr>
            </a:lvl9pPr>
          </a:lstStyle>
          <a:p>
            <a:pPr marL="333375" indent="-333375">
              <a:spcBef>
                <a:spcPts val="600"/>
              </a:spcBef>
              <a:buClr>
                <a:srgbClr val="000000"/>
              </a:buClr>
              <a:buSzPct val="100000"/>
              <a:buFont typeface="Arial" charset="0"/>
              <a:buChar char="•"/>
              <a:defRPr/>
            </a:pPr>
            <a:r>
              <a:rPr lang="de-DE" dirty="0" err="1" smtClean="0">
                <a:cs typeface="+mn-cs"/>
              </a:rPr>
              <a:t>Cosmetics</a:t>
            </a:r>
            <a:r>
              <a:rPr lang="de-DE" dirty="0" smtClean="0">
                <a:cs typeface="+mn-cs"/>
              </a:rPr>
              <a:t> / </a:t>
            </a:r>
            <a:r>
              <a:rPr lang="de-DE" dirty="0" err="1" smtClean="0">
                <a:cs typeface="+mn-cs"/>
              </a:rPr>
              <a:t>Detergent</a:t>
            </a:r>
            <a:r>
              <a:rPr lang="de-DE" dirty="0" smtClean="0">
                <a:cs typeface="+mn-cs"/>
              </a:rPr>
              <a:t> </a:t>
            </a:r>
            <a:r>
              <a:rPr lang="de-DE" dirty="0" err="1" smtClean="0">
                <a:cs typeface="+mn-cs"/>
              </a:rPr>
              <a:t>Formulation</a:t>
            </a:r>
            <a:r>
              <a:rPr lang="de-DE" dirty="0" smtClean="0">
                <a:cs typeface="+mn-cs"/>
              </a:rPr>
              <a:t> </a:t>
            </a:r>
            <a:r>
              <a:rPr lang="de-DE" dirty="0" err="1" smtClean="0">
                <a:cs typeface="+mn-cs"/>
              </a:rPr>
              <a:t>Optimization</a:t>
            </a:r>
            <a:endParaRPr lang="de-DE" dirty="0" smtClean="0">
              <a:cs typeface="+mn-cs"/>
            </a:endParaRPr>
          </a:p>
          <a:p>
            <a:pPr marL="333375" indent="-333375">
              <a:spcBef>
                <a:spcPts val="600"/>
              </a:spcBef>
              <a:buClr>
                <a:srgbClr val="000000"/>
              </a:buClr>
              <a:buSzPct val="100000"/>
              <a:buFont typeface="Arial" charset="0"/>
              <a:buChar char="•"/>
              <a:defRPr/>
            </a:pPr>
            <a:r>
              <a:rPr lang="de-DE" dirty="0" err="1" smtClean="0">
                <a:cs typeface="+mn-cs"/>
              </a:rPr>
              <a:t>Catalyst</a:t>
            </a:r>
            <a:r>
              <a:rPr lang="de-DE" dirty="0" smtClean="0">
                <a:cs typeface="+mn-cs"/>
              </a:rPr>
              <a:t> </a:t>
            </a:r>
            <a:r>
              <a:rPr lang="de-DE" dirty="0" err="1" smtClean="0">
                <a:cs typeface="+mn-cs"/>
              </a:rPr>
              <a:t>Formulation</a:t>
            </a:r>
            <a:r>
              <a:rPr lang="de-DE" dirty="0" smtClean="0">
                <a:cs typeface="+mn-cs"/>
              </a:rPr>
              <a:t> </a:t>
            </a:r>
            <a:r>
              <a:rPr lang="de-DE" dirty="0" err="1" smtClean="0">
                <a:cs typeface="+mn-cs"/>
              </a:rPr>
              <a:t>Optimization</a:t>
            </a:r>
            <a:r>
              <a:rPr lang="de-DE" dirty="0" smtClean="0">
                <a:cs typeface="+mn-cs"/>
              </a:rPr>
              <a:t> (</a:t>
            </a:r>
            <a:r>
              <a:rPr lang="de-DE" dirty="0" err="1" smtClean="0">
                <a:cs typeface="+mn-cs"/>
              </a:rPr>
              <a:t>Cost</a:t>
            </a:r>
            <a:r>
              <a:rPr lang="de-DE" dirty="0" smtClean="0">
                <a:cs typeface="+mn-cs"/>
              </a:rPr>
              <a:t>, </a:t>
            </a:r>
            <a:r>
              <a:rPr lang="de-DE" dirty="0" err="1" smtClean="0">
                <a:cs typeface="+mn-cs"/>
              </a:rPr>
              <a:t>Effectiveness</a:t>
            </a:r>
            <a:r>
              <a:rPr lang="de-DE" dirty="0" smtClean="0">
                <a:cs typeface="+mn-cs"/>
              </a:rPr>
              <a:t>, …)</a:t>
            </a:r>
            <a:r>
              <a:rPr lang="ar-sa" dirty="0" smtClean="0">
                <a:cs typeface="Arial" charset="0"/>
              </a:rPr>
              <a:t>‏</a:t>
            </a:r>
            <a:endParaRPr lang="en-US" dirty="0" smtClean="0">
              <a:cs typeface="Arial" charset="0"/>
            </a:endParaRPr>
          </a:p>
          <a:p>
            <a:pPr marL="333375" indent="-333375">
              <a:spcBef>
                <a:spcPts val="600"/>
              </a:spcBef>
              <a:buClr>
                <a:srgbClr val="000000"/>
              </a:buClr>
              <a:buSzPct val="100000"/>
              <a:buFont typeface="Arial" charset="0"/>
              <a:buChar char="•"/>
              <a:defRPr/>
            </a:pPr>
            <a:r>
              <a:rPr lang="de-DE" dirty="0" err="1" smtClean="0">
                <a:cs typeface="+mn-cs"/>
              </a:rPr>
              <a:t>Subjective</a:t>
            </a:r>
            <a:r>
              <a:rPr lang="de-DE" dirty="0" smtClean="0">
                <a:cs typeface="+mn-cs"/>
              </a:rPr>
              <a:t> Evaluation </a:t>
            </a:r>
            <a:r>
              <a:rPr lang="de-DE" dirty="0" err="1" smtClean="0">
                <a:cs typeface="+mn-cs"/>
              </a:rPr>
              <a:t>Applications</a:t>
            </a:r>
            <a:r>
              <a:rPr lang="de-DE" dirty="0" smtClean="0">
                <a:cs typeface="+mn-cs"/>
              </a:rPr>
              <a:t> </a:t>
            </a:r>
            <a:r>
              <a:rPr lang="de-DE" dirty="0" err="1" smtClean="0">
                <a:cs typeface="+mn-cs"/>
              </a:rPr>
              <a:t>based</a:t>
            </a:r>
            <a:r>
              <a:rPr lang="de-DE" dirty="0" smtClean="0">
                <a:cs typeface="+mn-cs"/>
              </a:rPr>
              <a:t> on Human Taste </a:t>
            </a:r>
            <a:r>
              <a:rPr lang="de-DE" dirty="0" err="1" smtClean="0">
                <a:cs typeface="+mn-cs"/>
              </a:rPr>
              <a:t>or</a:t>
            </a:r>
            <a:r>
              <a:rPr lang="de-DE" dirty="0" smtClean="0">
                <a:cs typeface="+mn-cs"/>
              </a:rPr>
              <a:t> </a:t>
            </a:r>
            <a:r>
              <a:rPr lang="de-DE" dirty="0" err="1" smtClean="0">
                <a:cs typeface="+mn-cs"/>
              </a:rPr>
              <a:t>other</a:t>
            </a:r>
            <a:r>
              <a:rPr lang="de-DE" dirty="0" smtClean="0">
                <a:cs typeface="+mn-cs"/>
              </a:rPr>
              <a:t> Senses</a:t>
            </a:r>
          </a:p>
          <a:p>
            <a:pPr marL="333375" indent="-333375">
              <a:spcBef>
                <a:spcPts val="600"/>
              </a:spcBef>
              <a:buClr>
                <a:srgbClr val="000000"/>
              </a:buClr>
              <a:buSzPct val="100000"/>
              <a:buFont typeface="Arial" charset="0"/>
              <a:buChar char="•"/>
              <a:defRPr/>
            </a:pPr>
            <a:r>
              <a:rPr lang="de-DE" dirty="0" smtClean="0">
                <a:cs typeface="+mn-cs"/>
              </a:rPr>
              <a:t>Engineering </a:t>
            </a:r>
            <a:r>
              <a:rPr lang="de-DE" dirty="0" err="1" smtClean="0">
                <a:cs typeface="+mn-cs"/>
              </a:rPr>
              <a:t>Applications</a:t>
            </a:r>
            <a:r>
              <a:rPr lang="de-DE" dirty="0" smtClean="0">
                <a:cs typeface="+mn-cs"/>
              </a:rPr>
              <a:t> </a:t>
            </a:r>
            <a:r>
              <a:rPr lang="de-DE" dirty="0" err="1" smtClean="0">
                <a:cs typeface="+mn-cs"/>
              </a:rPr>
              <a:t>Requiring</a:t>
            </a:r>
            <a:r>
              <a:rPr lang="de-DE" dirty="0" smtClean="0">
                <a:cs typeface="+mn-cs"/>
              </a:rPr>
              <a:t> Real-World Experiments </a:t>
            </a:r>
            <a:r>
              <a:rPr lang="de-DE" dirty="0" err="1" smtClean="0">
                <a:cs typeface="+mn-cs"/>
              </a:rPr>
              <a:t>for</a:t>
            </a:r>
            <a:r>
              <a:rPr lang="de-DE" dirty="0" smtClean="0">
                <a:cs typeface="+mn-cs"/>
              </a:rPr>
              <a:t> Measurement</a:t>
            </a:r>
          </a:p>
          <a:p>
            <a:pPr marL="333375" indent="-333375">
              <a:spcBef>
                <a:spcPts val="600"/>
              </a:spcBef>
              <a:buClr>
                <a:srgbClr val="000000"/>
              </a:buClr>
              <a:buSzPct val="100000"/>
              <a:buFont typeface="Arial" charset="0"/>
              <a:buChar char="•"/>
              <a:defRPr/>
            </a:pPr>
            <a:r>
              <a:rPr lang="de-DE" dirty="0" err="1" smtClean="0">
                <a:cs typeface="+mn-cs"/>
              </a:rPr>
              <a:t>Concrete</a:t>
            </a:r>
            <a:r>
              <a:rPr lang="de-DE" dirty="0" smtClean="0">
                <a:cs typeface="+mn-cs"/>
              </a:rPr>
              <a:t> </a:t>
            </a:r>
            <a:r>
              <a:rPr lang="de-DE" dirty="0" err="1" smtClean="0">
                <a:cs typeface="+mn-cs"/>
              </a:rPr>
              <a:t>Formulation</a:t>
            </a:r>
            <a:r>
              <a:rPr lang="de-DE" dirty="0" smtClean="0">
                <a:cs typeface="+mn-cs"/>
              </a:rPr>
              <a:t> </a:t>
            </a:r>
            <a:r>
              <a:rPr lang="de-DE" dirty="0" err="1" smtClean="0">
                <a:cs typeface="+mn-cs"/>
              </a:rPr>
              <a:t>Optimization</a:t>
            </a:r>
            <a:endParaRPr lang="de-DE" dirty="0" smtClean="0">
              <a:cs typeface="+mn-cs"/>
            </a:endParaRPr>
          </a:p>
          <a:p>
            <a:pPr marL="333375" indent="-333375">
              <a:spcBef>
                <a:spcPts val="600"/>
              </a:spcBef>
              <a:buClr>
                <a:srgbClr val="000000"/>
              </a:buClr>
              <a:buSzPct val="100000"/>
              <a:buFont typeface="Arial" charset="0"/>
              <a:buChar char="•"/>
              <a:defRPr/>
            </a:pPr>
            <a:r>
              <a:rPr lang="de-DE" dirty="0" err="1" smtClean="0">
                <a:cs typeface="+mn-cs"/>
              </a:rPr>
              <a:t>Glue</a:t>
            </a:r>
            <a:r>
              <a:rPr lang="de-DE" dirty="0" smtClean="0">
                <a:cs typeface="+mn-cs"/>
              </a:rPr>
              <a:t> </a:t>
            </a:r>
            <a:r>
              <a:rPr lang="de-DE" dirty="0" err="1" smtClean="0">
                <a:cs typeface="+mn-cs"/>
              </a:rPr>
              <a:t>Formulation</a:t>
            </a:r>
            <a:r>
              <a:rPr lang="de-DE" dirty="0" smtClean="0">
                <a:cs typeface="+mn-cs"/>
              </a:rPr>
              <a:t> </a:t>
            </a:r>
            <a:r>
              <a:rPr lang="de-DE" dirty="0" err="1" smtClean="0">
                <a:cs typeface="+mn-cs"/>
              </a:rPr>
              <a:t>Optimization</a:t>
            </a:r>
            <a:endParaRPr lang="de-DE" dirty="0" smtClean="0">
              <a:cs typeface="+mn-cs"/>
            </a:endParaRPr>
          </a:p>
          <a:p>
            <a:pPr marL="333375" indent="-333375">
              <a:spcBef>
                <a:spcPts val="600"/>
              </a:spcBef>
              <a:buClr>
                <a:srgbClr val="000000"/>
              </a:buClr>
              <a:buSzPct val="100000"/>
              <a:buFont typeface="Arial" charset="0"/>
              <a:buChar char="•"/>
              <a:defRPr/>
            </a:pPr>
            <a:r>
              <a:rPr lang="de-DE" dirty="0" smtClean="0">
                <a:cs typeface="+mn-cs"/>
              </a:rPr>
              <a:t>Plant Startup </a:t>
            </a:r>
            <a:r>
              <a:rPr lang="de-DE" dirty="0" err="1" smtClean="0">
                <a:cs typeface="+mn-cs"/>
              </a:rPr>
              <a:t>Process</a:t>
            </a:r>
            <a:endParaRPr lang="de-DE" dirty="0" smtClean="0">
              <a:cs typeface="+mn-cs"/>
            </a:endParaRPr>
          </a:p>
          <a:p>
            <a:pPr marL="333375" indent="-333375">
              <a:spcBef>
                <a:spcPts val="600"/>
              </a:spcBef>
              <a:buClr>
                <a:srgbClr val="000000"/>
              </a:buClr>
              <a:buSzPct val="100000"/>
              <a:buFont typeface="Arial" charset="0"/>
              <a:buChar char="•"/>
              <a:defRPr/>
            </a:pPr>
            <a:r>
              <a:rPr lang="de-DE" dirty="0" smtClean="0">
                <a:cs typeface="+mn-cs"/>
              </a:rPr>
              <a:t>Chemical </a:t>
            </a:r>
            <a:r>
              <a:rPr lang="de-DE" dirty="0" err="1" smtClean="0">
                <a:cs typeface="+mn-cs"/>
              </a:rPr>
              <a:t>Compound</a:t>
            </a:r>
            <a:r>
              <a:rPr lang="de-DE" dirty="0" smtClean="0">
                <a:cs typeface="+mn-cs"/>
              </a:rPr>
              <a:t> Synthesis </a:t>
            </a:r>
            <a:r>
              <a:rPr lang="de-DE" dirty="0" err="1" smtClean="0">
                <a:cs typeface="+mn-cs"/>
              </a:rPr>
              <a:t>Processes</a:t>
            </a:r>
            <a:r>
              <a:rPr lang="de-DE" dirty="0" smtClean="0">
                <a:cs typeface="+mn-cs"/>
              </a:rPr>
              <a:t> (e.g., Drugs)</a:t>
            </a:r>
            <a:r>
              <a:rPr lang="ar-sa" dirty="0" smtClean="0">
                <a:cs typeface="Arial" charset="0"/>
              </a:rPr>
              <a:t>‏</a:t>
            </a:r>
            <a:endParaRPr lang="en-GB" dirty="0" smtClean="0">
              <a:cs typeface="Arial" charset="0"/>
            </a:endParaRPr>
          </a:p>
          <a:p>
            <a:pPr marL="333375" indent="-333375">
              <a:spcBef>
                <a:spcPts val="600"/>
              </a:spcBef>
              <a:buClr>
                <a:srgbClr val="000000"/>
              </a:buClr>
              <a:buSzPct val="100000"/>
              <a:buFont typeface="Arial" charset="0"/>
              <a:buChar char="•"/>
              <a:defRPr/>
            </a:pPr>
            <a:r>
              <a:rPr lang="en-GB" dirty="0" smtClean="0">
                <a:cs typeface="Arial" charset="0"/>
              </a:rPr>
              <a:t>Instrument Setup Optimization</a:t>
            </a:r>
            <a:endParaRPr lang="en-US" dirty="0" smtClean="0">
              <a:cs typeface="Arial" charset="0"/>
            </a:endParaRPr>
          </a:p>
          <a:p>
            <a:pPr marL="333375" indent="-333375">
              <a:spcBef>
                <a:spcPts val="600"/>
              </a:spcBef>
              <a:buClr>
                <a:srgbClr val="000000"/>
              </a:buClr>
              <a:buSzPct val="100000"/>
              <a:buFont typeface="Arial" charset="0"/>
              <a:buNone/>
              <a:defRPr/>
            </a:pPr>
            <a:endParaRPr lang="en-US" dirty="0" smtClean="0">
              <a:cs typeface="Arial" charset="0"/>
            </a:endParaRPr>
          </a:p>
        </p:txBody>
      </p:sp>
      <p:sp>
        <p:nvSpPr>
          <p:cNvPr id="55298"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935E05A8-A107-8B44-B9BA-1A993C4277D8}" type="slidenum">
              <a:rPr lang="nl-NL" sz="1200">
                <a:latin typeface="Arial" charset="0"/>
              </a:rPr>
              <a:pPr eaLnBrk="1" hangingPunct="1"/>
              <a:t>33</a:t>
            </a:fld>
            <a:endParaRPr lang="nl-NL" sz="1200">
              <a:latin typeface="Arial" charset="0"/>
            </a:endParaRPr>
          </a:p>
        </p:txBody>
      </p:sp>
      <p:sp>
        <p:nvSpPr>
          <p:cNvPr id="55299" name="Title 1"/>
          <p:cNvSpPr txBox="1">
            <a:spLocks/>
          </p:cNvSpPr>
          <p:nvPr/>
        </p:nvSpPr>
        <p:spPr bwMode="auto">
          <a:xfrm>
            <a:off x="2195513" y="44450"/>
            <a:ext cx="69135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4000">
                <a:latin typeface="Calibri" charset="0"/>
                <a:ea typeface="MS PGothic" charset="0"/>
                <a:cs typeface="MS PGothic" charset="0"/>
              </a:rPr>
              <a:t>Potential application areas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ea typeface="MS PGothic" charset="0"/>
              </a:rPr>
              <a:t>Agenda</a:t>
            </a:r>
          </a:p>
        </p:txBody>
      </p:sp>
      <p:sp>
        <p:nvSpPr>
          <p:cNvPr id="18434" name="Rectangle 1"/>
          <p:cNvSpPr>
            <a:spLocks noChangeArrowheads="1"/>
          </p:cNvSpPr>
          <p:nvPr/>
        </p:nvSpPr>
        <p:spPr bwMode="auto">
          <a:xfrm>
            <a:off x="468313" y="981075"/>
            <a:ext cx="842486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Char char="•"/>
            </a:pPr>
            <a:r>
              <a:rPr lang="en-GB" sz="2800" dirty="0">
                <a:latin typeface="Calibri" charset="0"/>
                <a:ea typeface="MS PGothic" charset="0"/>
                <a:cs typeface="MS PGothic" charset="0"/>
              </a:rPr>
              <a:t>Overview of active </a:t>
            </a:r>
            <a:r>
              <a:rPr lang="en-GB" sz="2800" dirty="0" smtClean="0">
                <a:latin typeface="Calibri" charset="0"/>
                <a:ea typeface="MS PGothic" charset="0"/>
                <a:cs typeface="MS PGothic" charset="0"/>
              </a:rPr>
              <a:t>research projects</a:t>
            </a:r>
            <a:endParaRPr lang="en-GB" sz="2800" dirty="0">
              <a:latin typeface="Calibri" charset="0"/>
              <a:ea typeface="MS PGothic" charset="0"/>
              <a:cs typeface="MS PGothic" charset="0"/>
            </a:endParaRPr>
          </a:p>
          <a:p>
            <a:pPr marL="342900" indent="-342900">
              <a:buFontTx/>
              <a:buChar char="•"/>
            </a:pPr>
            <a:r>
              <a:rPr lang="en-GB" sz="2800" dirty="0">
                <a:latin typeface="Calibri" charset="0"/>
                <a:ea typeface="MS PGothic" charset="0"/>
                <a:cs typeface="MS PGothic" charset="0"/>
              </a:rPr>
              <a:t>Experimental optimization </a:t>
            </a:r>
            <a:r>
              <a:rPr lang="en-GB" sz="2800" dirty="0" smtClean="0">
                <a:latin typeface="Calibri" charset="0"/>
                <a:ea typeface="MS PGothic" charset="0"/>
                <a:cs typeface="MS PGothic" charset="0"/>
              </a:rPr>
              <a:t>(EO)</a:t>
            </a:r>
          </a:p>
          <a:p>
            <a:pPr marL="800100" lvl="1" indent="-342900">
              <a:buFontTx/>
              <a:buChar char="•"/>
            </a:pPr>
            <a:r>
              <a:rPr lang="en-GB" sz="2800" dirty="0" smtClean="0">
                <a:latin typeface="Calibri" charset="0"/>
                <a:ea typeface="MS PGothic" charset="0"/>
                <a:cs typeface="MS PGothic" charset="0"/>
              </a:rPr>
              <a:t>What is EO?</a:t>
            </a:r>
          </a:p>
          <a:p>
            <a:pPr marL="800100" lvl="1" indent="-342900">
              <a:buFontTx/>
              <a:buChar char="•"/>
            </a:pPr>
            <a:r>
              <a:rPr lang="en-GB" sz="2800" dirty="0" smtClean="0">
                <a:latin typeface="Calibri" charset="0"/>
                <a:ea typeface="MS PGothic" charset="0"/>
                <a:cs typeface="MS PGothic" charset="0"/>
              </a:rPr>
              <a:t>Some application domains</a:t>
            </a:r>
          </a:p>
          <a:p>
            <a:pPr marL="342900" indent="-342900">
              <a:buFontTx/>
              <a:buChar char="•"/>
            </a:pPr>
            <a:r>
              <a:rPr lang="en-GB" sz="2800" b="1" dirty="0" smtClean="0">
                <a:solidFill>
                  <a:srgbClr val="FF00FF"/>
                </a:solidFill>
                <a:latin typeface="Calibri" charset="0"/>
                <a:ea typeface="MS PGothic" charset="0"/>
                <a:cs typeface="MS PGothic" charset="0"/>
              </a:rPr>
              <a:t>Some challenges of EO in biology and medicine</a:t>
            </a:r>
          </a:p>
          <a:p>
            <a:pPr marL="800100" lvl="1" indent="-342900">
              <a:buFontTx/>
              <a:buChar char="•"/>
            </a:pPr>
            <a:r>
              <a:rPr lang="en-GB" sz="2800" dirty="0" smtClean="0">
                <a:latin typeface="Calibri" charset="0"/>
                <a:ea typeface="MS PGothic" charset="0"/>
                <a:cs typeface="MS PGothic" charset="0"/>
              </a:rPr>
              <a:t>Change of variables during search</a:t>
            </a:r>
          </a:p>
          <a:p>
            <a:pPr marL="800100" lvl="1" indent="-342900">
              <a:buFontTx/>
              <a:buChar char="•"/>
            </a:pPr>
            <a:r>
              <a:rPr lang="en-GB" sz="2800" dirty="0" smtClean="0">
                <a:latin typeface="Calibri" charset="0"/>
                <a:ea typeface="MS PGothic" charset="0"/>
                <a:cs typeface="MS PGothic" charset="0"/>
              </a:rPr>
              <a:t>Objectives with different evaluation times</a:t>
            </a:r>
          </a:p>
          <a:p>
            <a:pPr marL="800100" lvl="1" indent="-342900">
              <a:buFontTx/>
              <a:buChar char="•"/>
            </a:pPr>
            <a:r>
              <a:rPr lang="en-GB" sz="2800" dirty="0" smtClean="0">
                <a:latin typeface="Calibri" charset="0"/>
                <a:ea typeface="MS PGothic" charset="0"/>
                <a:cs typeface="MS PGothic" charset="0"/>
              </a:rPr>
              <a:t>Handling ephemeral resource constraints</a:t>
            </a:r>
          </a:p>
          <a:p>
            <a:pPr marL="342900" indent="-342900">
              <a:buFontTx/>
              <a:buChar char="•"/>
            </a:pPr>
            <a:r>
              <a:rPr lang="en-GB" sz="2800" dirty="0" smtClean="0">
                <a:latin typeface="Calibri" charset="0"/>
                <a:ea typeface="MS PGothic" charset="0"/>
                <a:cs typeface="MS PGothic" charset="0"/>
              </a:rPr>
              <a:t>What </a:t>
            </a:r>
            <a:r>
              <a:rPr lang="en-GB" sz="2800" dirty="0">
                <a:latin typeface="Calibri" charset="0"/>
                <a:ea typeface="MS PGothic" charset="0"/>
                <a:cs typeface="MS PGothic" charset="0"/>
              </a:rPr>
              <a:t>is next? </a:t>
            </a:r>
          </a:p>
        </p:txBody>
      </p:sp>
    </p:spTree>
    <p:extLst>
      <p:ext uri="{BB962C8B-B14F-4D97-AF65-F5344CB8AC3E}">
        <p14:creationId xmlns:p14="http://schemas.microsoft.com/office/powerpoint/2010/main" val="36688458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body" idx="4294967295"/>
          </p:nvPr>
        </p:nvSpPr>
        <p:spPr>
          <a:xfrm>
            <a:off x="107950" y="1052513"/>
            <a:ext cx="6335713" cy="5661025"/>
          </a:xfrm>
        </p:spPr>
        <p:txBody>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Evolution of real DNA on microarray chips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Dealing with a very large population size</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Landscape analysis / optimizing evolution</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Drug discovery and medical microchipping</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solidFill>
                  <a:srgbClr val="000000"/>
                </a:solidFill>
                <a:latin typeface="Arial" charset="0"/>
                <a:ea typeface="MS PGothic" charset="0"/>
              </a:rPr>
              <a:t>Change of variables during search</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solidFill>
                  <a:srgbClr val="000000"/>
                </a:solidFill>
                <a:latin typeface="Arial" charset="0"/>
                <a:ea typeface="MS PGothic" charset="0"/>
              </a:rPr>
              <a:t>Objectives with different evaluation times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Lethal environments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solidFill>
                  <a:srgbClr val="000090"/>
                </a:solidFill>
                <a:latin typeface="Arial" charset="0"/>
                <a:ea typeface="MS PGothic" charset="0"/>
              </a:rPr>
              <a:t>Optimizing the design of analytical  equipment</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latin typeface="Arial" charset="0"/>
                <a:ea typeface="MS PGothic" charset="0"/>
              </a:rPr>
              <a:t>Handling </a:t>
            </a:r>
            <a:r>
              <a:rPr lang="en-GB" i="1">
                <a:latin typeface="Arial" charset="0"/>
                <a:ea typeface="MS PGothic" charset="0"/>
              </a:rPr>
              <a:t>ephemeral resource constraints</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981075"/>
            <a:ext cx="144145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925763"/>
            <a:ext cx="3600450" cy="251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7348" name="Slide Number Placeholder 4"/>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F2CC2162-097A-B44A-A333-33A8A3EEA562}" type="slidenum">
              <a:rPr lang="nl-NL" sz="1200">
                <a:latin typeface="Arial" charset="0"/>
              </a:rPr>
              <a:pPr eaLnBrk="1" hangingPunct="1"/>
              <a:t>35</a:t>
            </a:fld>
            <a:endParaRPr lang="nl-NL" sz="1200">
              <a:latin typeface="Arial" charset="0"/>
            </a:endParaRPr>
          </a:p>
        </p:txBody>
      </p:sp>
      <p:pic>
        <p:nvPicPr>
          <p:cNvPr id="573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732463"/>
            <a:ext cx="4032250" cy="8016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57350" name="Title 1"/>
          <p:cNvSpPr txBox="1">
            <a:spLocks/>
          </p:cNvSpPr>
          <p:nvPr/>
        </p:nvSpPr>
        <p:spPr bwMode="auto">
          <a:xfrm>
            <a:off x="2484438" y="-100013"/>
            <a:ext cx="59753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200">
                <a:latin typeface="Calibri" charset="0"/>
                <a:ea typeface="MS PGothic" charset="0"/>
                <a:cs typeface="MS PGothic" charset="0"/>
              </a:rPr>
              <a:t>Experimental optimization in biology and medicine</a:t>
            </a:r>
          </a:p>
        </p:txBody>
      </p:sp>
      <p:pic>
        <p:nvPicPr>
          <p:cNvPr id="57351"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589588"/>
            <a:ext cx="2016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3"/>
          <p:cNvPicPr>
            <a:picLocks noChangeAspect="1"/>
          </p:cNvPicPr>
          <p:nvPr/>
        </p:nvPicPr>
        <p:blipFill>
          <a:blip r:embed="rId7">
            <a:extLst>
              <a:ext uri="{28A0092B-C50C-407E-A947-70E740481C1C}">
                <a14:useLocalDpi xmlns:a14="http://schemas.microsoft.com/office/drawing/2010/main" val="0"/>
              </a:ext>
            </a:extLst>
          </a:blip>
          <a:srcRect l="2" t="23300" r="24431" b="14056"/>
          <a:stretch>
            <a:fillRect/>
          </a:stretch>
        </p:blipFill>
        <p:spPr bwMode="auto">
          <a:xfrm>
            <a:off x="6875463" y="5297488"/>
            <a:ext cx="20907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body" idx="4294967295"/>
          </p:nvPr>
        </p:nvSpPr>
        <p:spPr>
          <a:xfrm>
            <a:off x="107950" y="1052513"/>
            <a:ext cx="6335713" cy="5661025"/>
          </a:xfrm>
        </p:spPr>
        <p:txBody>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Evolution of real DNA on microarray chips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Dealing with a very large population size</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Landscape analysis / optimizing evolution</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Drug discovery and medical </a:t>
            </a:r>
            <a:r>
              <a:rPr lang="en-GB" dirty="0" err="1">
                <a:latin typeface="Arial" charset="0"/>
                <a:ea typeface="MS PGothic" charset="0"/>
              </a:rPr>
              <a:t>microchipping</a:t>
            </a:r>
            <a:endParaRPr lang="en-GB" dirty="0">
              <a:latin typeface="Arial" charset="0"/>
              <a:ea typeface="MS PGothic" charset="0"/>
            </a:endParaRP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Change of variables during search</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Objectives with different evaluation times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Lethal environments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rgbClr val="000090"/>
                </a:solidFill>
                <a:latin typeface="Arial" charset="0"/>
                <a:ea typeface="MS PGothic" charset="0"/>
              </a:rPr>
              <a:t>Optimizing the design of analytical  equipment</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Handling </a:t>
            </a:r>
            <a:r>
              <a:rPr lang="en-GB" i="1" dirty="0">
                <a:latin typeface="Arial" charset="0"/>
                <a:ea typeface="MS PGothic" charset="0"/>
              </a:rPr>
              <a:t>ephemeral resource constraints</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981075"/>
            <a:ext cx="144145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925763"/>
            <a:ext cx="3600450" cy="251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6" name="Slide Number Placeholder 4"/>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CDF766E2-9981-D347-B2D6-A9A8E5A28AB6}" type="slidenum">
              <a:rPr lang="nl-NL" sz="1200">
                <a:latin typeface="Arial" charset="0"/>
              </a:rPr>
              <a:pPr eaLnBrk="1" hangingPunct="1"/>
              <a:t>36</a:t>
            </a:fld>
            <a:endParaRPr lang="nl-NL" sz="1200">
              <a:latin typeface="Arial" charset="0"/>
            </a:endParaRPr>
          </a:p>
        </p:txBody>
      </p:sp>
      <p:pic>
        <p:nvPicPr>
          <p:cNvPr id="5939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732463"/>
            <a:ext cx="4032250" cy="8016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59398" name="Title 1"/>
          <p:cNvSpPr txBox="1">
            <a:spLocks/>
          </p:cNvSpPr>
          <p:nvPr/>
        </p:nvSpPr>
        <p:spPr bwMode="auto">
          <a:xfrm>
            <a:off x="2484438" y="-100013"/>
            <a:ext cx="59753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200" dirty="0">
                <a:latin typeface="Calibri" charset="0"/>
                <a:ea typeface="MS PGothic" charset="0"/>
                <a:cs typeface="MS PGothic" charset="0"/>
              </a:rPr>
              <a:t>Experimental optimization in biology and medicine</a:t>
            </a:r>
          </a:p>
        </p:txBody>
      </p:sp>
      <p:pic>
        <p:nvPicPr>
          <p:cNvPr id="5939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589588"/>
            <a:ext cx="2016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3"/>
          <p:cNvPicPr>
            <a:picLocks noChangeAspect="1"/>
          </p:cNvPicPr>
          <p:nvPr/>
        </p:nvPicPr>
        <p:blipFill>
          <a:blip r:embed="rId7">
            <a:extLst>
              <a:ext uri="{28A0092B-C50C-407E-A947-70E740481C1C}">
                <a14:useLocalDpi xmlns:a14="http://schemas.microsoft.com/office/drawing/2010/main" val="0"/>
              </a:ext>
            </a:extLst>
          </a:blip>
          <a:srcRect l="2" t="23300" r="24431" b="14056"/>
          <a:stretch>
            <a:fillRect/>
          </a:stretch>
        </p:blipFill>
        <p:spPr bwMode="auto">
          <a:xfrm>
            <a:off x="6875463" y="5297488"/>
            <a:ext cx="20907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44675"/>
            <a:ext cx="7942263" cy="15811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61444" name="Rectangle 2"/>
          <p:cNvSpPr>
            <a:spLocks noChangeArrowheads="1"/>
          </p:cNvSpPr>
          <p:nvPr/>
        </p:nvSpPr>
        <p:spPr bwMode="auto">
          <a:xfrm>
            <a:off x="198438" y="981075"/>
            <a:ext cx="8945562" cy="5681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400" dirty="0">
                <a:solidFill>
                  <a:srgbClr val="7030A0"/>
                </a:solidFill>
                <a:latin typeface="Calibri" charset="0"/>
                <a:cs typeface="Calibri" charset="0"/>
              </a:rPr>
              <a:t>Real problem:</a:t>
            </a:r>
            <a:r>
              <a:rPr lang="en-GB" sz="2400" dirty="0">
                <a:latin typeface="Calibri" charset="0"/>
                <a:cs typeface="Calibri" charset="0"/>
              </a:rPr>
              <a:t> Identify most effective drug cocktails from a non-stationary drug </a:t>
            </a:r>
            <a:r>
              <a:rPr lang="en-GB" sz="2400" dirty="0" smtClean="0">
                <a:latin typeface="Calibri" charset="0"/>
                <a:cs typeface="Calibri" charset="0"/>
              </a:rPr>
              <a:t>library</a:t>
            </a:r>
          </a:p>
          <a:p>
            <a:endParaRPr lang="en-GB" sz="2400" dirty="0">
              <a:latin typeface="Calibri" charset="0"/>
              <a:cs typeface="Calibri" charset="0"/>
            </a:endParaRPr>
          </a:p>
          <a:p>
            <a:endParaRPr lang="en-GB" sz="2400" dirty="0" smtClean="0">
              <a:latin typeface="Calibri" charset="0"/>
              <a:cs typeface="Calibri" charset="0"/>
            </a:endParaRPr>
          </a:p>
          <a:p>
            <a:endParaRPr lang="en-GB" sz="2400" dirty="0">
              <a:latin typeface="Calibri" charset="0"/>
              <a:cs typeface="Calibri" charset="0"/>
            </a:endParaRPr>
          </a:p>
          <a:p>
            <a:r>
              <a:rPr lang="en-GB" sz="2400" dirty="0" smtClean="0">
                <a:solidFill>
                  <a:srgbClr val="660066"/>
                </a:solidFill>
                <a:latin typeface="Calibri" charset="0"/>
                <a:cs typeface="Calibri" charset="0"/>
              </a:rPr>
              <a:t>Properties: </a:t>
            </a:r>
          </a:p>
          <a:p>
            <a:pPr marL="342900" indent="-342900">
              <a:lnSpc>
                <a:spcPct val="80000"/>
              </a:lnSpc>
              <a:buFont typeface="Arial"/>
              <a:buChar char="•"/>
            </a:pPr>
            <a:r>
              <a:rPr lang="en-GB" sz="2400" dirty="0" smtClean="0">
                <a:latin typeface="Calibri" charset="0"/>
                <a:cs typeface="Calibri" charset="0"/>
              </a:rPr>
              <a:t>Time at which problem is changing is known in advance (and can potentially be influenced) </a:t>
            </a:r>
          </a:p>
          <a:p>
            <a:pPr marL="342900" indent="-342900">
              <a:lnSpc>
                <a:spcPct val="80000"/>
              </a:lnSpc>
              <a:buFont typeface="Arial"/>
              <a:buChar char="•"/>
            </a:pPr>
            <a:r>
              <a:rPr lang="en-GB" sz="2400" dirty="0" smtClean="0">
                <a:latin typeface="Calibri" charset="0"/>
                <a:cs typeface="Calibri" charset="0"/>
              </a:rPr>
              <a:t>Search space is being modified (which induces a modification in the fitness landscape) instead of modifying the objective function(s) directly</a:t>
            </a:r>
          </a:p>
          <a:p>
            <a:pPr marL="342900" indent="-342900">
              <a:lnSpc>
                <a:spcPct val="80000"/>
              </a:lnSpc>
              <a:buFont typeface="Arial"/>
              <a:buChar char="•"/>
            </a:pPr>
            <a:r>
              <a:rPr lang="en-GB" sz="2400" b="1" dirty="0" smtClean="0">
                <a:latin typeface="Calibri" charset="0"/>
                <a:cs typeface="Calibri" charset="0"/>
              </a:rPr>
              <a:t>Challenge:</a:t>
            </a:r>
            <a:r>
              <a:rPr lang="en-GB" sz="2400" dirty="0" smtClean="0">
                <a:latin typeface="Calibri" charset="0"/>
                <a:cs typeface="Calibri" charset="0"/>
              </a:rPr>
              <a:t> How to use the knowledge gathered so far to explore the </a:t>
            </a:r>
            <a:r>
              <a:rPr lang="en-GB" sz="2400" u="sng" dirty="0" smtClean="0">
                <a:latin typeface="Calibri" charset="0"/>
                <a:cs typeface="Calibri" charset="0"/>
              </a:rPr>
              <a:t>new search space </a:t>
            </a:r>
            <a:r>
              <a:rPr lang="en-GB" sz="2400" dirty="0" smtClean="0">
                <a:latin typeface="Calibri" charset="0"/>
                <a:cs typeface="Calibri" charset="0"/>
              </a:rPr>
              <a:t>efficiently </a:t>
            </a:r>
          </a:p>
        </p:txBody>
      </p:sp>
      <p:sp>
        <p:nvSpPr>
          <p:cNvPr id="3" name="Multiply 2"/>
          <p:cNvSpPr/>
          <p:nvPr/>
        </p:nvSpPr>
        <p:spPr bwMode="auto">
          <a:xfrm>
            <a:off x="1619250" y="2193925"/>
            <a:ext cx="360363"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18" name="Multiply 17"/>
          <p:cNvSpPr/>
          <p:nvPr/>
        </p:nvSpPr>
        <p:spPr bwMode="auto">
          <a:xfrm>
            <a:off x="2484438" y="2193925"/>
            <a:ext cx="358775"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2" name="Rounded Rectangle 1"/>
          <p:cNvSpPr/>
          <p:nvPr/>
        </p:nvSpPr>
        <p:spPr bwMode="auto">
          <a:xfrm>
            <a:off x="3347864" y="1700808"/>
            <a:ext cx="5184576" cy="1872208"/>
          </a:xfrm>
          <a:prstGeom prst="round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8" name="Rounded Rectangle 7"/>
          <p:cNvSpPr/>
          <p:nvPr/>
        </p:nvSpPr>
        <p:spPr bwMode="auto">
          <a:xfrm>
            <a:off x="2987824" y="2429272"/>
            <a:ext cx="4312096" cy="1143744"/>
          </a:xfrm>
          <a:prstGeom prst="round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
        <p:nvSpPr>
          <p:cNvPr id="10" name="Rounded Rectangle 9"/>
          <p:cNvSpPr/>
          <p:nvPr/>
        </p:nvSpPr>
        <p:spPr bwMode="auto">
          <a:xfrm>
            <a:off x="3131840" y="1556792"/>
            <a:ext cx="1152128" cy="360040"/>
          </a:xfrm>
          <a:prstGeom prst="roundRect">
            <a:avLst/>
          </a:prstGeom>
          <a:solidFill>
            <a:schemeClr val="bg1"/>
          </a:solidFill>
          <a:ln w="9525" cap="flat" cmpd="sng" algn="ctr">
            <a:no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Tahoma" pitchFamily="34" charset="0"/>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0" nodeType="clickEffect">
                                  <p:stCondLst>
                                    <p:cond delay="0"/>
                                  </p:stCondLst>
                                  <p:childTnLst>
                                    <p:animEffect transition="out" filter="blinds(horizontal)">
                                      <p:cBhvr>
                                        <p:cTn id="12" dur="500"/>
                                        <p:tgtEl>
                                          <p:spTgt spid="10"/>
                                        </p:tgtEl>
                                      </p:cBhvr>
                                    </p:animEffect>
                                    <p:set>
                                      <p:cBhvr>
                                        <p:cTn id="13" dur="1" fill="hold">
                                          <p:stCondLst>
                                            <p:cond delay="499"/>
                                          </p:stCondLst>
                                        </p:cTn>
                                        <p:tgtEl>
                                          <p:spTgt spid="10"/>
                                        </p:tgtEl>
                                        <p:attrNameLst>
                                          <p:attrName>style.visibility</p:attrName>
                                        </p:attrNameLst>
                                      </p:cBhvr>
                                      <p:to>
                                        <p:strVal val="hidden"/>
                                      </p:to>
                                    </p:set>
                                  </p:childTnLst>
                                </p:cTn>
                              </p:par>
                              <p:par>
                                <p:cTn id="14" presetID="3" presetClass="exit" presetSubtype="10" fill="hold" grpId="0" nodeType="with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3" presetClass="exit" presetSubtype="10" fill="hold" grpId="0" nodeType="withEffect">
                                  <p:stCondLst>
                                    <p:cond delay="0"/>
                                  </p:stCondLst>
                                  <p:childTnLst>
                                    <p:animEffect transition="out" filter="blinds(horizontal)">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1444">
                                            <p:txEl>
                                              <p:pRg st="4" end="4"/>
                                            </p:txEl>
                                          </p:spTgt>
                                        </p:tgtEl>
                                        <p:attrNameLst>
                                          <p:attrName>style.visibility</p:attrName>
                                        </p:attrNameLst>
                                      </p:cBhvr>
                                      <p:to>
                                        <p:strVal val="visible"/>
                                      </p:to>
                                    </p:set>
                                    <p:animEffect transition="in" filter="blinds(horizontal)">
                                      <p:cBhvr>
                                        <p:cTn id="24" dur="500"/>
                                        <p:tgtEl>
                                          <p:spTgt spid="61444">
                                            <p:txEl>
                                              <p:pRg st="4" end="4"/>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61444">
                                            <p:txEl>
                                              <p:pRg st="5" end="5"/>
                                            </p:txEl>
                                          </p:spTgt>
                                        </p:tgtEl>
                                        <p:attrNameLst>
                                          <p:attrName>style.visibility</p:attrName>
                                        </p:attrNameLst>
                                      </p:cBhvr>
                                      <p:to>
                                        <p:strVal val="visible"/>
                                      </p:to>
                                    </p:set>
                                    <p:animEffect transition="in" filter="blinds(horizontal)">
                                      <p:cBhvr>
                                        <p:cTn id="27" dur="500"/>
                                        <p:tgtEl>
                                          <p:spTgt spid="61444">
                                            <p:txEl>
                                              <p:pRg st="5" end="5"/>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61444">
                                            <p:txEl>
                                              <p:pRg st="6" end="6"/>
                                            </p:txEl>
                                          </p:spTgt>
                                        </p:tgtEl>
                                        <p:attrNameLst>
                                          <p:attrName>style.visibility</p:attrName>
                                        </p:attrNameLst>
                                      </p:cBhvr>
                                      <p:to>
                                        <p:strVal val="visible"/>
                                      </p:to>
                                    </p:set>
                                    <p:animEffect transition="in" filter="blinds(horizontal)">
                                      <p:cBhvr>
                                        <p:cTn id="30" dur="500"/>
                                        <p:tgtEl>
                                          <p:spTgt spid="61444">
                                            <p:txEl>
                                              <p:pRg st="6" end="6"/>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1444">
                                            <p:txEl>
                                              <p:pRg st="7" end="7"/>
                                            </p:txEl>
                                          </p:spTgt>
                                        </p:tgtEl>
                                        <p:attrNameLst>
                                          <p:attrName>style.visibility</p:attrName>
                                        </p:attrNameLst>
                                      </p:cBhvr>
                                      <p:to>
                                        <p:strVal val="visible"/>
                                      </p:to>
                                    </p:set>
                                    <p:animEffect transition="in" filter="blinds(horizontal)">
                                      <p:cBhvr>
                                        <p:cTn id="33" dur="500"/>
                                        <p:tgtEl>
                                          <p:spTgt spid="6144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44675"/>
            <a:ext cx="7942263" cy="15811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61444" name="Rectangle 2"/>
          <p:cNvSpPr>
            <a:spLocks noChangeArrowheads="1"/>
          </p:cNvSpPr>
          <p:nvPr/>
        </p:nvSpPr>
        <p:spPr bwMode="auto">
          <a:xfrm>
            <a:off x="198438" y="981075"/>
            <a:ext cx="894556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GB" sz="2400" dirty="0">
                <a:solidFill>
                  <a:srgbClr val="7030A0"/>
                </a:solidFill>
                <a:latin typeface="Calibri" charset="0"/>
                <a:cs typeface="Calibri" charset="0"/>
              </a:rPr>
              <a:t>Real problem:</a:t>
            </a:r>
            <a:r>
              <a:rPr lang="en-GB" sz="2400" dirty="0">
                <a:latin typeface="Calibri" charset="0"/>
                <a:cs typeface="Calibri" charset="0"/>
              </a:rPr>
              <a:t> Identify most effective drug cocktails from a non-stationary drug </a:t>
            </a:r>
            <a:r>
              <a:rPr lang="en-GB" sz="2400" dirty="0" smtClean="0">
                <a:latin typeface="Calibri" charset="0"/>
                <a:cs typeface="Calibri" charset="0"/>
              </a:rPr>
              <a:t>library</a:t>
            </a:r>
          </a:p>
          <a:p>
            <a:endParaRPr lang="en-GB" sz="2400" dirty="0">
              <a:latin typeface="Calibri" charset="0"/>
              <a:cs typeface="Calibri" charset="0"/>
            </a:endParaRPr>
          </a:p>
          <a:p>
            <a:endParaRPr lang="en-GB" sz="2400" dirty="0" smtClean="0">
              <a:latin typeface="Calibri" charset="0"/>
              <a:cs typeface="Calibri" charset="0"/>
            </a:endParaRPr>
          </a:p>
          <a:p>
            <a:endParaRPr lang="en-GB" sz="2400" dirty="0" smtClean="0">
              <a:latin typeface="Calibri" charset="0"/>
              <a:cs typeface="Calibri" charset="0"/>
            </a:endParaRPr>
          </a:p>
          <a:p>
            <a:r>
              <a:rPr lang="en-GB" sz="2400" b="1" dirty="0" smtClean="0">
                <a:solidFill>
                  <a:srgbClr val="660066"/>
                </a:solidFill>
                <a:latin typeface="Calibri" charset="0"/>
                <a:cs typeface="Calibri" charset="0"/>
              </a:rPr>
              <a:t>Illustration of what is happening</a:t>
            </a:r>
            <a:endParaRPr lang="en-GB" sz="2400" b="1" dirty="0">
              <a:solidFill>
                <a:srgbClr val="660066"/>
              </a:solidFill>
              <a:latin typeface="Calibri" charset="0"/>
              <a:cs typeface="Calibri" charset="0"/>
            </a:endParaRPr>
          </a:p>
        </p:txBody>
      </p:sp>
      <p:sp>
        <p:nvSpPr>
          <p:cNvPr id="3" name="Multiply 2"/>
          <p:cNvSpPr/>
          <p:nvPr/>
        </p:nvSpPr>
        <p:spPr bwMode="auto">
          <a:xfrm>
            <a:off x="1619250" y="2193925"/>
            <a:ext cx="360363"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18" name="Multiply 17"/>
          <p:cNvSpPr/>
          <p:nvPr/>
        </p:nvSpPr>
        <p:spPr bwMode="auto">
          <a:xfrm>
            <a:off x="2484438" y="2193925"/>
            <a:ext cx="358775"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8" name="Freeform 7"/>
          <p:cNvSpPr/>
          <p:nvPr/>
        </p:nvSpPr>
        <p:spPr bwMode="auto">
          <a:xfrm>
            <a:off x="3118991" y="4963814"/>
            <a:ext cx="1681163" cy="1622425"/>
          </a:xfrm>
          <a:custGeom>
            <a:avLst/>
            <a:gdLst>
              <a:gd name="connsiteX0" fmla="*/ 1188633 w 1645833"/>
              <a:gd name="connsiteY0" fmla="*/ 630621 h 2758966"/>
              <a:gd name="connsiteX1" fmla="*/ 1188633 w 1645833"/>
              <a:gd name="connsiteY1" fmla="*/ 630621 h 2758966"/>
              <a:gd name="connsiteX2" fmla="*/ 1204399 w 1645833"/>
              <a:gd name="connsiteY2" fmla="*/ 772510 h 2758966"/>
              <a:gd name="connsiteX3" fmla="*/ 1235930 w 1645833"/>
              <a:gd name="connsiteY3" fmla="*/ 867103 h 2758966"/>
              <a:gd name="connsiteX4" fmla="*/ 1330523 w 1645833"/>
              <a:gd name="connsiteY4" fmla="*/ 1072055 h 2758966"/>
              <a:gd name="connsiteX5" fmla="*/ 1362054 w 1645833"/>
              <a:gd name="connsiteY5" fmla="*/ 1119352 h 2758966"/>
              <a:gd name="connsiteX6" fmla="*/ 1409351 w 1645833"/>
              <a:gd name="connsiteY6" fmla="*/ 1166648 h 2758966"/>
              <a:gd name="connsiteX7" fmla="*/ 1440882 w 1645833"/>
              <a:gd name="connsiteY7" fmla="*/ 1229710 h 2758966"/>
              <a:gd name="connsiteX8" fmla="*/ 1535475 w 1645833"/>
              <a:gd name="connsiteY8" fmla="*/ 1324303 h 2758966"/>
              <a:gd name="connsiteX9" fmla="*/ 1567006 w 1645833"/>
              <a:gd name="connsiteY9" fmla="*/ 1434662 h 2758966"/>
              <a:gd name="connsiteX10" fmla="*/ 1598537 w 1645833"/>
              <a:gd name="connsiteY10" fmla="*/ 1545021 h 2758966"/>
              <a:gd name="connsiteX11" fmla="*/ 1645833 w 1645833"/>
              <a:gd name="connsiteY11" fmla="*/ 1734207 h 2758966"/>
              <a:gd name="connsiteX12" fmla="*/ 1614302 w 1645833"/>
              <a:gd name="connsiteY12" fmla="*/ 2270235 h 2758966"/>
              <a:gd name="connsiteX13" fmla="*/ 1582771 w 1645833"/>
              <a:gd name="connsiteY13" fmla="*/ 2396359 h 2758966"/>
              <a:gd name="connsiteX14" fmla="*/ 1551240 w 1645833"/>
              <a:gd name="connsiteY14" fmla="*/ 2459421 h 2758966"/>
              <a:gd name="connsiteX15" fmla="*/ 1503944 w 1645833"/>
              <a:gd name="connsiteY15" fmla="*/ 2506717 h 2758966"/>
              <a:gd name="connsiteX16" fmla="*/ 1393585 w 1645833"/>
              <a:gd name="connsiteY16" fmla="*/ 2585545 h 2758966"/>
              <a:gd name="connsiteX17" fmla="*/ 1283226 w 1645833"/>
              <a:gd name="connsiteY17" fmla="*/ 2632841 h 2758966"/>
              <a:gd name="connsiteX18" fmla="*/ 1235930 w 1645833"/>
              <a:gd name="connsiteY18" fmla="*/ 2664372 h 2758966"/>
              <a:gd name="connsiteX19" fmla="*/ 1094040 w 1645833"/>
              <a:gd name="connsiteY19" fmla="*/ 2695903 h 2758966"/>
              <a:gd name="connsiteX20" fmla="*/ 1046744 w 1645833"/>
              <a:gd name="connsiteY20" fmla="*/ 2727435 h 2758966"/>
              <a:gd name="connsiteX21" fmla="*/ 999447 w 1645833"/>
              <a:gd name="connsiteY21" fmla="*/ 2743200 h 2758966"/>
              <a:gd name="connsiteX22" fmla="*/ 605309 w 1645833"/>
              <a:gd name="connsiteY22" fmla="*/ 2758966 h 2758966"/>
              <a:gd name="connsiteX23" fmla="*/ 479185 w 1645833"/>
              <a:gd name="connsiteY23" fmla="*/ 2743200 h 2758966"/>
              <a:gd name="connsiteX24" fmla="*/ 431888 w 1645833"/>
              <a:gd name="connsiteY24" fmla="*/ 2711669 h 2758966"/>
              <a:gd name="connsiteX25" fmla="*/ 321530 w 1645833"/>
              <a:gd name="connsiteY25" fmla="*/ 2680138 h 2758966"/>
              <a:gd name="connsiteX26" fmla="*/ 258468 w 1645833"/>
              <a:gd name="connsiteY26" fmla="*/ 2648607 h 2758966"/>
              <a:gd name="connsiteX27" fmla="*/ 211171 w 1645833"/>
              <a:gd name="connsiteY27" fmla="*/ 2632841 h 2758966"/>
              <a:gd name="connsiteX28" fmla="*/ 163875 w 1645833"/>
              <a:gd name="connsiteY28" fmla="*/ 2601310 h 2758966"/>
              <a:gd name="connsiteX29" fmla="*/ 132344 w 1645833"/>
              <a:gd name="connsiteY29" fmla="*/ 2554014 h 2758966"/>
              <a:gd name="connsiteX30" fmla="*/ 85047 w 1645833"/>
              <a:gd name="connsiteY30" fmla="*/ 2506717 h 2758966"/>
              <a:gd name="connsiteX31" fmla="*/ 37751 w 1645833"/>
              <a:gd name="connsiteY31" fmla="*/ 2427890 h 2758966"/>
              <a:gd name="connsiteX32" fmla="*/ 37751 w 1645833"/>
              <a:gd name="connsiteY32" fmla="*/ 1828800 h 2758966"/>
              <a:gd name="connsiteX33" fmla="*/ 69282 w 1645833"/>
              <a:gd name="connsiteY33" fmla="*/ 1702676 h 2758966"/>
              <a:gd name="connsiteX34" fmla="*/ 179640 w 1645833"/>
              <a:gd name="connsiteY34" fmla="*/ 1545021 h 2758966"/>
              <a:gd name="connsiteX35" fmla="*/ 226937 w 1645833"/>
              <a:gd name="connsiteY35" fmla="*/ 1497724 h 2758966"/>
              <a:gd name="connsiteX36" fmla="*/ 274233 w 1645833"/>
              <a:gd name="connsiteY36" fmla="*/ 1387366 h 2758966"/>
              <a:gd name="connsiteX37" fmla="*/ 289999 w 1645833"/>
              <a:gd name="connsiteY37" fmla="*/ 1340069 h 2758966"/>
              <a:gd name="connsiteX38" fmla="*/ 337295 w 1645833"/>
              <a:gd name="connsiteY38" fmla="*/ 1135117 h 2758966"/>
              <a:gd name="connsiteX39" fmla="*/ 353061 w 1645833"/>
              <a:gd name="connsiteY39" fmla="*/ 914400 h 2758966"/>
              <a:gd name="connsiteX40" fmla="*/ 368826 w 1645833"/>
              <a:gd name="connsiteY40" fmla="*/ 851338 h 2758966"/>
              <a:gd name="connsiteX41" fmla="*/ 400357 w 1645833"/>
              <a:gd name="connsiteY41" fmla="*/ 551793 h 2758966"/>
              <a:gd name="connsiteX42" fmla="*/ 416123 w 1645833"/>
              <a:gd name="connsiteY42" fmla="*/ 504497 h 2758966"/>
              <a:gd name="connsiteX43" fmla="*/ 431888 w 1645833"/>
              <a:gd name="connsiteY43" fmla="*/ 425669 h 2758966"/>
              <a:gd name="connsiteX44" fmla="*/ 447654 w 1645833"/>
              <a:gd name="connsiteY44" fmla="*/ 299545 h 2758966"/>
              <a:gd name="connsiteX45" fmla="*/ 494951 w 1645833"/>
              <a:gd name="connsiteY45" fmla="*/ 189186 h 2758966"/>
              <a:gd name="connsiteX46" fmla="*/ 526482 w 1645833"/>
              <a:gd name="connsiteY46" fmla="*/ 94593 h 2758966"/>
              <a:gd name="connsiteX47" fmla="*/ 636840 w 1645833"/>
              <a:gd name="connsiteY47" fmla="*/ 15766 h 2758966"/>
              <a:gd name="connsiteX48" fmla="*/ 684137 w 1645833"/>
              <a:gd name="connsiteY48" fmla="*/ 0 h 2758966"/>
              <a:gd name="connsiteX49" fmla="*/ 810261 w 1645833"/>
              <a:gd name="connsiteY49" fmla="*/ 15766 h 2758966"/>
              <a:gd name="connsiteX50" fmla="*/ 857557 w 1645833"/>
              <a:gd name="connsiteY50" fmla="*/ 47297 h 2758966"/>
              <a:gd name="connsiteX51" fmla="*/ 920619 w 1645833"/>
              <a:gd name="connsiteY51" fmla="*/ 78828 h 2758966"/>
              <a:gd name="connsiteX52" fmla="*/ 999447 w 1645833"/>
              <a:gd name="connsiteY52" fmla="*/ 173421 h 2758966"/>
              <a:gd name="connsiteX53" fmla="*/ 1094040 w 1645833"/>
              <a:gd name="connsiteY53" fmla="*/ 252248 h 2758966"/>
              <a:gd name="connsiteX54" fmla="*/ 1125571 w 1645833"/>
              <a:gd name="connsiteY54" fmla="*/ 299545 h 2758966"/>
              <a:gd name="connsiteX55" fmla="*/ 1172868 w 1645833"/>
              <a:gd name="connsiteY55" fmla="*/ 346841 h 2758966"/>
              <a:gd name="connsiteX56" fmla="*/ 1188633 w 1645833"/>
              <a:gd name="connsiteY56" fmla="*/ 425669 h 2758966"/>
              <a:gd name="connsiteX57" fmla="*/ 1220164 w 1645833"/>
              <a:gd name="connsiteY57" fmla="*/ 551793 h 2758966"/>
              <a:gd name="connsiteX58" fmla="*/ 1220164 w 1645833"/>
              <a:gd name="connsiteY58" fmla="*/ 693683 h 2758966"/>
              <a:gd name="connsiteX59" fmla="*/ 1204399 w 1645833"/>
              <a:gd name="connsiteY59" fmla="*/ 882869 h 2758966"/>
              <a:gd name="connsiteX60" fmla="*/ 1251695 w 1645833"/>
              <a:gd name="connsiteY60" fmla="*/ 835572 h 275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45833" h="2758966">
                <a:moveTo>
                  <a:pt x="1188633" y="630621"/>
                </a:moveTo>
                <a:lnTo>
                  <a:pt x="1188633" y="630621"/>
                </a:lnTo>
                <a:cubicBezTo>
                  <a:pt x="1193888" y="677917"/>
                  <a:pt x="1195066" y="725847"/>
                  <a:pt x="1204399" y="772510"/>
                </a:cubicBezTo>
                <a:cubicBezTo>
                  <a:pt x="1210917" y="805101"/>
                  <a:pt x="1225420" y="835572"/>
                  <a:pt x="1235930" y="867103"/>
                </a:cubicBezTo>
                <a:cubicBezTo>
                  <a:pt x="1262144" y="945746"/>
                  <a:pt x="1273007" y="985781"/>
                  <a:pt x="1330523" y="1072055"/>
                </a:cubicBezTo>
                <a:cubicBezTo>
                  <a:pt x="1341033" y="1087821"/>
                  <a:pt x="1349924" y="1104796"/>
                  <a:pt x="1362054" y="1119352"/>
                </a:cubicBezTo>
                <a:cubicBezTo>
                  <a:pt x="1376327" y="1136480"/>
                  <a:pt x="1393585" y="1150883"/>
                  <a:pt x="1409351" y="1166648"/>
                </a:cubicBezTo>
                <a:cubicBezTo>
                  <a:pt x="1419861" y="1187669"/>
                  <a:pt x="1426201" y="1211358"/>
                  <a:pt x="1440882" y="1229710"/>
                </a:cubicBezTo>
                <a:cubicBezTo>
                  <a:pt x="1468738" y="1264530"/>
                  <a:pt x="1535475" y="1324303"/>
                  <a:pt x="1535475" y="1324303"/>
                </a:cubicBezTo>
                <a:cubicBezTo>
                  <a:pt x="1573274" y="1437705"/>
                  <a:pt x="1527414" y="1296089"/>
                  <a:pt x="1567006" y="1434662"/>
                </a:cubicBezTo>
                <a:cubicBezTo>
                  <a:pt x="1583887" y="1493746"/>
                  <a:pt x="1586219" y="1477270"/>
                  <a:pt x="1598537" y="1545021"/>
                </a:cubicBezTo>
                <a:cubicBezTo>
                  <a:pt x="1628189" y="1708107"/>
                  <a:pt x="1592973" y="1602056"/>
                  <a:pt x="1645833" y="1734207"/>
                </a:cubicBezTo>
                <a:cubicBezTo>
                  <a:pt x="1635323" y="1912883"/>
                  <a:pt x="1628029" y="2091777"/>
                  <a:pt x="1614302" y="2270235"/>
                </a:cubicBezTo>
                <a:cubicBezTo>
                  <a:pt x="1611988" y="2300312"/>
                  <a:pt x="1596647" y="2363981"/>
                  <a:pt x="1582771" y="2396359"/>
                </a:cubicBezTo>
                <a:cubicBezTo>
                  <a:pt x="1573513" y="2417961"/>
                  <a:pt x="1564900" y="2440297"/>
                  <a:pt x="1551240" y="2459421"/>
                </a:cubicBezTo>
                <a:cubicBezTo>
                  <a:pt x="1538281" y="2477564"/>
                  <a:pt x="1520872" y="2492207"/>
                  <a:pt x="1503944" y="2506717"/>
                </a:cubicBezTo>
                <a:cubicBezTo>
                  <a:pt x="1487021" y="2521222"/>
                  <a:pt x="1418542" y="2571284"/>
                  <a:pt x="1393585" y="2585545"/>
                </a:cubicBezTo>
                <a:cubicBezTo>
                  <a:pt x="1339035" y="2616716"/>
                  <a:pt x="1336290" y="2615154"/>
                  <a:pt x="1283226" y="2632841"/>
                </a:cubicBezTo>
                <a:cubicBezTo>
                  <a:pt x="1267461" y="2643351"/>
                  <a:pt x="1253346" y="2656908"/>
                  <a:pt x="1235930" y="2664372"/>
                </a:cubicBezTo>
                <a:cubicBezTo>
                  <a:pt x="1216444" y="2672723"/>
                  <a:pt x="1108076" y="2693096"/>
                  <a:pt x="1094040" y="2695903"/>
                </a:cubicBezTo>
                <a:cubicBezTo>
                  <a:pt x="1078275" y="2706414"/>
                  <a:pt x="1063691" y="2718961"/>
                  <a:pt x="1046744" y="2727435"/>
                </a:cubicBezTo>
                <a:cubicBezTo>
                  <a:pt x="1031880" y="2734867"/>
                  <a:pt x="1016023" y="2742016"/>
                  <a:pt x="999447" y="2743200"/>
                </a:cubicBezTo>
                <a:cubicBezTo>
                  <a:pt x="868297" y="2752568"/>
                  <a:pt x="736688" y="2753711"/>
                  <a:pt x="605309" y="2758966"/>
                </a:cubicBezTo>
                <a:cubicBezTo>
                  <a:pt x="563268" y="2753711"/>
                  <a:pt x="520061" y="2754348"/>
                  <a:pt x="479185" y="2743200"/>
                </a:cubicBezTo>
                <a:cubicBezTo>
                  <a:pt x="460905" y="2738214"/>
                  <a:pt x="448835" y="2720143"/>
                  <a:pt x="431888" y="2711669"/>
                </a:cubicBezTo>
                <a:cubicBezTo>
                  <a:pt x="409266" y="2700358"/>
                  <a:pt x="341742" y="2685191"/>
                  <a:pt x="321530" y="2680138"/>
                </a:cubicBezTo>
                <a:cubicBezTo>
                  <a:pt x="300509" y="2669628"/>
                  <a:pt x="280070" y="2657865"/>
                  <a:pt x="258468" y="2648607"/>
                </a:cubicBezTo>
                <a:cubicBezTo>
                  <a:pt x="243193" y="2642061"/>
                  <a:pt x="226035" y="2640273"/>
                  <a:pt x="211171" y="2632841"/>
                </a:cubicBezTo>
                <a:cubicBezTo>
                  <a:pt x="194224" y="2624367"/>
                  <a:pt x="179640" y="2611820"/>
                  <a:pt x="163875" y="2601310"/>
                </a:cubicBezTo>
                <a:cubicBezTo>
                  <a:pt x="153365" y="2585545"/>
                  <a:pt x="144474" y="2568570"/>
                  <a:pt x="132344" y="2554014"/>
                </a:cubicBezTo>
                <a:cubicBezTo>
                  <a:pt x="118070" y="2536886"/>
                  <a:pt x="98425" y="2524554"/>
                  <a:pt x="85047" y="2506717"/>
                </a:cubicBezTo>
                <a:cubicBezTo>
                  <a:pt x="66662" y="2482203"/>
                  <a:pt x="53516" y="2454166"/>
                  <a:pt x="37751" y="2427890"/>
                </a:cubicBezTo>
                <a:cubicBezTo>
                  <a:pt x="-20305" y="2137618"/>
                  <a:pt x="-4227" y="2290554"/>
                  <a:pt x="37751" y="1828800"/>
                </a:cubicBezTo>
                <a:cubicBezTo>
                  <a:pt x="39271" y="1812083"/>
                  <a:pt x="55897" y="1726768"/>
                  <a:pt x="69282" y="1702676"/>
                </a:cubicBezTo>
                <a:cubicBezTo>
                  <a:pt x="83562" y="1676972"/>
                  <a:pt x="153537" y="1575475"/>
                  <a:pt x="179640" y="1545021"/>
                </a:cubicBezTo>
                <a:cubicBezTo>
                  <a:pt x="194150" y="1528093"/>
                  <a:pt x="211171" y="1513490"/>
                  <a:pt x="226937" y="1497724"/>
                </a:cubicBezTo>
                <a:cubicBezTo>
                  <a:pt x="259747" y="1366481"/>
                  <a:pt x="219796" y="1496238"/>
                  <a:pt x="274233" y="1387366"/>
                </a:cubicBezTo>
                <a:cubicBezTo>
                  <a:pt x="281665" y="1372502"/>
                  <a:pt x="285626" y="1356102"/>
                  <a:pt x="289999" y="1340069"/>
                </a:cubicBezTo>
                <a:cubicBezTo>
                  <a:pt x="318522" y="1235484"/>
                  <a:pt x="318910" y="1227045"/>
                  <a:pt x="337295" y="1135117"/>
                </a:cubicBezTo>
                <a:cubicBezTo>
                  <a:pt x="342550" y="1061545"/>
                  <a:pt x="344916" y="987709"/>
                  <a:pt x="353061" y="914400"/>
                </a:cubicBezTo>
                <a:cubicBezTo>
                  <a:pt x="355454" y="892865"/>
                  <a:pt x="366138" y="872838"/>
                  <a:pt x="368826" y="851338"/>
                </a:cubicBezTo>
                <a:cubicBezTo>
                  <a:pt x="384751" y="723940"/>
                  <a:pt x="377362" y="666768"/>
                  <a:pt x="400357" y="551793"/>
                </a:cubicBezTo>
                <a:cubicBezTo>
                  <a:pt x="403616" y="535498"/>
                  <a:pt x="412092" y="520619"/>
                  <a:pt x="416123" y="504497"/>
                </a:cubicBezTo>
                <a:cubicBezTo>
                  <a:pt x="422622" y="478501"/>
                  <a:pt x="427813" y="452154"/>
                  <a:pt x="431888" y="425669"/>
                </a:cubicBezTo>
                <a:cubicBezTo>
                  <a:pt x="438330" y="383793"/>
                  <a:pt x="440075" y="341230"/>
                  <a:pt x="447654" y="299545"/>
                </a:cubicBezTo>
                <a:cubicBezTo>
                  <a:pt x="456113" y="253018"/>
                  <a:pt x="476828" y="234492"/>
                  <a:pt x="494951" y="189186"/>
                </a:cubicBezTo>
                <a:cubicBezTo>
                  <a:pt x="507295" y="158327"/>
                  <a:pt x="499893" y="114535"/>
                  <a:pt x="526482" y="94593"/>
                </a:cubicBezTo>
                <a:cubicBezTo>
                  <a:pt x="540761" y="83884"/>
                  <a:pt x="613790" y="27291"/>
                  <a:pt x="636840" y="15766"/>
                </a:cubicBezTo>
                <a:cubicBezTo>
                  <a:pt x="651704" y="8334"/>
                  <a:pt x="668371" y="5255"/>
                  <a:pt x="684137" y="0"/>
                </a:cubicBezTo>
                <a:cubicBezTo>
                  <a:pt x="726178" y="5255"/>
                  <a:pt x="769385" y="4618"/>
                  <a:pt x="810261" y="15766"/>
                </a:cubicBezTo>
                <a:cubicBezTo>
                  <a:pt x="828541" y="20752"/>
                  <a:pt x="841106" y="37896"/>
                  <a:pt x="857557" y="47297"/>
                </a:cubicBezTo>
                <a:cubicBezTo>
                  <a:pt x="877962" y="58957"/>
                  <a:pt x="901064" y="65792"/>
                  <a:pt x="920619" y="78828"/>
                </a:cubicBezTo>
                <a:cubicBezTo>
                  <a:pt x="947927" y="97033"/>
                  <a:pt x="983544" y="154868"/>
                  <a:pt x="999447" y="173421"/>
                </a:cubicBezTo>
                <a:cubicBezTo>
                  <a:pt x="1039908" y="220625"/>
                  <a:pt x="1045388" y="219813"/>
                  <a:pt x="1094040" y="252248"/>
                </a:cubicBezTo>
                <a:cubicBezTo>
                  <a:pt x="1104550" y="268014"/>
                  <a:pt x="1113441" y="284989"/>
                  <a:pt x="1125571" y="299545"/>
                </a:cubicBezTo>
                <a:cubicBezTo>
                  <a:pt x="1139844" y="316673"/>
                  <a:pt x="1162897" y="326899"/>
                  <a:pt x="1172868" y="346841"/>
                </a:cubicBezTo>
                <a:cubicBezTo>
                  <a:pt x="1184852" y="370808"/>
                  <a:pt x="1182134" y="399673"/>
                  <a:pt x="1188633" y="425669"/>
                </a:cubicBezTo>
                <a:cubicBezTo>
                  <a:pt x="1204678" y="489851"/>
                  <a:pt x="1214353" y="470434"/>
                  <a:pt x="1220164" y="551793"/>
                </a:cubicBezTo>
                <a:cubicBezTo>
                  <a:pt x="1223534" y="598969"/>
                  <a:pt x="1220164" y="646386"/>
                  <a:pt x="1220164" y="693683"/>
                </a:cubicBezTo>
                <a:lnTo>
                  <a:pt x="1204399" y="882869"/>
                </a:lnTo>
                <a:lnTo>
                  <a:pt x="1251695" y="835572"/>
                </a:lnTo>
              </a:path>
            </a:pathLst>
          </a:custGeom>
          <a:noFill/>
          <a:ln w="28575" cap="flat" cmpd="sng" algn="ctr">
            <a:solidFill>
              <a:schemeClr val="accent6">
                <a:lumMod val="75000"/>
              </a:schemeClr>
            </a:solidFill>
            <a:prstDash val="solid"/>
            <a:round/>
            <a:headEnd type="none" w="med" len="med"/>
            <a:tailEnd type="none" w="med" len="med"/>
          </a:ln>
          <a:effectLst/>
          <a:extLst/>
        </p:spPr>
        <p:txBody>
          <a:bodyPr/>
          <a:lstStyle/>
          <a:p>
            <a:pPr>
              <a:buClr>
                <a:srgbClr val="000000"/>
              </a:buClr>
              <a:buSzPct val="100000"/>
              <a:buFont typeface="Arial" pitchFamily="34" charset="0"/>
              <a:buNone/>
              <a:defRPr/>
            </a:pPr>
            <a:endParaRPr lang="en-US">
              <a:latin typeface="Arial" pitchFamily="34" charset="0"/>
              <a:ea typeface="+mn-ea"/>
              <a:cs typeface="+mn-cs"/>
            </a:endParaRPr>
          </a:p>
        </p:txBody>
      </p:sp>
      <p:sp>
        <p:nvSpPr>
          <p:cNvPr id="9" name="Freeform 8"/>
          <p:cNvSpPr>
            <a:spLocks/>
          </p:cNvSpPr>
          <p:nvPr/>
        </p:nvSpPr>
        <p:spPr bwMode="auto">
          <a:xfrm>
            <a:off x="3280916" y="4820939"/>
            <a:ext cx="1541463" cy="1590675"/>
          </a:xfrm>
          <a:custGeom>
            <a:avLst/>
            <a:gdLst>
              <a:gd name="T0" fmla="*/ 1044064 w 1768680"/>
              <a:gd name="T1" fmla="*/ 611169 h 1765738"/>
              <a:gd name="T2" fmla="*/ 1044064 w 1768680"/>
              <a:gd name="T3" fmla="*/ 611169 h 1765738"/>
              <a:gd name="T4" fmla="*/ 1023183 w 1768680"/>
              <a:gd name="T5" fmla="*/ 253694 h 1765738"/>
              <a:gd name="T6" fmla="*/ 1002302 w 1768680"/>
              <a:gd name="T7" fmla="*/ 184504 h 1765738"/>
              <a:gd name="T8" fmla="*/ 991861 w 1768680"/>
              <a:gd name="T9" fmla="*/ 149910 h 1765738"/>
              <a:gd name="T10" fmla="*/ 939658 w 1768680"/>
              <a:gd name="T11" fmla="*/ 80721 h 1765738"/>
              <a:gd name="T12" fmla="*/ 877015 w 1768680"/>
              <a:gd name="T13" fmla="*/ 34596 h 1765738"/>
              <a:gd name="T14" fmla="*/ 845693 w 1768680"/>
              <a:gd name="T15" fmla="*/ 11532 h 1765738"/>
              <a:gd name="T16" fmla="*/ 730845 w 1768680"/>
              <a:gd name="T17" fmla="*/ 0 h 1765738"/>
              <a:gd name="T18" fmla="*/ 615998 w 1768680"/>
              <a:gd name="T19" fmla="*/ 11532 h 1765738"/>
              <a:gd name="T20" fmla="*/ 553354 w 1768680"/>
              <a:gd name="T21" fmla="*/ 34596 h 1765738"/>
              <a:gd name="T22" fmla="*/ 511591 w 1768680"/>
              <a:gd name="T23" fmla="*/ 46126 h 1765738"/>
              <a:gd name="T24" fmla="*/ 448947 w 1768680"/>
              <a:gd name="T25" fmla="*/ 69189 h 1765738"/>
              <a:gd name="T26" fmla="*/ 417625 w 1768680"/>
              <a:gd name="T27" fmla="*/ 92253 h 1765738"/>
              <a:gd name="T28" fmla="*/ 354981 w 1768680"/>
              <a:gd name="T29" fmla="*/ 115315 h 1765738"/>
              <a:gd name="T30" fmla="*/ 292338 w 1768680"/>
              <a:gd name="T31" fmla="*/ 149910 h 1765738"/>
              <a:gd name="T32" fmla="*/ 250576 w 1768680"/>
              <a:gd name="T33" fmla="*/ 253694 h 1765738"/>
              <a:gd name="T34" fmla="*/ 219254 w 1768680"/>
              <a:gd name="T35" fmla="*/ 288287 h 1765738"/>
              <a:gd name="T36" fmla="*/ 208813 w 1768680"/>
              <a:gd name="T37" fmla="*/ 322882 h 1765738"/>
              <a:gd name="T38" fmla="*/ 187932 w 1768680"/>
              <a:gd name="T39" fmla="*/ 357476 h 1765738"/>
              <a:gd name="T40" fmla="*/ 156609 w 1768680"/>
              <a:gd name="T41" fmla="*/ 518917 h 1765738"/>
              <a:gd name="T42" fmla="*/ 146169 w 1768680"/>
              <a:gd name="T43" fmla="*/ 553512 h 1765738"/>
              <a:gd name="T44" fmla="*/ 114847 w 1768680"/>
              <a:gd name="T45" fmla="*/ 703420 h 1765738"/>
              <a:gd name="T46" fmla="*/ 104406 w 1768680"/>
              <a:gd name="T47" fmla="*/ 738015 h 1765738"/>
              <a:gd name="T48" fmla="*/ 83525 w 1768680"/>
              <a:gd name="T49" fmla="*/ 772610 h 1765738"/>
              <a:gd name="T50" fmla="*/ 62644 w 1768680"/>
              <a:gd name="T51" fmla="*/ 818735 h 1765738"/>
              <a:gd name="T52" fmla="*/ 0 w 1768680"/>
              <a:gd name="T53" fmla="*/ 864862 h 1765738"/>
              <a:gd name="T54" fmla="*/ 20881 w 1768680"/>
              <a:gd name="T55" fmla="*/ 1049364 h 1765738"/>
              <a:gd name="T56" fmla="*/ 31322 w 1768680"/>
              <a:gd name="T57" fmla="*/ 1083960 h 1765738"/>
              <a:gd name="T58" fmla="*/ 62644 w 1768680"/>
              <a:gd name="T59" fmla="*/ 1118554 h 1765738"/>
              <a:gd name="T60" fmla="*/ 73084 w 1768680"/>
              <a:gd name="T61" fmla="*/ 1153148 h 1765738"/>
              <a:gd name="T62" fmla="*/ 167050 w 1768680"/>
              <a:gd name="T63" fmla="*/ 1210806 h 1765738"/>
              <a:gd name="T64" fmla="*/ 229694 w 1768680"/>
              <a:gd name="T65" fmla="*/ 1256931 h 1765738"/>
              <a:gd name="T66" fmla="*/ 261017 w 1768680"/>
              <a:gd name="T67" fmla="*/ 1279995 h 1765738"/>
              <a:gd name="T68" fmla="*/ 334100 w 1768680"/>
              <a:gd name="T69" fmla="*/ 1291526 h 1765738"/>
              <a:gd name="T70" fmla="*/ 553354 w 1768680"/>
              <a:gd name="T71" fmla="*/ 1279995 h 1765738"/>
              <a:gd name="T72" fmla="*/ 647320 w 1768680"/>
              <a:gd name="T73" fmla="*/ 1222337 h 1765738"/>
              <a:gd name="T74" fmla="*/ 720404 w 1768680"/>
              <a:gd name="T75" fmla="*/ 1199274 h 1765738"/>
              <a:gd name="T76" fmla="*/ 783049 w 1768680"/>
              <a:gd name="T77" fmla="*/ 1176211 h 1765738"/>
              <a:gd name="T78" fmla="*/ 814371 w 1768680"/>
              <a:gd name="T79" fmla="*/ 1153148 h 1765738"/>
              <a:gd name="T80" fmla="*/ 887455 w 1768680"/>
              <a:gd name="T81" fmla="*/ 1107022 h 1765738"/>
              <a:gd name="T82" fmla="*/ 929217 w 1768680"/>
              <a:gd name="T83" fmla="*/ 1049364 h 1765738"/>
              <a:gd name="T84" fmla="*/ 991861 w 1768680"/>
              <a:gd name="T85" fmla="*/ 1003239 h 1765738"/>
              <a:gd name="T86" fmla="*/ 1023183 w 1768680"/>
              <a:gd name="T87" fmla="*/ 980176 h 1765738"/>
              <a:gd name="T88" fmla="*/ 1054505 w 1768680"/>
              <a:gd name="T89" fmla="*/ 957112 h 1765738"/>
              <a:gd name="T90" fmla="*/ 1085828 w 1768680"/>
              <a:gd name="T91" fmla="*/ 934050 h 1765738"/>
              <a:gd name="T92" fmla="*/ 1117149 w 1768680"/>
              <a:gd name="T93" fmla="*/ 922519 h 1765738"/>
              <a:gd name="T94" fmla="*/ 1138031 w 1768680"/>
              <a:gd name="T95" fmla="*/ 887924 h 1765738"/>
              <a:gd name="T96" fmla="*/ 1169353 w 1768680"/>
              <a:gd name="T97" fmla="*/ 876393 h 1765738"/>
              <a:gd name="T98" fmla="*/ 1158912 w 1768680"/>
              <a:gd name="T99" fmla="*/ 761079 h 1765738"/>
              <a:gd name="T100" fmla="*/ 1117149 w 1768680"/>
              <a:gd name="T101" fmla="*/ 657295 h 1765738"/>
              <a:gd name="T102" fmla="*/ 1075386 w 1768680"/>
              <a:gd name="T103" fmla="*/ 645763 h 1765738"/>
              <a:gd name="T104" fmla="*/ 1044064 w 1768680"/>
              <a:gd name="T105" fmla="*/ 611169 h 17657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68680" h="1765738">
                <a:moveTo>
                  <a:pt x="1576551" y="835573"/>
                </a:moveTo>
                <a:lnTo>
                  <a:pt x="1576551" y="835573"/>
                </a:lnTo>
                <a:cubicBezTo>
                  <a:pt x="1572727" y="736147"/>
                  <a:pt x="1585061" y="493658"/>
                  <a:pt x="1545020" y="346842"/>
                </a:cubicBezTo>
                <a:cubicBezTo>
                  <a:pt x="1536275" y="314777"/>
                  <a:pt x="1523999" y="283780"/>
                  <a:pt x="1513489" y="252249"/>
                </a:cubicBezTo>
                <a:cubicBezTo>
                  <a:pt x="1508234" y="236483"/>
                  <a:pt x="1506942" y="218779"/>
                  <a:pt x="1497724" y="204952"/>
                </a:cubicBezTo>
                <a:cubicBezTo>
                  <a:pt x="1469696" y="162911"/>
                  <a:pt x="1460915" y="143041"/>
                  <a:pt x="1418896" y="110359"/>
                </a:cubicBezTo>
                <a:cubicBezTo>
                  <a:pt x="1388983" y="87093"/>
                  <a:pt x="1355834" y="68318"/>
                  <a:pt x="1324303" y="47297"/>
                </a:cubicBezTo>
                <a:cubicBezTo>
                  <a:pt x="1308538" y="36787"/>
                  <a:pt x="1295877" y="17481"/>
                  <a:pt x="1277007" y="15766"/>
                </a:cubicBezTo>
                <a:lnTo>
                  <a:pt x="1103586" y="0"/>
                </a:lnTo>
                <a:cubicBezTo>
                  <a:pt x="1045779" y="5255"/>
                  <a:pt x="987327" y="5678"/>
                  <a:pt x="930165" y="15766"/>
                </a:cubicBezTo>
                <a:cubicBezTo>
                  <a:pt x="897434" y="21542"/>
                  <a:pt x="867816" y="39236"/>
                  <a:pt x="835572" y="47297"/>
                </a:cubicBezTo>
                <a:cubicBezTo>
                  <a:pt x="814551" y="52552"/>
                  <a:pt x="793264" y="56836"/>
                  <a:pt x="772510" y="63062"/>
                </a:cubicBezTo>
                <a:cubicBezTo>
                  <a:pt x="740675" y="72613"/>
                  <a:pt x="705572" y="76158"/>
                  <a:pt x="677917" y="94594"/>
                </a:cubicBezTo>
                <a:cubicBezTo>
                  <a:pt x="662151" y="105104"/>
                  <a:pt x="647935" y="118430"/>
                  <a:pt x="630620" y="126125"/>
                </a:cubicBezTo>
                <a:cubicBezTo>
                  <a:pt x="600248" y="139624"/>
                  <a:pt x="563681" y="139220"/>
                  <a:pt x="536027" y="157656"/>
                </a:cubicBezTo>
                <a:cubicBezTo>
                  <a:pt x="474904" y="198405"/>
                  <a:pt x="506706" y="183195"/>
                  <a:pt x="441434" y="204952"/>
                </a:cubicBezTo>
                <a:cubicBezTo>
                  <a:pt x="418520" y="273695"/>
                  <a:pt x="420011" y="296875"/>
                  <a:pt x="378372" y="346842"/>
                </a:cubicBezTo>
                <a:cubicBezTo>
                  <a:pt x="364099" y="363970"/>
                  <a:pt x="346841" y="378373"/>
                  <a:pt x="331076" y="394138"/>
                </a:cubicBezTo>
                <a:cubicBezTo>
                  <a:pt x="325821" y="409904"/>
                  <a:pt x="322742" y="426571"/>
                  <a:pt x="315310" y="441435"/>
                </a:cubicBezTo>
                <a:cubicBezTo>
                  <a:pt x="306836" y="458382"/>
                  <a:pt x="290254" y="470924"/>
                  <a:pt x="283779" y="488731"/>
                </a:cubicBezTo>
                <a:cubicBezTo>
                  <a:pt x="245960" y="592734"/>
                  <a:pt x="258292" y="611303"/>
                  <a:pt x="236482" y="709449"/>
                </a:cubicBezTo>
                <a:cubicBezTo>
                  <a:pt x="232877" y="725671"/>
                  <a:pt x="225972" y="740980"/>
                  <a:pt x="220717" y="756745"/>
                </a:cubicBezTo>
                <a:cubicBezTo>
                  <a:pt x="200250" y="900010"/>
                  <a:pt x="216702" y="831848"/>
                  <a:pt x="173420" y="961697"/>
                </a:cubicBezTo>
                <a:cubicBezTo>
                  <a:pt x="168165" y="977463"/>
                  <a:pt x="166873" y="995167"/>
                  <a:pt x="157655" y="1008994"/>
                </a:cubicBezTo>
                <a:cubicBezTo>
                  <a:pt x="147145" y="1024759"/>
                  <a:pt x="135525" y="1039839"/>
                  <a:pt x="126124" y="1056290"/>
                </a:cubicBezTo>
                <a:cubicBezTo>
                  <a:pt x="114464" y="1076695"/>
                  <a:pt x="111211" y="1102734"/>
                  <a:pt x="94593" y="1119352"/>
                </a:cubicBezTo>
                <a:cubicBezTo>
                  <a:pt x="67797" y="1146148"/>
                  <a:pt x="0" y="1182414"/>
                  <a:pt x="0" y="1182414"/>
                </a:cubicBezTo>
                <a:cubicBezTo>
                  <a:pt x="12221" y="1329069"/>
                  <a:pt x="2246" y="1332165"/>
                  <a:pt x="31531" y="1434662"/>
                </a:cubicBezTo>
                <a:cubicBezTo>
                  <a:pt x="36096" y="1450641"/>
                  <a:pt x="38078" y="1468132"/>
                  <a:pt x="47296" y="1481959"/>
                </a:cubicBezTo>
                <a:cubicBezTo>
                  <a:pt x="59664" y="1500510"/>
                  <a:pt x="78827" y="1513490"/>
                  <a:pt x="94593" y="1529256"/>
                </a:cubicBezTo>
                <a:cubicBezTo>
                  <a:pt x="99848" y="1545021"/>
                  <a:pt x="98607" y="1564801"/>
                  <a:pt x="110358" y="1576552"/>
                </a:cubicBezTo>
                <a:cubicBezTo>
                  <a:pt x="232377" y="1698571"/>
                  <a:pt x="163037" y="1605818"/>
                  <a:pt x="252248" y="1655380"/>
                </a:cubicBezTo>
                <a:cubicBezTo>
                  <a:pt x="285375" y="1673784"/>
                  <a:pt x="315310" y="1697421"/>
                  <a:pt x="346841" y="1718442"/>
                </a:cubicBezTo>
                <a:cubicBezTo>
                  <a:pt x="362607" y="1728952"/>
                  <a:pt x="375381" y="1747293"/>
                  <a:pt x="394138" y="1749973"/>
                </a:cubicBezTo>
                <a:lnTo>
                  <a:pt x="504496" y="1765738"/>
                </a:lnTo>
                <a:cubicBezTo>
                  <a:pt x="614855" y="1760483"/>
                  <a:pt x="725470" y="1759148"/>
                  <a:pt x="835572" y="1749973"/>
                </a:cubicBezTo>
                <a:cubicBezTo>
                  <a:pt x="898965" y="1744690"/>
                  <a:pt x="914316" y="1692193"/>
                  <a:pt x="977462" y="1671145"/>
                </a:cubicBezTo>
                <a:cubicBezTo>
                  <a:pt x="1136420" y="1618160"/>
                  <a:pt x="889846" y="1699006"/>
                  <a:pt x="1087820" y="1639614"/>
                </a:cubicBezTo>
                <a:cubicBezTo>
                  <a:pt x="1119655" y="1630063"/>
                  <a:pt x="1154759" y="1626520"/>
                  <a:pt x="1182414" y="1608083"/>
                </a:cubicBezTo>
                <a:cubicBezTo>
                  <a:pt x="1198179" y="1597573"/>
                  <a:pt x="1213259" y="1585953"/>
                  <a:pt x="1229710" y="1576552"/>
                </a:cubicBezTo>
                <a:cubicBezTo>
                  <a:pt x="1369735" y="1496537"/>
                  <a:pt x="1224831" y="1590315"/>
                  <a:pt x="1340069" y="1513490"/>
                </a:cubicBezTo>
                <a:cubicBezTo>
                  <a:pt x="1360752" y="1482466"/>
                  <a:pt x="1373180" y="1457125"/>
                  <a:pt x="1403131" y="1434662"/>
                </a:cubicBezTo>
                <a:cubicBezTo>
                  <a:pt x="1433447" y="1411925"/>
                  <a:pt x="1466193" y="1392621"/>
                  <a:pt x="1497724" y="1371600"/>
                </a:cubicBezTo>
                <a:lnTo>
                  <a:pt x="1545020" y="1340069"/>
                </a:lnTo>
                <a:lnTo>
                  <a:pt x="1592317" y="1308538"/>
                </a:lnTo>
                <a:cubicBezTo>
                  <a:pt x="1608083" y="1298028"/>
                  <a:pt x="1621638" y="1282999"/>
                  <a:pt x="1639614" y="1277007"/>
                </a:cubicBezTo>
                <a:lnTo>
                  <a:pt x="1686910" y="1261242"/>
                </a:lnTo>
                <a:cubicBezTo>
                  <a:pt x="1697420" y="1245476"/>
                  <a:pt x="1703645" y="1225782"/>
                  <a:pt x="1718441" y="1213945"/>
                </a:cubicBezTo>
                <a:cubicBezTo>
                  <a:pt x="1731418" y="1203564"/>
                  <a:pt x="1762765" y="1214530"/>
                  <a:pt x="1765738" y="1198180"/>
                </a:cubicBezTo>
                <a:cubicBezTo>
                  <a:pt x="1775186" y="1146218"/>
                  <a:pt x="1759705" y="1092434"/>
                  <a:pt x="1749972" y="1040525"/>
                </a:cubicBezTo>
                <a:cubicBezTo>
                  <a:pt x="1745296" y="1015587"/>
                  <a:pt x="1718152" y="923629"/>
                  <a:pt x="1686910" y="898635"/>
                </a:cubicBezTo>
                <a:cubicBezTo>
                  <a:pt x="1665125" y="881207"/>
                  <a:pt x="1646588" y="882869"/>
                  <a:pt x="1623848" y="882869"/>
                </a:cubicBezTo>
                <a:lnTo>
                  <a:pt x="1576551" y="835573"/>
                </a:lnTo>
                <a:close/>
              </a:path>
            </a:pathLst>
          </a:custGeom>
          <a:noFill/>
          <a:ln w="28575" cap="flat" cmpd="sng">
            <a:solidFill>
              <a:srgbClr val="FF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TextBox 9"/>
          <p:cNvSpPr txBox="1">
            <a:spLocks noChangeArrowheads="1"/>
          </p:cNvSpPr>
          <p:nvPr/>
        </p:nvSpPr>
        <p:spPr bwMode="auto">
          <a:xfrm>
            <a:off x="107504" y="6259214"/>
            <a:ext cx="297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using replaced drugs</a:t>
            </a:r>
            <a:endParaRPr lang="en-US" sz="1600">
              <a:latin typeface="Arial" charset="0"/>
            </a:endParaRPr>
          </a:p>
        </p:txBody>
      </p:sp>
      <p:cxnSp>
        <p:nvCxnSpPr>
          <p:cNvPr id="11" name="Straight Arrow Connector 10"/>
          <p:cNvCxnSpPr>
            <a:cxnSpLocks noChangeShapeType="1"/>
          </p:cNvCxnSpPr>
          <p:nvPr/>
        </p:nvCxnSpPr>
        <p:spPr bwMode="auto">
          <a:xfrm flipV="1">
            <a:off x="3088829" y="6411614"/>
            <a:ext cx="333375" cy="1746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TextBox 12"/>
          <p:cNvSpPr txBox="1">
            <a:spLocks noChangeArrowheads="1"/>
          </p:cNvSpPr>
          <p:nvPr/>
        </p:nvSpPr>
        <p:spPr bwMode="auto">
          <a:xfrm>
            <a:off x="4050854" y="4235152"/>
            <a:ext cx="1454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with new drugs</a:t>
            </a:r>
            <a:endParaRPr lang="en-US" sz="1600">
              <a:latin typeface="Arial" charset="0"/>
            </a:endParaRPr>
          </a:p>
        </p:txBody>
      </p:sp>
      <p:cxnSp>
        <p:nvCxnSpPr>
          <p:cNvPr id="14" name="Straight Arrow Connector 13"/>
          <p:cNvCxnSpPr>
            <a:cxnSpLocks noChangeShapeType="1"/>
          </p:cNvCxnSpPr>
          <p:nvPr/>
        </p:nvCxnSpPr>
        <p:spPr bwMode="auto">
          <a:xfrm flipH="1">
            <a:off x="4312791" y="4820939"/>
            <a:ext cx="339725" cy="10636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TextBox 14"/>
          <p:cNvSpPr txBox="1">
            <a:spLocks noChangeArrowheads="1"/>
          </p:cNvSpPr>
          <p:nvPr/>
        </p:nvSpPr>
        <p:spPr bwMode="auto">
          <a:xfrm>
            <a:off x="3422204" y="5327352"/>
            <a:ext cx="12303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not using replaced drugs</a:t>
            </a:r>
            <a:endParaRPr lang="en-US" sz="1600">
              <a:latin typeface="Arial" charset="0"/>
            </a:endParaRPr>
          </a:p>
        </p:txBody>
      </p:sp>
      <p:sp>
        <p:nvSpPr>
          <p:cNvPr id="16" name="TextBox 15"/>
          <p:cNvSpPr txBox="1">
            <a:spLocks noChangeArrowheads="1"/>
          </p:cNvSpPr>
          <p:nvPr/>
        </p:nvSpPr>
        <p:spPr bwMode="auto">
          <a:xfrm>
            <a:off x="2801491" y="5775027"/>
            <a:ext cx="45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b="1" i="1">
                <a:solidFill>
                  <a:srgbClr val="262699"/>
                </a:solidFill>
                <a:latin typeface="Arial" charset="0"/>
              </a:rPr>
              <a:t>X</a:t>
            </a:r>
            <a:r>
              <a:rPr lang="en-GB" sz="1600" b="1" baseline="-25000">
                <a:solidFill>
                  <a:srgbClr val="262699"/>
                </a:solidFill>
                <a:latin typeface="Arial" charset="0"/>
              </a:rPr>
              <a:t>0</a:t>
            </a:r>
            <a:endParaRPr lang="en-US" sz="1600" b="1" baseline="-25000">
              <a:solidFill>
                <a:srgbClr val="262699"/>
              </a:solidFill>
              <a:latin typeface="Arial" charset="0"/>
            </a:endParaRPr>
          </a:p>
        </p:txBody>
      </p:sp>
      <p:sp>
        <p:nvSpPr>
          <p:cNvPr id="17" name="TextBox 16"/>
          <p:cNvSpPr txBox="1">
            <a:spLocks noChangeArrowheads="1"/>
          </p:cNvSpPr>
          <p:nvPr/>
        </p:nvSpPr>
        <p:spPr bwMode="auto">
          <a:xfrm>
            <a:off x="4654104" y="5157489"/>
            <a:ext cx="522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b="1" i="1" dirty="0" err="1">
                <a:solidFill>
                  <a:srgbClr val="FF6600"/>
                </a:solidFill>
                <a:latin typeface="Arial" charset="0"/>
              </a:rPr>
              <a:t>X</a:t>
            </a:r>
            <a:r>
              <a:rPr lang="en-GB" sz="1600" b="1" i="1" baseline="-25000" dirty="0" err="1">
                <a:solidFill>
                  <a:srgbClr val="FF6600"/>
                </a:solidFill>
                <a:latin typeface="Arial" charset="0"/>
              </a:rPr>
              <a:t>g</a:t>
            </a:r>
            <a:endParaRPr lang="en-US" sz="1600" b="1" i="1" baseline="-25000" dirty="0">
              <a:solidFill>
                <a:srgbClr val="FF6600"/>
              </a:solidFill>
              <a:latin typeface="Arial" charset="0"/>
            </a:endParaRPr>
          </a:p>
        </p:txBody>
      </p:sp>
      <p:sp>
        <p:nvSpPr>
          <p:cNvPr id="19" name="TextBox 18"/>
          <p:cNvSpPr txBox="1">
            <a:spLocks noChangeArrowheads="1"/>
          </p:cNvSpPr>
          <p:nvPr/>
        </p:nvSpPr>
        <p:spPr bwMode="auto">
          <a:xfrm>
            <a:off x="5868144" y="3717032"/>
            <a:ext cx="2951162" cy="258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b="1" u="sng" dirty="0">
                <a:latin typeface="Calibri" charset="0"/>
                <a:cs typeface="Calibri" charset="0"/>
              </a:rPr>
              <a:t>(</a:t>
            </a:r>
            <a:r>
              <a:rPr lang="en-US" b="1" u="sng" dirty="0" err="1">
                <a:latin typeface="Calibri" charset="0"/>
                <a:cs typeface="Calibri" charset="0"/>
              </a:rPr>
              <a:t>a,b,</a:t>
            </a:r>
            <a:r>
              <a:rPr lang="en-US" b="1" u="sng" dirty="0" err="1">
                <a:solidFill>
                  <a:srgbClr val="FF0000"/>
                </a:solidFill>
                <a:latin typeface="Calibri" charset="0"/>
                <a:cs typeface="Calibri" charset="0"/>
              </a:rPr>
              <a:t>c</a:t>
            </a:r>
            <a:r>
              <a:rPr lang="en-US" b="1" u="sng" dirty="0" err="1">
                <a:latin typeface="Calibri" charset="0"/>
                <a:cs typeface="Calibri" charset="0"/>
              </a:rPr>
              <a:t>,d,</a:t>
            </a:r>
            <a:r>
              <a:rPr lang="en-US" b="1" u="sng" dirty="0" err="1">
                <a:solidFill>
                  <a:srgbClr val="FF0000"/>
                </a:solidFill>
                <a:latin typeface="Calibri" charset="0"/>
                <a:cs typeface="Calibri" charset="0"/>
              </a:rPr>
              <a:t>e</a:t>
            </a:r>
            <a:r>
              <a:rPr lang="en-US" b="1" u="sng" dirty="0">
                <a:latin typeface="Calibri" charset="0"/>
                <a:cs typeface="Calibri" charset="0"/>
              </a:rPr>
              <a:t>)      fitness    </a:t>
            </a:r>
          </a:p>
          <a:p>
            <a:pPr eaLnBrk="1" hangingPunct="1">
              <a:lnSpc>
                <a:spcPct val="70000"/>
              </a:lnSpc>
            </a:pPr>
            <a:r>
              <a:rPr lang="en-US" dirty="0">
                <a:latin typeface="Calibri" charset="0"/>
                <a:cs typeface="Calibri" charset="0"/>
              </a:rPr>
              <a:t>(0,0,0,1,0)          1</a:t>
            </a:r>
          </a:p>
          <a:p>
            <a:pPr eaLnBrk="1" hangingPunct="1">
              <a:lnSpc>
                <a:spcPct val="70000"/>
              </a:lnSpc>
            </a:pPr>
            <a:r>
              <a:rPr lang="en-US" dirty="0">
                <a:latin typeface="Calibri" charset="0"/>
                <a:cs typeface="Calibri" charset="0"/>
              </a:rPr>
              <a:t>(1,1,0,0,0)         0.5</a:t>
            </a:r>
          </a:p>
          <a:p>
            <a:pPr eaLnBrk="1" hangingPunct="1">
              <a:lnSpc>
                <a:spcPct val="70000"/>
              </a:lnSpc>
            </a:pPr>
            <a:r>
              <a:rPr lang="en-US" dirty="0">
                <a:latin typeface="Calibri" charset="0"/>
                <a:cs typeface="Calibri" charset="0"/>
              </a:rPr>
              <a:t>(0,1,0,1,</a:t>
            </a:r>
            <a:r>
              <a:rPr lang="en-US" dirty="0">
                <a:solidFill>
                  <a:srgbClr val="FF0000"/>
                </a:solidFill>
                <a:latin typeface="Calibri" charset="0"/>
                <a:cs typeface="Calibri" charset="0"/>
              </a:rPr>
              <a:t>1</a:t>
            </a:r>
            <a:r>
              <a:rPr lang="en-US" dirty="0">
                <a:latin typeface="Calibri" charset="0"/>
                <a:cs typeface="Calibri" charset="0"/>
              </a:rPr>
              <a:t>)         0.8</a:t>
            </a:r>
          </a:p>
          <a:p>
            <a:pPr eaLnBrk="1" hangingPunct="1">
              <a:lnSpc>
                <a:spcPct val="70000"/>
              </a:lnSpc>
            </a:pPr>
            <a:r>
              <a:rPr lang="en-US" dirty="0">
                <a:latin typeface="Calibri" charset="0"/>
                <a:cs typeface="Calibri" charset="0"/>
              </a:rPr>
              <a:t>(1,0,</a:t>
            </a:r>
            <a:r>
              <a:rPr lang="en-US" dirty="0">
                <a:solidFill>
                  <a:srgbClr val="FF0000"/>
                </a:solidFill>
                <a:latin typeface="Calibri" charset="0"/>
                <a:cs typeface="Calibri" charset="0"/>
              </a:rPr>
              <a:t>1</a:t>
            </a:r>
            <a:r>
              <a:rPr lang="en-US" dirty="0">
                <a:latin typeface="Calibri" charset="0"/>
                <a:cs typeface="Calibri" charset="0"/>
              </a:rPr>
              <a:t>,1,</a:t>
            </a:r>
            <a:r>
              <a:rPr lang="en-US" dirty="0">
                <a:solidFill>
                  <a:srgbClr val="FF0000"/>
                </a:solidFill>
                <a:latin typeface="Calibri" charset="0"/>
                <a:cs typeface="Calibri" charset="0"/>
              </a:rPr>
              <a:t>1</a:t>
            </a:r>
            <a:r>
              <a:rPr lang="en-US" dirty="0">
                <a:latin typeface="Calibri" charset="0"/>
                <a:cs typeface="Calibri" charset="0"/>
              </a:rPr>
              <a:t>)         0.7</a:t>
            </a:r>
          </a:p>
          <a:p>
            <a:pPr eaLnBrk="1" hangingPunct="1">
              <a:lnSpc>
                <a:spcPct val="70000"/>
              </a:lnSpc>
            </a:pPr>
            <a:r>
              <a:rPr lang="en-US" dirty="0">
                <a:latin typeface="Calibri" charset="0"/>
                <a:cs typeface="Calibri" charset="0"/>
              </a:rPr>
              <a:t> </a:t>
            </a:r>
          </a:p>
        </p:txBody>
      </p:sp>
      <p:sp>
        <p:nvSpPr>
          <p:cNvPr id="20" name="Rounded Rectangle 19"/>
          <p:cNvSpPr>
            <a:spLocks noChangeArrowheads="1"/>
          </p:cNvSpPr>
          <p:nvPr/>
        </p:nvSpPr>
        <p:spPr bwMode="auto">
          <a:xfrm>
            <a:off x="5652120" y="4941168"/>
            <a:ext cx="3168352" cy="863600"/>
          </a:xfrm>
          <a:prstGeom prst="roundRect">
            <a:avLst>
              <a:gd name="adj" fmla="val 16667"/>
            </a:avLst>
          </a:prstGeom>
          <a:noFill/>
          <a:ln w="38100">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p>
            <a:endParaRPr lang="en-US"/>
          </a:p>
        </p:txBody>
      </p:sp>
      <p:cxnSp>
        <p:nvCxnSpPr>
          <p:cNvPr id="5" name="Straight Arrow Connector 4"/>
          <p:cNvCxnSpPr/>
          <p:nvPr/>
        </p:nvCxnSpPr>
        <p:spPr bwMode="auto">
          <a:xfrm flipH="1">
            <a:off x="4499992" y="5805264"/>
            <a:ext cx="2232248" cy="504056"/>
          </a:xfrm>
          <a:prstGeom prst="straightConnector1">
            <a:avLst/>
          </a:prstGeom>
          <a:noFill/>
          <a:ln w="38100" cap="flat" cmpd="sng" algn="ctr">
            <a:solidFill>
              <a:srgbClr val="3366FF"/>
            </a:solidFill>
            <a:prstDash val="solid"/>
            <a:miter lim="800000"/>
            <a:headEnd type="none" w="med" len="med"/>
            <a:tailEnd type="arrow"/>
          </a:ln>
          <a:effectLst/>
        </p:spPr>
      </p:cxnSp>
    </p:spTree>
    <p:extLst>
      <p:ext uri="{BB962C8B-B14F-4D97-AF65-F5344CB8AC3E}">
        <p14:creationId xmlns:p14="http://schemas.microsoft.com/office/powerpoint/2010/main" val="82331557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linds(horizontal)">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blinds(horizontal)">
                                      <p:cBhvr>
                                        <p:cTn id="45" dur="500"/>
                                        <p:tgtEl>
                                          <p:spTgt spid="20"/>
                                        </p:tgtEl>
                                      </p:cBhvr>
                                    </p:animEffect>
                                  </p:childTnLst>
                                </p:cTn>
                              </p:par>
                              <p:par>
                                <p:cTn id="46" presetID="5" presetClass="entr" presetSubtype="10" fill="hold"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3" grpId="0"/>
      <p:bldP spid="15" grpId="0"/>
      <p:bldP spid="16" grpId="0"/>
      <p:bldP spid="17" grpId="0"/>
      <p:bldP spid="19" grpId="0"/>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44675"/>
            <a:ext cx="7942263" cy="15811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61444" name="Rectangle 2"/>
          <p:cNvSpPr>
            <a:spLocks noChangeArrowheads="1"/>
          </p:cNvSpPr>
          <p:nvPr/>
        </p:nvSpPr>
        <p:spPr bwMode="auto">
          <a:xfrm>
            <a:off x="198438" y="981075"/>
            <a:ext cx="8323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400" dirty="0">
                <a:solidFill>
                  <a:srgbClr val="7030A0"/>
                </a:solidFill>
                <a:latin typeface="Calibri" charset="0"/>
                <a:cs typeface="Calibri" charset="0"/>
              </a:rPr>
              <a:t>Real problem:</a:t>
            </a:r>
            <a:r>
              <a:rPr lang="en-GB" sz="2400" dirty="0">
                <a:latin typeface="Calibri" charset="0"/>
                <a:cs typeface="Calibri" charset="0"/>
              </a:rPr>
              <a:t> Identify most effective drug cocktails from a non-stationary drug library</a:t>
            </a:r>
          </a:p>
        </p:txBody>
      </p:sp>
      <p:sp>
        <p:nvSpPr>
          <p:cNvPr id="3" name="Multiply 2"/>
          <p:cNvSpPr/>
          <p:nvPr/>
        </p:nvSpPr>
        <p:spPr bwMode="auto">
          <a:xfrm>
            <a:off x="1619250" y="2193925"/>
            <a:ext cx="360363"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18" name="Multiply 17"/>
          <p:cNvSpPr/>
          <p:nvPr/>
        </p:nvSpPr>
        <p:spPr bwMode="auto">
          <a:xfrm>
            <a:off x="2484438" y="2193925"/>
            <a:ext cx="358775"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4" name="Rectangle 3"/>
          <p:cNvSpPr/>
          <p:nvPr/>
        </p:nvSpPr>
        <p:spPr>
          <a:xfrm>
            <a:off x="323528" y="3501008"/>
            <a:ext cx="8424936" cy="1200328"/>
          </a:xfrm>
          <a:prstGeom prst="rect">
            <a:avLst/>
          </a:prstGeom>
        </p:spPr>
        <p:txBody>
          <a:bodyPr wrap="square">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7030A0"/>
                </a:solidFill>
                <a:latin typeface="Calibri" charset="0"/>
                <a:cs typeface="Calibri" charset="0"/>
              </a:rPr>
              <a:t>Fair mutation (FM):</a:t>
            </a:r>
            <a:r>
              <a:rPr lang="en-GB" sz="2400" i="1" dirty="0" smtClean="0">
                <a:latin typeface="Calibri" charset="0"/>
                <a:cs typeface="Calibri" charset="0"/>
              </a:rPr>
              <a:t> </a:t>
            </a:r>
            <a:r>
              <a:rPr lang="en-GB" sz="2400" dirty="0" smtClean="0">
                <a:latin typeface="Calibri" charset="0"/>
                <a:cs typeface="Calibri" charset="0"/>
              </a:rPr>
              <a:t>Perform usual optimization alongside rapid exploration of the space of solutions using any of the new variables</a:t>
            </a:r>
            <a:endParaRPr lang="en-GB" sz="2400" dirty="0">
              <a:latin typeface="Calibri" charset="0"/>
              <a:cs typeface="Calibri" charset="0"/>
            </a:endParaRPr>
          </a:p>
        </p:txBody>
      </p:sp>
      <p:sp>
        <p:nvSpPr>
          <p:cNvPr id="8" name="Freeform 7"/>
          <p:cNvSpPr/>
          <p:nvPr/>
        </p:nvSpPr>
        <p:spPr bwMode="auto">
          <a:xfrm>
            <a:off x="3118991" y="4963814"/>
            <a:ext cx="1681163" cy="1622425"/>
          </a:xfrm>
          <a:custGeom>
            <a:avLst/>
            <a:gdLst>
              <a:gd name="connsiteX0" fmla="*/ 1188633 w 1645833"/>
              <a:gd name="connsiteY0" fmla="*/ 630621 h 2758966"/>
              <a:gd name="connsiteX1" fmla="*/ 1188633 w 1645833"/>
              <a:gd name="connsiteY1" fmla="*/ 630621 h 2758966"/>
              <a:gd name="connsiteX2" fmla="*/ 1204399 w 1645833"/>
              <a:gd name="connsiteY2" fmla="*/ 772510 h 2758966"/>
              <a:gd name="connsiteX3" fmla="*/ 1235930 w 1645833"/>
              <a:gd name="connsiteY3" fmla="*/ 867103 h 2758966"/>
              <a:gd name="connsiteX4" fmla="*/ 1330523 w 1645833"/>
              <a:gd name="connsiteY4" fmla="*/ 1072055 h 2758966"/>
              <a:gd name="connsiteX5" fmla="*/ 1362054 w 1645833"/>
              <a:gd name="connsiteY5" fmla="*/ 1119352 h 2758966"/>
              <a:gd name="connsiteX6" fmla="*/ 1409351 w 1645833"/>
              <a:gd name="connsiteY6" fmla="*/ 1166648 h 2758966"/>
              <a:gd name="connsiteX7" fmla="*/ 1440882 w 1645833"/>
              <a:gd name="connsiteY7" fmla="*/ 1229710 h 2758966"/>
              <a:gd name="connsiteX8" fmla="*/ 1535475 w 1645833"/>
              <a:gd name="connsiteY8" fmla="*/ 1324303 h 2758966"/>
              <a:gd name="connsiteX9" fmla="*/ 1567006 w 1645833"/>
              <a:gd name="connsiteY9" fmla="*/ 1434662 h 2758966"/>
              <a:gd name="connsiteX10" fmla="*/ 1598537 w 1645833"/>
              <a:gd name="connsiteY10" fmla="*/ 1545021 h 2758966"/>
              <a:gd name="connsiteX11" fmla="*/ 1645833 w 1645833"/>
              <a:gd name="connsiteY11" fmla="*/ 1734207 h 2758966"/>
              <a:gd name="connsiteX12" fmla="*/ 1614302 w 1645833"/>
              <a:gd name="connsiteY12" fmla="*/ 2270235 h 2758966"/>
              <a:gd name="connsiteX13" fmla="*/ 1582771 w 1645833"/>
              <a:gd name="connsiteY13" fmla="*/ 2396359 h 2758966"/>
              <a:gd name="connsiteX14" fmla="*/ 1551240 w 1645833"/>
              <a:gd name="connsiteY14" fmla="*/ 2459421 h 2758966"/>
              <a:gd name="connsiteX15" fmla="*/ 1503944 w 1645833"/>
              <a:gd name="connsiteY15" fmla="*/ 2506717 h 2758966"/>
              <a:gd name="connsiteX16" fmla="*/ 1393585 w 1645833"/>
              <a:gd name="connsiteY16" fmla="*/ 2585545 h 2758966"/>
              <a:gd name="connsiteX17" fmla="*/ 1283226 w 1645833"/>
              <a:gd name="connsiteY17" fmla="*/ 2632841 h 2758966"/>
              <a:gd name="connsiteX18" fmla="*/ 1235930 w 1645833"/>
              <a:gd name="connsiteY18" fmla="*/ 2664372 h 2758966"/>
              <a:gd name="connsiteX19" fmla="*/ 1094040 w 1645833"/>
              <a:gd name="connsiteY19" fmla="*/ 2695903 h 2758966"/>
              <a:gd name="connsiteX20" fmla="*/ 1046744 w 1645833"/>
              <a:gd name="connsiteY20" fmla="*/ 2727435 h 2758966"/>
              <a:gd name="connsiteX21" fmla="*/ 999447 w 1645833"/>
              <a:gd name="connsiteY21" fmla="*/ 2743200 h 2758966"/>
              <a:gd name="connsiteX22" fmla="*/ 605309 w 1645833"/>
              <a:gd name="connsiteY22" fmla="*/ 2758966 h 2758966"/>
              <a:gd name="connsiteX23" fmla="*/ 479185 w 1645833"/>
              <a:gd name="connsiteY23" fmla="*/ 2743200 h 2758966"/>
              <a:gd name="connsiteX24" fmla="*/ 431888 w 1645833"/>
              <a:gd name="connsiteY24" fmla="*/ 2711669 h 2758966"/>
              <a:gd name="connsiteX25" fmla="*/ 321530 w 1645833"/>
              <a:gd name="connsiteY25" fmla="*/ 2680138 h 2758966"/>
              <a:gd name="connsiteX26" fmla="*/ 258468 w 1645833"/>
              <a:gd name="connsiteY26" fmla="*/ 2648607 h 2758966"/>
              <a:gd name="connsiteX27" fmla="*/ 211171 w 1645833"/>
              <a:gd name="connsiteY27" fmla="*/ 2632841 h 2758966"/>
              <a:gd name="connsiteX28" fmla="*/ 163875 w 1645833"/>
              <a:gd name="connsiteY28" fmla="*/ 2601310 h 2758966"/>
              <a:gd name="connsiteX29" fmla="*/ 132344 w 1645833"/>
              <a:gd name="connsiteY29" fmla="*/ 2554014 h 2758966"/>
              <a:gd name="connsiteX30" fmla="*/ 85047 w 1645833"/>
              <a:gd name="connsiteY30" fmla="*/ 2506717 h 2758966"/>
              <a:gd name="connsiteX31" fmla="*/ 37751 w 1645833"/>
              <a:gd name="connsiteY31" fmla="*/ 2427890 h 2758966"/>
              <a:gd name="connsiteX32" fmla="*/ 37751 w 1645833"/>
              <a:gd name="connsiteY32" fmla="*/ 1828800 h 2758966"/>
              <a:gd name="connsiteX33" fmla="*/ 69282 w 1645833"/>
              <a:gd name="connsiteY33" fmla="*/ 1702676 h 2758966"/>
              <a:gd name="connsiteX34" fmla="*/ 179640 w 1645833"/>
              <a:gd name="connsiteY34" fmla="*/ 1545021 h 2758966"/>
              <a:gd name="connsiteX35" fmla="*/ 226937 w 1645833"/>
              <a:gd name="connsiteY35" fmla="*/ 1497724 h 2758966"/>
              <a:gd name="connsiteX36" fmla="*/ 274233 w 1645833"/>
              <a:gd name="connsiteY36" fmla="*/ 1387366 h 2758966"/>
              <a:gd name="connsiteX37" fmla="*/ 289999 w 1645833"/>
              <a:gd name="connsiteY37" fmla="*/ 1340069 h 2758966"/>
              <a:gd name="connsiteX38" fmla="*/ 337295 w 1645833"/>
              <a:gd name="connsiteY38" fmla="*/ 1135117 h 2758966"/>
              <a:gd name="connsiteX39" fmla="*/ 353061 w 1645833"/>
              <a:gd name="connsiteY39" fmla="*/ 914400 h 2758966"/>
              <a:gd name="connsiteX40" fmla="*/ 368826 w 1645833"/>
              <a:gd name="connsiteY40" fmla="*/ 851338 h 2758966"/>
              <a:gd name="connsiteX41" fmla="*/ 400357 w 1645833"/>
              <a:gd name="connsiteY41" fmla="*/ 551793 h 2758966"/>
              <a:gd name="connsiteX42" fmla="*/ 416123 w 1645833"/>
              <a:gd name="connsiteY42" fmla="*/ 504497 h 2758966"/>
              <a:gd name="connsiteX43" fmla="*/ 431888 w 1645833"/>
              <a:gd name="connsiteY43" fmla="*/ 425669 h 2758966"/>
              <a:gd name="connsiteX44" fmla="*/ 447654 w 1645833"/>
              <a:gd name="connsiteY44" fmla="*/ 299545 h 2758966"/>
              <a:gd name="connsiteX45" fmla="*/ 494951 w 1645833"/>
              <a:gd name="connsiteY45" fmla="*/ 189186 h 2758966"/>
              <a:gd name="connsiteX46" fmla="*/ 526482 w 1645833"/>
              <a:gd name="connsiteY46" fmla="*/ 94593 h 2758966"/>
              <a:gd name="connsiteX47" fmla="*/ 636840 w 1645833"/>
              <a:gd name="connsiteY47" fmla="*/ 15766 h 2758966"/>
              <a:gd name="connsiteX48" fmla="*/ 684137 w 1645833"/>
              <a:gd name="connsiteY48" fmla="*/ 0 h 2758966"/>
              <a:gd name="connsiteX49" fmla="*/ 810261 w 1645833"/>
              <a:gd name="connsiteY49" fmla="*/ 15766 h 2758966"/>
              <a:gd name="connsiteX50" fmla="*/ 857557 w 1645833"/>
              <a:gd name="connsiteY50" fmla="*/ 47297 h 2758966"/>
              <a:gd name="connsiteX51" fmla="*/ 920619 w 1645833"/>
              <a:gd name="connsiteY51" fmla="*/ 78828 h 2758966"/>
              <a:gd name="connsiteX52" fmla="*/ 999447 w 1645833"/>
              <a:gd name="connsiteY52" fmla="*/ 173421 h 2758966"/>
              <a:gd name="connsiteX53" fmla="*/ 1094040 w 1645833"/>
              <a:gd name="connsiteY53" fmla="*/ 252248 h 2758966"/>
              <a:gd name="connsiteX54" fmla="*/ 1125571 w 1645833"/>
              <a:gd name="connsiteY54" fmla="*/ 299545 h 2758966"/>
              <a:gd name="connsiteX55" fmla="*/ 1172868 w 1645833"/>
              <a:gd name="connsiteY55" fmla="*/ 346841 h 2758966"/>
              <a:gd name="connsiteX56" fmla="*/ 1188633 w 1645833"/>
              <a:gd name="connsiteY56" fmla="*/ 425669 h 2758966"/>
              <a:gd name="connsiteX57" fmla="*/ 1220164 w 1645833"/>
              <a:gd name="connsiteY57" fmla="*/ 551793 h 2758966"/>
              <a:gd name="connsiteX58" fmla="*/ 1220164 w 1645833"/>
              <a:gd name="connsiteY58" fmla="*/ 693683 h 2758966"/>
              <a:gd name="connsiteX59" fmla="*/ 1204399 w 1645833"/>
              <a:gd name="connsiteY59" fmla="*/ 882869 h 2758966"/>
              <a:gd name="connsiteX60" fmla="*/ 1251695 w 1645833"/>
              <a:gd name="connsiteY60" fmla="*/ 835572 h 2758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645833" h="2758966">
                <a:moveTo>
                  <a:pt x="1188633" y="630621"/>
                </a:moveTo>
                <a:lnTo>
                  <a:pt x="1188633" y="630621"/>
                </a:lnTo>
                <a:cubicBezTo>
                  <a:pt x="1193888" y="677917"/>
                  <a:pt x="1195066" y="725847"/>
                  <a:pt x="1204399" y="772510"/>
                </a:cubicBezTo>
                <a:cubicBezTo>
                  <a:pt x="1210917" y="805101"/>
                  <a:pt x="1225420" y="835572"/>
                  <a:pt x="1235930" y="867103"/>
                </a:cubicBezTo>
                <a:cubicBezTo>
                  <a:pt x="1262144" y="945746"/>
                  <a:pt x="1273007" y="985781"/>
                  <a:pt x="1330523" y="1072055"/>
                </a:cubicBezTo>
                <a:cubicBezTo>
                  <a:pt x="1341033" y="1087821"/>
                  <a:pt x="1349924" y="1104796"/>
                  <a:pt x="1362054" y="1119352"/>
                </a:cubicBezTo>
                <a:cubicBezTo>
                  <a:pt x="1376327" y="1136480"/>
                  <a:pt x="1393585" y="1150883"/>
                  <a:pt x="1409351" y="1166648"/>
                </a:cubicBezTo>
                <a:cubicBezTo>
                  <a:pt x="1419861" y="1187669"/>
                  <a:pt x="1426201" y="1211358"/>
                  <a:pt x="1440882" y="1229710"/>
                </a:cubicBezTo>
                <a:cubicBezTo>
                  <a:pt x="1468738" y="1264530"/>
                  <a:pt x="1535475" y="1324303"/>
                  <a:pt x="1535475" y="1324303"/>
                </a:cubicBezTo>
                <a:cubicBezTo>
                  <a:pt x="1573274" y="1437705"/>
                  <a:pt x="1527414" y="1296089"/>
                  <a:pt x="1567006" y="1434662"/>
                </a:cubicBezTo>
                <a:cubicBezTo>
                  <a:pt x="1583887" y="1493746"/>
                  <a:pt x="1586219" y="1477270"/>
                  <a:pt x="1598537" y="1545021"/>
                </a:cubicBezTo>
                <a:cubicBezTo>
                  <a:pt x="1628189" y="1708107"/>
                  <a:pt x="1592973" y="1602056"/>
                  <a:pt x="1645833" y="1734207"/>
                </a:cubicBezTo>
                <a:cubicBezTo>
                  <a:pt x="1635323" y="1912883"/>
                  <a:pt x="1628029" y="2091777"/>
                  <a:pt x="1614302" y="2270235"/>
                </a:cubicBezTo>
                <a:cubicBezTo>
                  <a:pt x="1611988" y="2300312"/>
                  <a:pt x="1596647" y="2363981"/>
                  <a:pt x="1582771" y="2396359"/>
                </a:cubicBezTo>
                <a:cubicBezTo>
                  <a:pt x="1573513" y="2417961"/>
                  <a:pt x="1564900" y="2440297"/>
                  <a:pt x="1551240" y="2459421"/>
                </a:cubicBezTo>
                <a:cubicBezTo>
                  <a:pt x="1538281" y="2477564"/>
                  <a:pt x="1520872" y="2492207"/>
                  <a:pt x="1503944" y="2506717"/>
                </a:cubicBezTo>
                <a:cubicBezTo>
                  <a:pt x="1487021" y="2521222"/>
                  <a:pt x="1418542" y="2571284"/>
                  <a:pt x="1393585" y="2585545"/>
                </a:cubicBezTo>
                <a:cubicBezTo>
                  <a:pt x="1339035" y="2616716"/>
                  <a:pt x="1336290" y="2615154"/>
                  <a:pt x="1283226" y="2632841"/>
                </a:cubicBezTo>
                <a:cubicBezTo>
                  <a:pt x="1267461" y="2643351"/>
                  <a:pt x="1253346" y="2656908"/>
                  <a:pt x="1235930" y="2664372"/>
                </a:cubicBezTo>
                <a:cubicBezTo>
                  <a:pt x="1216444" y="2672723"/>
                  <a:pt x="1108076" y="2693096"/>
                  <a:pt x="1094040" y="2695903"/>
                </a:cubicBezTo>
                <a:cubicBezTo>
                  <a:pt x="1078275" y="2706414"/>
                  <a:pt x="1063691" y="2718961"/>
                  <a:pt x="1046744" y="2727435"/>
                </a:cubicBezTo>
                <a:cubicBezTo>
                  <a:pt x="1031880" y="2734867"/>
                  <a:pt x="1016023" y="2742016"/>
                  <a:pt x="999447" y="2743200"/>
                </a:cubicBezTo>
                <a:cubicBezTo>
                  <a:pt x="868297" y="2752568"/>
                  <a:pt x="736688" y="2753711"/>
                  <a:pt x="605309" y="2758966"/>
                </a:cubicBezTo>
                <a:cubicBezTo>
                  <a:pt x="563268" y="2753711"/>
                  <a:pt x="520061" y="2754348"/>
                  <a:pt x="479185" y="2743200"/>
                </a:cubicBezTo>
                <a:cubicBezTo>
                  <a:pt x="460905" y="2738214"/>
                  <a:pt x="448835" y="2720143"/>
                  <a:pt x="431888" y="2711669"/>
                </a:cubicBezTo>
                <a:cubicBezTo>
                  <a:pt x="409266" y="2700358"/>
                  <a:pt x="341742" y="2685191"/>
                  <a:pt x="321530" y="2680138"/>
                </a:cubicBezTo>
                <a:cubicBezTo>
                  <a:pt x="300509" y="2669628"/>
                  <a:pt x="280070" y="2657865"/>
                  <a:pt x="258468" y="2648607"/>
                </a:cubicBezTo>
                <a:cubicBezTo>
                  <a:pt x="243193" y="2642061"/>
                  <a:pt x="226035" y="2640273"/>
                  <a:pt x="211171" y="2632841"/>
                </a:cubicBezTo>
                <a:cubicBezTo>
                  <a:pt x="194224" y="2624367"/>
                  <a:pt x="179640" y="2611820"/>
                  <a:pt x="163875" y="2601310"/>
                </a:cubicBezTo>
                <a:cubicBezTo>
                  <a:pt x="153365" y="2585545"/>
                  <a:pt x="144474" y="2568570"/>
                  <a:pt x="132344" y="2554014"/>
                </a:cubicBezTo>
                <a:cubicBezTo>
                  <a:pt x="118070" y="2536886"/>
                  <a:pt x="98425" y="2524554"/>
                  <a:pt x="85047" y="2506717"/>
                </a:cubicBezTo>
                <a:cubicBezTo>
                  <a:pt x="66662" y="2482203"/>
                  <a:pt x="53516" y="2454166"/>
                  <a:pt x="37751" y="2427890"/>
                </a:cubicBezTo>
                <a:cubicBezTo>
                  <a:pt x="-20305" y="2137618"/>
                  <a:pt x="-4227" y="2290554"/>
                  <a:pt x="37751" y="1828800"/>
                </a:cubicBezTo>
                <a:cubicBezTo>
                  <a:pt x="39271" y="1812083"/>
                  <a:pt x="55897" y="1726768"/>
                  <a:pt x="69282" y="1702676"/>
                </a:cubicBezTo>
                <a:cubicBezTo>
                  <a:pt x="83562" y="1676972"/>
                  <a:pt x="153537" y="1575475"/>
                  <a:pt x="179640" y="1545021"/>
                </a:cubicBezTo>
                <a:cubicBezTo>
                  <a:pt x="194150" y="1528093"/>
                  <a:pt x="211171" y="1513490"/>
                  <a:pt x="226937" y="1497724"/>
                </a:cubicBezTo>
                <a:cubicBezTo>
                  <a:pt x="259747" y="1366481"/>
                  <a:pt x="219796" y="1496238"/>
                  <a:pt x="274233" y="1387366"/>
                </a:cubicBezTo>
                <a:cubicBezTo>
                  <a:pt x="281665" y="1372502"/>
                  <a:pt x="285626" y="1356102"/>
                  <a:pt x="289999" y="1340069"/>
                </a:cubicBezTo>
                <a:cubicBezTo>
                  <a:pt x="318522" y="1235484"/>
                  <a:pt x="318910" y="1227045"/>
                  <a:pt x="337295" y="1135117"/>
                </a:cubicBezTo>
                <a:cubicBezTo>
                  <a:pt x="342550" y="1061545"/>
                  <a:pt x="344916" y="987709"/>
                  <a:pt x="353061" y="914400"/>
                </a:cubicBezTo>
                <a:cubicBezTo>
                  <a:pt x="355454" y="892865"/>
                  <a:pt x="366138" y="872838"/>
                  <a:pt x="368826" y="851338"/>
                </a:cubicBezTo>
                <a:cubicBezTo>
                  <a:pt x="384751" y="723940"/>
                  <a:pt x="377362" y="666768"/>
                  <a:pt x="400357" y="551793"/>
                </a:cubicBezTo>
                <a:cubicBezTo>
                  <a:pt x="403616" y="535498"/>
                  <a:pt x="412092" y="520619"/>
                  <a:pt x="416123" y="504497"/>
                </a:cubicBezTo>
                <a:cubicBezTo>
                  <a:pt x="422622" y="478501"/>
                  <a:pt x="427813" y="452154"/>
                  <a:pt x="431888" y="425669"/>
                </a:cubicBezTo>
                <a:cubicBezTo>
                  <a:pt x="438330" y="383793"/>
                  <a:pt x="440075" y="341230"/>
                  <a:pt x="447654" y="299545"/>
                </a:cubicBezTo>
                <a:cubicBezTo>
                  <a:pt x="456113" y="253018"/>
                  <a:pt x="476828" y="234492"/>
                  <a:pt x="494951" y="189186"/>
                </a:cubicBezTo>
                <a:cubicBezTo>
                  <a:pt x="507295" y="158327"/>
                  <a:pt x="499893" y="114535"/>
                  <a:pt x="526482" y="94593"/>
                </a:cubicBezTo>
                <a:cubicBezTo>
                  <a:pt x="540761" y="83884"/>
                  <a:pt x="613790" y="27291"/>
                  <a:pt x="636840" y="15766"/>
                </a:cubicBezTo>
                <a:cubicBezTo>
                  <a:pt x="651704" y="8334"/>
                  <a:pt x="668371" y="5255"/>
                  <a:pt x="684137" y="0"/>
                </a:cubicBezTo>
                <a:cubicBezTo>
                  <a:pt x="726178" y="5255"/>
                  <a:pt x="769385" y="4618"/>
                  <a:pt x="810261" y="15766"/>
                </a:cubicBezTo>
                <a:cubicBezTo>
                  <a:pt x="828541" y="20752"/>
                  <a:pt x="841106" y="37896"/>
                  <a:pt x="857557" y="47297"/>
                </a:cubicBezTo>
                <a:cubicBezTo>
                  <a:pt x="877962" y="58957"/>
                  <a:pt x="901064" y="65792"/>
                  <a:pt x="920619" y="78828"/>
                </a:cubicBezTo>
                <a:cubicBezTo>
                  <a:pt x="947927" y="97033"/>
                  <a:pt x="983544" y="154868"/>
                  <a:pt x="999447" y="173421"/>
                </a:cubicBezTo>
                <a:cubicBezTo>
                  <a:pt x="1039908" y="220625"/>
                  <a:pt x="1045388" y="219813"/>
                  <a:pt x="1094040" y="252248"/>
                </a:cubicBezTo>
                <a:cubicBezTo>
                  <a:pt x="1104550" y="268014"/>
                  <a:pt x="1113441" y="284989"/>
                  <a:pt x="1125571" y="299545"/>
                </a:cubicBezTo>
                <a:cubicBezTo>
                  <a:pt x="1139844" y="316673"/>
                  <a:pt x="1162897" y="326899"/>
                  <a:pt x="1172868" y="346841"/>
                </a:cubicBezTo>
                <a:cubicBezTo>
                  <a:pt x="1184852" y="370808"/>
                  <a:pt x="1182134" y="399673"/>
                  <a:pt x="1188633" y="425669"/>
                </a:cubicBezTo>
                <a:cubicBezTo>
                  <a:pt x="1204678" y="489851"/>
                  <a:pt x="1214353" y="470434"/>
                  <a:pt x="1220164" y="551793"/>
                </a:cubicBezTo>
                <a:cubicBezTo>
                  <a:pt x="1223534" y="598969"/>
                  <a:pt x="1220164" y="646386"/>
                  <a:pt x="1220164" y="693683"/>
                </a:cubicBezTo>
                <a:lnTo>
                  <a:pt x="1204399" y="882869"/>
                </a:lnTo>
                <a:lnTo>
                  <a:pt x="1251695" y="835572"/>
                </a:lnTo>
              </a:path>
            </a:pathLst>
          </a:custGeom>
          <a:noFill/>
          <a:ln w="28575" cap="flat" cmpd="sng" algn="ctr">
            <a:solidFill>
              <a:schemeClr val="accent6">
                <a:lumMod val="75000"/>
              </a:schemeClr>
            </a:solidFill>
            <a:prstDash val="solid"/>
            <a:round/>
            <a:headEnd type="none" w="med" len="med"/>
            <a:tailEnd type="none" w="med" len="med"/>
          </a:ln>
          <a:effectLst/>
          <a:extLst/>
        </p:spPr>
        <p:txBody>
          <a:bodyPr/>
          <a:lstStyle/>
          <a:p>
            <a:pPr>
              <a:buClr>
                <a:srgbClr val="000000"/>
              </a:buClr>
              <a:buSzPct val="100000"/>
              <a:buFont typeface="Arial" pitchFamily="34" charset="0"/>
              <a:buNone/>
              <a:defRPr/>
            </a:pPr>
            <a:endParaRPr lang="en-US">
              <a:latin typeface="Arial" pitchFamily="34" charset="0"/>
              <a:ea typeface="+mn-ea"/>
              <a:cs typeface="+mn-cs"/>
            </a:endParaRPr>
          </a:p>
        </p:txBody>
      </p:sp>
      <p:sp>
        <p:nvSpPr>
          <p:cNvPr id="9" name="Freeform 8"/>
          <p:cNvSpPr>
            <a:spLocks/>
          </p:cNvSpPr>
          <p:nvPr/>
        </p:nvSpPr>
        <p:spPr bwMode="auto">
          <a:xfrm>
            <a:off x="3280916" y="4820939"/>
            <a:ext cx="1541463" cy="1590675"/>
          </a:xfrm>
          <a:custGeom>
            <a:avLst/>
            <a:gdLst>
              <a:gd name="T0" fmla="*/ 1044064 w 1768680"/>
              <a:gd name="T1" fmla="*/ 611169 h 1765738"/>
              <a:gd name="T2" fmla="*/ 1044064 w 1768680"/>
              <a:gd name="T3" fmla="*/ 611169 h 1765738"/>
              <a:gd name="T4" fmla="*/ 1023183 w 1768680"/>
              <a:gd name="T5" fmla="*/ 253694 h 1765738"/>
              <a:gd name="T6" fmla="*/ 1002302 w 1768680"/>
              <a:gd name="T7" fmla="*/ 184504 h 1765738"/>
              <a:gd name="T8" fmla="*/ 991861 w 1768680"/>
              <a:gd name="T9" fmla="*/ 149910 h 1765738"/>
              <a:gd name="T10" fmla="*/ 939658 w 1768680"/>
              <a:gd name="T11" fmla="*/ 80721 h 1765738"/>
              <a:gd name="T12" fmla="*/ 877015 w 1768680"/>
              <a:gd name="T13" fmla="*/ 34596 h 1765738"/>
              <a:gd name="T14" fmla="*/ 845693 w 1768680"/>
              <a:gd name="T15" fmla="*/ 11532 h 1765738"/>
              <a:gd name="T16" fmla="*/ 730845 w 1768680"/>
              <a:gd name="T17" fmla="*/ 0 h 1765738"/>
              <a:gd name="T18" fmla="*/ 615998 w 1768680"/>
              <a:gd name="T19" fmla="*/ 11532 h 1765738"/>
              <a:gd name="T20" fmla="*/ 553354 w 1768680"/>
              <a:gd name="T21" fmla="*/ 34596 h 1765738"/>
              <a:gd name="T22" fmla="*/ 511591 w 1768680"/>
              <a:gd name="T23" fmla="*/ 46126 h 1765738"/>
              <a:gd name="T24" fmla="*/ 448947 w 1768680"/>
              <a:gd name="T25" fmla="*/ 69189 h 1765738"/>
              <a:gd name="T26" fmla="*/ 417625 w 1768680"/>
              <a:gd name="T27" fmla="*/ 92253 h 1765738"/>
              <a:gd name="T28" fmla="*/ 354981 w 1768680"/>
              <a:gd name="T29" fmla="*/ 115315 h 1765738"/>
              <a:gd name="T30" fmla="*/ 292338 w 1768680"/>
              <a:gd name="T31" fmla="*/ 149910 h 1765738"/>
              <a:gd name="T32" fmla="*/ 250576 w 1768680"/>
              <a:gd name="T33" fmla="*/ 253694 h 1765738"/>
              <a:gd name="T34" fmla="*/ 219254 w 1768680"/>
              <a:gd name="T35" fmla="*/ 288287 h 1765738"/>
              <a:gd name="T36" fmla="*/ 208813 w 1768680"/>
              <a:gd name="T37" fmla="*/ 322882 h 1765738"/>
              <a:gd name="T38" fmla="*/ 187932 w 1768680"/>
              <a:gd name="T39" fmla="*/ 357476 h 1765738"/>
              <a:gd name="T40" fmla="*/ 156609 w 1768680"/>
              <a:gd name="T41" fmla="*/ 518917 h 1765738"/>
              <a:gd name="T42" fmla="*/ 146169 w 1768680"/>
              <a:gd name="T43" fmla="*/ 553512 h 1765738"/>
              <a:gd name="T44" fmla="*/ 114847 w 1768680"/>
              <a:gd name="T45" fmla="*/ 703420 h 1765738"/>
              <a:gd name="T46" fmla="*/ 104406 w 1768680"/>
              <a:gd name="T47" fmla="*/ 738015 h 1765738"/>
              <a:gd name="T48" fmla="*/ 83525 w 1768680"/>
              <a:gd name="T49" fmla="*/ 772610 h 1765738"/>
              <a:gd name="T50" fmla="*/ 62644 w 1768680"/>
              <a:gd name="T51" fmla="*/ 818735 h 1765738"/>
              <a:gd name="T52" fmla="*/ 0 w 1768680"/>
              <a:gd name="T53" fmla="*/ 864862 h 1765738"/>
              <a:gd name="T54" fmla="*/ 20881 w 1768680"/>
              <a:gd name="T55" fmla="*/ 1049364 h 1765738"/>
              <a:gd name="T56" fmla="*/ 31322 w 1768680"/>
              <a:gd name="T57" fmla="*/ 1083960 h 1765738"/>
              <a:gd name="T58" fmla="*/ 62644 w 1768680"/>
              <a:gd name="T59" fmla="*/ 1118554 h 1765738"/>
              <a:gd name="T60" fmla="*/ 73084 w 1768680"/>
              <a:gd name="T61" fmla="*/ 1153148 h 1765738"/>
              <a:gd name="T62" fmla="*/ 167050 w 1768680"/>
              <a:gd name="T63" fmla="*/ 1210806 h 1765738"/>
              <a:gd name="T64" fmla="*/ 229694 w 1768680"/>
              <a:gd name="T65" fmla="*/ 1256931 h 1765738"/>
              <a:gd name="T66" fmla="*/ 261017 w 1768680"/>
              <a:gd name="T67" fmla="*/ 1279995 h 1765738"/>
              <a:gd name="T68" fmla="*/ 334100 w 1768680"/>
              <a:gd name="T69" fmla="*/ 1291526 h 1765738"/>
              <a:gd name="T70" fmla="*/ 553354 w 1768680"/>
              <a:gd name="T71" fmla="*/ 1279995 h 1765738"/>
              <a:gd name="T72" fmla="*/ 647320 w 1768680"/>
              <a:gd name="T73" fmla="*/ 1222337 h 1765738"/>
              <a:gd name="T74" fmla="*/ 720404 w 1768680"/>
              <a:gd name="T75" fmla="*/ 1199274 h 1765738"/>
              <a:gd name="T76" fmla="*/ 783049 w 1768680"/>
              <a:gd name="T77" fmla="*/ 1176211 h 1765738"/>
              <a:gd name="T78" fmla="*/ 814371 w 1768680"/>
              <a:gd name="T79" fmla="*/ 1153148 h 1765738"/>
              <a:gd name="T80" fmla="*/ 887455 w 1768680"/>
              <a:gd name="T81" fmla="*/ 1107022 h 1765738"/>
              <a:gd name="T82" fmla="*/ 929217 w 1768680"/>
              <a:gd name="T83" fmla="*/ 1049364 h 1765738"/>
              <a:gd name="T84" fmla="*/ 991861 w 1768680"/>
              <a:gd name="T85" fmla="*/ 1003239 h 1765738"/>
              <a:gd name="T86" fmla="*/ 1023183 w 1768680"/>
              <a:gd name="T87" fmla="*/ 980176 h 1765738"/>
              <a:gd name="T88" fmla="*/ 1054505 w 1768680"/>
              <a:gd name="T89" fmla="*/ 957112 h 1765738"/>
              <a:gd name="T90" fmla="*/ 1085828 w 1768680"/>
              <a:gd name="T91" fmla="*/ 934050 h 1765738"/>
              <a:gd name="T92" fmla="*/ 1117149 w 1768680"/>
              <a:gd name="T93" fmla="*/ 922519 h 1765738"/>
              <a:gd name="T94" fmla="*/ 1138031 w 1768680"/>
              <a:gd name="T95" fmla="*/ 887924 h 1765738"/>
              <a:gd name="T96" fmla="*/ 1169353 w 1768680"/>
              <a:gd name="T97" fmla="*/ 876393 h 1765738"/>
              <a:gd name="T98" fmla="*/ 1158912 w 1768680"/>
              <a:gd name="T99" fmla="*/ 761079 h 1765738"/>
              <a:gd name="T100" fmla="*/ 1117149 w 1768680"/>
              <a:gd name="T101" fmla="*/ 657295 h 1765738"/>
              <a:gd name="T102" fmla="*/ 1075386 w 1768680"/>
              <a:gd name="T103" fmla="*/ 645763 h 1765738"/>
              <a:gd name="T104" fmla="*/ 1044064 w 1768680"/>
              <a:gd name="T105" fmla="*/ 611169 h 176573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768680" h="1765738">
                <a:moveTo>
                  <a:pt x="1576551" y="835573"/>
                </a:moveTo>
                <a:lnTo>
                  <a:pt x="1576551" y="835573"/>
                </a:lnTo>
                <a:cubicBezTo>
                  <a:pt x="1572727" y="736147"/>
                  <a:pt x="1585061" y="493658"/>
                  <a:pt x="1545020" y="346842"/>
                </a:cubicBezTo>
                <a:cubicBezTo>
                  <a:pt x="1536275" y="314777"/>
                  <a:pt x="1523999" y="283780"/>
                  <a:pt x="1513489" y="252249"/>
                </a:cubicBezTo>
                <a:cubicBezTo>
                  <a:pt x="1508234" y="236483"/>
                  <a:pt x="1506942" y="218779"/>
                  <a:pt x="1497724" y="204952"/>
                </a:cubicBezTo>
                <a:cubicBezTo>
                  <a:pt x="1469696" y="162911"/>
                  <a:pt x="1460915" y="143041"/>
                  <a:pt x="1418896" y="110359"/>
                </a:cubicBezTo>
                <a:cubicBezTo>
                  <a:pt x="1388983" y="87093"/>
                  <a:pt x="1355834" y="68318"/>
                  <a:pt x="1324303" y="47297"/>
                </a:cubicBezTo>
                <a:cubicBezTo>
                  <a:pt x="1308538" y="36787"/>
                  <a:pt x="1295877" y="17481"/>
                  <a:pt x="1277007" y="15766"/>
                </a:cubicBezTo>
                <a:lnTo>
                  <a:pt x="1103586" y="0"/>
                </a:lnTo>
                <a:cubicBezTo>
                  <a:pt x="1045779" y="5255"/>
                  <a:pt x="987327" y="5678"/>
                  <a:pt x="930165" y="15766"/>
                </a:cubicBezTo>
                <a:cubicBezTo>
                  <a:pt x="897434" y="21542"/>
                  <a:pt x="867816" y="39236"/>
                  <a:pt x="835572" y="47297"/>
                </a:cubicBezTo>
                <a:cubicBezTo>
                  <a:pt x="814551" y="52552"/>
                  <a:pt x="793264" y="56836"/>
                  <a:pt x="772510" y="63062"/>
                </a:cubicBezTo>
                <a:cubicBezTo>
                  <a:pt x="740675" y="72613"/>
                  <a:pt x="705572" y="76158"/>
                  <a:pt x="677917" y="94594"/>
                </a:cubicBezTo>
                <a:cubicBezTo>
                  <a:pt x="662151" y="105104"/>
                  <a:pt x="647935" y="118430"/>
                  <a:pt x="630620" y="126125"/>
                </a:cubicBezTo>
                <a:cubicBezTo>
                  <a:pt x="600248" y="139624"/>
                  <a:pt x="563681" y="139220"/>
                  <a:pt x="536027" y="157656"/>
                </a:cubicBezTo>
                <a:cubicBezTo>
                  <a:pt x="474904" y="198405"/>
                  <a:pt x="506706" y="183195"/>
                  <a:pt x="441434" y="204952"/>
                </a:cubicBezTo>
                <a:cubicBezTo>
                  <a:pt x="418520" y="273695"/>
                  <a:pt x="420011" y="296875"/>
                  <a:pt x="378372" y="346842"/>
                </a:cubicBezTo>
                <a:cubicBezTo>
                  <a:pt x="364099" y="363970"/>
                  <a:pt x="346841" y="378373"/>
                  <a:pt x="331076" y="394138"/>
                </a:cubicBezTo>
                <a:cubicBezTo>
                  <a:pt x="325821" y="409904"/>
                  <a:pt x="322742" y="426571"/>
                  <a:pt x="315310" y="441435"/>
                </a:cubicBezTo>
                <a:cubicBezTo>
                  <a:pt x="306836" y="458382"/>
                  <a:pt x="290254" y="470924"/>
                  <a:pt x="283779" y="488731"/>
                </a:cubicBezTo>
                <a:cubicBezTo>
                  <a:pt x="245960" y="592734"/>
                  <a:pt x="258292" y="611303"/>
                  <a:pt x="236482" y="709449"/>
                </a:cubicBezTo>
                <a:cubicBezTo>
                  <a:pt x="232877" y="725671"/>
                  <a:pt x="225972" y="740980"/>
                  <a:pt x="220717" y="756745"/>
                </a:cubicBezTo>
                <a:cubicBezTo>
                  <a:pt x="200250" y="900010"/>
                  <a:pt x="216702" y="831848"/>
                  <a:pt x="173420" y="961697"/>
                </a:cubicBezTo>
                <a:cubicBezTo>
                  <a:pt x="168165" y="977463"/>
                  <a:pt x="166873" y="995167"/>
                  <a:pt x="157655" y="1008994"/>
                </a:cubicBezTo>
                <a:cubicBezTo>
                  <a:pt x="147145" y="1024759"/>
                  <a:pt x="135525" y="1039839"/>
                  <a:pt x="126124" y="1056290"/>
                </a:cubicBezTo>
                <a:cubicBezTo>
                  <a:pt x="114464" y="1076695"/>
                  <a:pt x="111211" y="1102734"/>
                  <a:pt x="94593" y="1119352"/>
                </a:cubicBezTo>
                <a:cubicBezTo>
                  <a:pt x="67797" y="1146148"/>
                  <a:pt x="0" y="1182414"/>
                  <a:pt x="0" y="1182414"/>
                </a:cubicBezTo>
                <a:cubicBezTo>
                  <a:pt x="12221" y="1329069"/>
                  <a:pt x="2246" y="1332165"/>
                  <a:pt x="31531" y="1434662"/>
                </a:cubicBezTo>
                <a:cubicBezTo>
                  <a:pt x="36096" y="1450641"/>
                  <a:pt x="38078" y="1468132"/>
                  <a:pt x="47296" y="1481959"/>
                </a:cubicBezTo>
                <a:cubicBezTo>
                  <a:pt x="59664" y="1500510"/>
                  <a:pt x="78827" y="1513490"/>
                  <a:pt x="94593" y="1529256"/>
                </a:cubicBezTo>
                <a:cubicBezTo>
                  <a:pt x="99848" y="1545021"/>
                  <a:pt x="98607" y="1564801"/>
                  <a:pt x="110358" y="1576552"/>
                </a:cubicBezTo>
                <a:cubicBezTo>
                  <a:pt x="232377" y="1698571"/>
                  <a:pt x="163037" y="1605818"/>
                  <a:pt x="252248" y="1655380"/>
                </a:cubicBezTo>
                <a:cubicBezTo>
                  <a:pt x="285375" y="1673784"/>
                  <a:pt x="315310" y="1697421"/>
                  <a:pt x="346841" y="1718442"/>
                </a:cubicBezTo>
                <a:cubicBezTo>
                  <a:pt x="362607" y="1728952"/>
                  <a:pt x="375381" y="1747293"/>
                  <a:pt x="394138" y="1749973"/>
                </a:cubicBezTo>
                <a:lnTo>
                  <a:pt x="504496" y="1765738"/>
                </a:lnTo>
                <a:cubicBezTo>
                  <a:pt x="614855" y="1760483"/>
                  <a:pt x="725470" y="1759148"/>
                  <a:pt x="835572" y="1749973"/>
                </a:cubicBezTo>
                <a:cubicBezTo>
                  <a:pt x="898965" y="1744690"/>
                  <a:pt x="914316" y="1692193"/>
                  <a:pt x="977462" y="1671145"/>
                </a:cubicBezTo>
                <a:cubicBezTo>
                  <a:pt x="1136420" y="1618160"/>
                  <a:pt x="889846" y="1699006"/>
                  <a:pt x="1087820" y="1639614"/>
                </a:cubicBezTo>
                <a:cubicBezTo>
                  <a:pt x="1119655" y="1630063"/>
                  <a:pt x="1154759" y="1626520"/>
                  <a:pt x="1182414" y="1608083"/>
                </a:cubicBezTo>
                <a:cubicBezTo>
                  <a:pt x="1198179" y="1597573"/>
                  <a:pt x="1213259" y="1585953"/>
                  <a:pt x="1229710" y="1576552"/>
                </a:cubicBezTo>
                <a:cubicBezTo>
                  <a:pt x="1369735" y="1496537"/>
                  <a:pt x="1224831" y="1590315"/>
                  <a:pt x="1340069" y="1513490"/>
                </a:cubicBezTo>
                <a:cubicBezTo>
                  <a:pt x="1360752" y="1482466"/>
                  <a:pt x="1373180" y="1457125"/>
                  <a:pt x="1403131" y="1434662"/>
                </a:cubicBezTo>
                <a:cubicBezTo>
                  <a:pt x="1433447" y="1411925"/>
                  <a:pt x="1466193" y="1392621"/>
                  <a:pt x="1497724" y="1371600"/>
                </a:cubicBezTo>
                <a:lnTo>
                  <a:pt x="1545020" y="1340069"/>
                </a:lnTo>
                <a:lnTo>
                  <a:pt x="1592317" y="1308538"/>
                </a:lnTo>
                <a:cubicBezTo>
                  <a:pt x="1608083" y="1298028"/>
                  <a:pt x="1621638" y="1282999"/>
                  <a:pt x="1639614" y="1277007"/>
                </a:cubicBezTo>
                <a:lnTo>
                  <a:pt x="1686910" y="1261242"/>
                </a:lnTo>
                <a:cubicBezTo>
                  <a:pt x="1697420" y="1245476"/>
                  <a:pt x="1703645" y="1225782"/>
                  <a:pt x="1718441" y="1213945"/>
                </a:cubicBezTo>
                <a:cubicBezTo>
                  <a:pt x="1731418" y="1203564"/>
                  <a:pt x="1762765" y="1214530"/>
                  <a:pt x="1765738" y="1198180"/>
                </a:cubicBezTo>
                <a:cubicBezTo>
                  <a:pt x="1775186" y="1146218"/>
                  <a:pt x="1759705" y="1092434"/>
                  <a:pt x="1749972" y="1040525"/>
                </a:cubicBezTo>
                <a:cubicBezTo>
                  <a:pt x="1745296" y="1015587"/>
                  <a:pt x="1718152" y="923629"/>
                  <a:pt x="1686910" y="898635"/>
                </a:cubicBezTo>
                <a:cubicBezTo>
                  <a:pt x="1665125" y="881207"/>
                  <a:pt x="1646588" y="882869"/>
                  <a:pt x="1623848" y="882869"/>
                </a:cubicBezTo>
                <a:lnTo>
                  <a:pt x="1576551" y="835573"/>
                </a:lnTo>
                <a:close/>
              </a:path>
            </a:pathLst>
          </a:custGeom>
          <a:noFill/>
          <a:ln w="28575" cap="flat" cmpd="sng">
            <a:solidFill>
              <a:srgbClr val="FF66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 name="TextBox 9"/>
          <p:cNvSpPr txBox="1">
            <a:spLocks noChangeArrowheads="1"/>
          </p:cNvSpPr>
          <p:nvPr/>
        </p:nvSpPr>
        <p:spPr bwMode="auto">
          <a:xfrm>
            <a:off x="107504" y="6259214"/>
            <a:ext cx="29749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using replaced drugs</a:t>
            </a:r>
            <a:endParaRPr lang="en-US" sz="1600">
              <a:latin typeface="Arial" charset="0"/>
            </a:endParaRPr>
          </a:p>
        </p:txBody>
      </p:sp>
      <p:cxnSp>
        <p:nvCxnSpPr>
          <p:cNvPr id="11" name="Straight Arrow Connector 10"/>
          <p:cNvCxnSpPr>
            <a:cxnSpLocks noChangeShapeType="1"/>
          </p:cNvCxnSpPr>
          <p:nvPr/>
        </p:nvCxnSpPr>
        <p:spPr bwMode="auto">
          <a:xfrm flipV="1">
            <a:off x="3088829" y="6411614"/>
            <a:ext cx="333375" cy="1746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TextBox 11"/>
          <p:cNvSpPr txBox="1">
            <a:spLocks noChangeArrowheads="1"/>
          </p:cNvSpPr>
          <p:nvPr/>
        </p:nvSpPr>
        <p:spPr bwMode="auto">
          <a:xfrm>
            <a:off x="4050854" y="4235152"/>
            <a:ext cx="145415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with new drugs</a:t>
            </a:r>
            <a:endParaRPr lang="en-US" sz="1600">
              <a:latin typeface="Arial" charset="0"/>
            </a:endParaRPr>
          </a:p>
        </p:txBody>
      </p:sp>
      <p:cxnSp>
        <p:nvCxnSpPr>
          <p:cNvPr id="13" name="Straight Arrow Connector 12"/>
          <p:cNvCxnSpPr>
            <a:cxnSpLocks noChangeShapeType="1"/>
          </p:cNvCxnSpPr>
          <p:nvPr/>
        </p:nvCxnSpPr>
        <p:spPr bwMode="auto">
          <a:xfrm flipH="1">
            <a:off x="4312791" y="4820939"/>
            <a:ext cx="339725" cy="106363"/>
          </a:xfrm>
          <a:prstGeom prst="straightConnector1">
            <a:avLst/>
          </a:prstGeom>
          <a:noFill/>
          <a:ln w="9525">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4" name="TextBox 13"/>
          <p:cNvSpPr txBox="1">
            <a:spLocks noChangeArrowheads="1"/>
          </p:cNvSpPr>
          <p:nvPr/>
        </p:nvSpPr>
        <p:spPr bwMode="auto">
          <a:xfrm>
            <a:off x="3422204" y="5327352"/>
            <a:ext cx="123031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a:latin typeface="Arial" charset="0"/>
              </a:rPr>
              <a:t>Cocktails not using replaced drugs</a:t>
            </a:r>
            <a:endParaRPr lang="en-US" sz="1600">
              <a:latin typeface="Arial" charset="0"/>
            </a:endParaRPr>
          </a:p>
        </p:txBody>
      </p:sp>
      <p:sp>
        <p:nvSpPr>
          <p:cNvPr id="15" name="TextBox 14"/>
          <p:cNvSpPr txBox="1">
            <a:spLocks noChangeArrowheads="1"/>
          </p:cNvSpPr>
          <p:nvPr/>
        </p:nvSpPr>
        <p:spPr bwMode="auto">
          <a:xfrm>
            <a:off x="2801491" y="5775027"/>
            <a:ext cx="457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b="1" i="1">
                <a:solidFill>
                  <a:srgbClr val="262699"/>
                </a:solidFill>
                <a:latin typeface="Arial" charset="0"/>
              </a:rPr>
              <a:t>X</a:t>
            </a:r>
            <a:r>
              <a:rPr lang="en-GB" sz="1600" b="1" baseline="-25000">
                <a:solidFill>
                  <a:srgbClr val="262699"/>
                </a:solidFill>
                <a:latin typeface="Arial" charset="0"/>
              </a:rPr>
              <a:t>0</a:t>
            </a:r>
            <a:endParaRPr lang="en-US" sz="1600" b="1" baseline="-25000">
              <a:solidFill>
                <a:srgbClr val="262699"/>
              </a:solidFill>
              <a:latin typeface="Arial" charset="0"/>
            </a:endParaRPr>
          </a:p>
        </p:txBody>
      </p:sp>
      <p:sp>
        <p:nvSpPr>
          <p:cNvPr id="16" name="TextBox 15"/>
          <p:cNvSpPr txBox="1">
            <a:spLocks noChangeArrowheads="1"/>
          </p:cNvSpPr>
          <p:nvPr/>
        </p:nvSpPr>
        <p:spPr bwMode="auto">
          <a:xfrm>
            <a:off x="4654104" y="5157489"/>
            <a:ext cx="5222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1600" b="1" i="1" dirty="0" err="1">
                <a:solidFill>
                  <a:srgbClr val="FF6600"/>
                </a:solidFill>
                <a:latin typeface="Arial" charset="0"/>
              </a:rPr>
              <a:t>X</a:t>
            </a:r>
            <a:r>
              <a:rPr lang="en-GB" sz="1600" b="1" i="1" baseline="-25000" dirty="0" err="1">
                <a:solidFill>
                  <a:srgbClr val="FF6600"/>
                </a:solidFill>
                <a:latin typeface="Arial" charset="0"/>
              </a:rPr>
              <a:t>g</a:t>
            </a:r>
            <a:endParaRPr lang="en-US" sz="1600" b="1" i="1" baseline="-25000" dirty="0">
              <a:solidFill>
                <a:srgbClr val="FF6600"/>
              </a:solidFill>
              <a:latin typeface="Arial" charset="0"/>
            </a:endParaRPr>
          </a:p>
        </p:txBody>
      </p:sp>
    </p:spTree>
    <p:extLst>
      <p:ext uri="{BB962C8B-B14F-4D97-AF65-F5344CB8AC3E}">
        <p14:creationId xmlns:p14="http://schemas.microsoft.com/office/powerpoint/2010/main" val="14054787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6"/>
          <p:cNvSpPr>
            <a:spLocks noChangeArrowheads="1"/>
          </p:cNvSpPr>
          <p:nvPr/>
        </p:nvSpPr>
        <p:spPr bwMode="auto">
          <a:xfrm>
            <a:off x="88900" y="1079500"/>
            <a:ext cx="7297738" cy="5277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dirty="0">
                <a:latin typeface="Calibri" charset="0"/>
                <a:ea typeface="MS PGothic" charset="0"/>
                <a:cs typeface="MS PGothic" charset="0"/>
              </a:rPr>
              <a:t>Name: </a:t>
            </a:r>
            <a:r>
              <a:rPr lang="en-US" sz="2800" dirty="0">
                <a:latin typeface="Calibri" charset="0"/>
                <a:ea typeface="MS PGothic" charset="0"/>
                <a:cs typeface="MS PGothic" charset="0"/>
              </a:rPr>
              <a:t>Richard Allmendinger</a:t>
            </a:r>
            <a:endParaRPr lang="en-US" sz="2800" b="1" dirty="0">
              <a:latin typeface="Calibri" charset="0"/>
              <a:ea typeface="MS PGothic" charset="0"/>
              <a:cs typeface="MS PGothic" charset="0"/>
            </a:endParaRPr>
          </a:p>
          <a:p>
            <a:pPr>
              <a:spcAft>
                <a:spcPts val="1200"/>
              </a:spcAft>
            </a:pPr>
            <a:r>
              <a:rPr lang="en-US" sz="2800" b="1" dirty="0">
                <a:latin typeface="Calibri" charset="0"/>
                <a:ea typeface="MS PGothic" charset="0"/>
                <a:cs typeface="MS PGothic" charset="0"/>
              </a:rPr>
              <a:t>Position:</a:t>
            </a:r>
            <a:r>
              <a:rPr lang="en-US" sz="2800" dirty="0">
                <a:latin typeface="Calibri" charset="0"/>
                <a:ea typeface="MS PGothic" charset="0"/>
                <a:cs typeface="MS PGothic" charset="0"/>
              </a:rPr>
              <a:t> Lecturer in Decision Sciences, AMBS</a:t>
            </a:r>
            <a:endParaRPr lang="en-GB" sz="2800" b="1" dirty="0">
              <a:latin typeface="Calibri" charset="0"/>
              <a:ea typeface="MS PGothic" charset="0"/>
              <a:cs typeface="MS PGothic" charset="0"/>
            </a:endParaRPr>
          </a:p>
          <a:p>
            <a:pPr>
              <a:spcAft>
                <a:spcPts val="1200"/>
              </a:spcAft>
            </a:pPr>
            <a:r>
              <a:rPr lang="en-US" sz="2800" b="1" dirty="0">
                <a:latin typeface="Calibri" charset="0"/>
                <a:ea typeface="MS PGothic" charset="0"/>
                <a:cs typeface="MS PGothic" charset="0"/>
              </a:rPr>
              <a:t>Education: </a:t>
            </a:r>
          </a:p>
          <a:p>
            <a:pPr marL="457200" indent="-457200">
              <a:lnSpc>
                <a:spcPct val="140000"/>
              </a:lnSpc>
              <a:spcBef>
                <a:spcPts val="600"/>
              </a:spcBef>
              <a:spcAft>
                <a:spcPts val="1200"/>
              </a:spcAft>
              <a:buFont typeface="Arial"/>
              <a:buChar char="•"/>
            </a:pPr>
            <a:r>
              <a:rPr lang="en-US" sz="2800" dirty="0" err="1">
                <a:latin typeface="Calibri" charset="0"/>
              </a:rPr>
              <a:t>Diplom</a:t>
            </a:r>
            <a:r>
              <a:rPr lang="en-US" sz="2800" dirty="0">
                <a:latin typeface="Calibri" charset="0"/>
              </a:rPr>
              <a:t> (BSc + MSc) in Industrial </a:t>
            </a:r>
            <a:r>
              <a:rPr lang="en-US" sz="2800" dirty="0" smtClean="0">
                <a:latin typeface="Calibri" charset="0"/>
              </a:rPr>
              <a:t>Engineering</a:t>
            </a:r>
          </a:p>
          <a:p>
            <a:pPr marL="457200" indent="-457200">
              <a:lnSpc>
                <a:spcPct val="140000"/>
              </a:lnSpc>
              <a:spcBef>
                <a:spcPts val="600"/>
              </a:spcBef>
              <a:spcAft>
                <a:spcPts val="1200"/>
              </a:spcAft>
              <a:buFont typeface="Arial"/>
              <a:buChar char="•"/>
            </a:pPr>
            <a:r>
              <a:rPr lang="en-GB" sz="2800" dirty="0" smtClean="0">
                <a:latin typeface="Calibri" charset="0"/>
              </a:rPr>
              <a:t>Research </a:t>
            </a:r>
            <a:r>
              <a:rPr lang="en-GB" sz="2800" dirty="0">
                <a:latin typeface="Calibri" charset="0"/>
              </a:rPr>
              <a:t>visit </a:t>
            </a:r>
            <a:endParaRPr lang="en-US" sz="2800" dirty="0">
              <a:latin typeface="Calibri" charset="0"/>
            </a:endParaRPr>
          </a:p>
          <a:p>
            <a:pPr marL="457200" indent="-457200">
              <a:lnSpc>
                <a:spcPct val="140000"/>
              </a:lnSpc>
              <a:spcBef>
                <a:spcPts val="600"/>
              </a:spcBef>
              <a:spcAft>
                <a:spcPts val="1200"/>
              </a:spcAft>
              <a:buFont typeface="Arial"/>
              <a:buChar char="•"/>
            </a:pPr>
            <a:r>
              <a:rPr lang="en-US" sz="2800" dirty="0">
                <a:latin typeface="Calibri" charset="0"/>
              </a:rPr>
              <a:t>PhD in Computer </a:t>
            </a:r>
            <a:r>
              <a:rPr lang="en-US" sz="2800" dirty="0" smtClean="0">
                <a:latin typeface="Calibri" charset="0"/>
              </a:rPr>
              <a:t>Science (with J. Knowles)</a:t>
            </a:r>
            <a:endParaRPr lang="en-US" sz="2800" dirty="0">
              <a:latin typeface="Calibri" charset="0"/>
            </a:endParaRPr>
          </a:p>
          <a:p>
            <a:pPr marL="457200" indent="-457200">
              <a:lnSpc>
                <a:spcPct val="140000"/>
              </a:lnSpc>
              <a:spcBef>
                <a:spcPts val="600"/>
              </a:spcBef>
              <a:spcAft>
                <a:spcPts val="1200"/>
              </a:spcAft>
              <a:buFont typeface="Arial"/>
              <a:buChar char="•"/>
            </a:pPr>
            <a:r>
              <a:rPr lang="en-US" sz="2800" dirty="0">
                <a:latin typeface="Calibri" charset="0"/>
              </a:rPr>
              <a:t>Postdoc in Biopharmaceutical Development </a:t>
            </a:r>
            <a:endParaRPr lang="en-GB" sz="2800" dirty="0"/>
          </a:p>
        </p:txBody>
      </p:sp>
      <p:sp>
        <p:nvSpPr>
          <p:cNvPr id="9218"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9219"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9220"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9221"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2"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3"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4"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5" name="AutoShape 10" descr="Image result for university hospital south mancheste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6" name="AutoShape 12" descr="Image result for university hospital south manchester"/>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9227"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9228"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2280" y="3107110"/>
            <a:ext cx="19875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9"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280" y="4959126"/>
            <a:ext cx="19526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0" name="Picture 16" descr="A close up of a logo&#10;&#10;Description generated with high confidenc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16192" y="5877272"/>
            <a:ext cx="1992312"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Who am I?</a:t>
            </a:r>
          </a:p>
        </p:txBody>
      </p:sp>
      <p:pic>
        <p:nvPicPr>
          <p:cNvPr id="9232" name="Picture 19" descr="Related 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4183360"/>
            <a:ext cx="19526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3" name="Picture 21" descr="Image result for amb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765175"/>
            <a:ext cx="2379662"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pic>
        <p:nvPicPr>
          <p:cNvPr id="6144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625" y="1844675"/>
            <a:ext cx="7942263" cy="15811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61444" name="Rectangle 2"/>
          <p:cNvSpPr>
            <a:spLocks noChangeArrowheads="1"/>
          </p:cNvSpPr>
          <p:nvPr/>
        </p:nvSpPr>
        <p:spPr bwMode="auto">
          <a:xfrm>
            <a:off x="198438" y="981075"/>
            <a:ext cx="83232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400" dirty="0">
                <a:solidFill>
                  <a:srgbClr val="7030A0"/>
                </a:solidFill>
                <a:latin typeface="Calibri" charset="0"/>
                <a:cs typeface="Calibri" charset="0"/>
              </a:rPr>
              <a:t>Real problem:</a:t>
            </a:r>
            <a:r>
              <a:rPr lang="en-GB" sz="2400" dirty="0">
                <a:latin typeface="Calibri" charset="0"/>
                <a:cs typeface="Calibri" charset="0"/>
              </a:rPr>
              <a:t> Identify most effective drug cocktails from a non-stationary drug library</a:t>
            </a:r>
          </a:p>
        </p:txBody>
      </p:sp>
      <p:sp>
        <p:nvSpPr>
          <p:cNvPr id="3" name="Multiply 2"/>
          <p:cNvSpPr/>
          <p:nvPr/>
        </p:nvSpPr>
        <p:spPr bwMode="auto">
          <a:xfrm>
            <a:off x="1619250" y="2193925"/>
            <a:ext cx="360363"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18" name="Multiply 17"/>
          <p:cNvSpPr/>
          <p:nvPr/>
        </p:nvSpPr>
        <p:spPr bwMode="auto">
          <a:xfrm>
            <a:off x="2484438" y="2193925"/>
            <a:ext cx="358775" cy="1150938"/>
          </a:xfrm>
          <a:prstGeom prst="mathMultiply">
            <a:avLst/>
          </a:prstGeom>
          <a:solidFill>
            <a:schemeClr val="tx1"/>
          </a:solidFill>
          <a:ln w="9525" cap="flat" cmpd="sng" algn="ctr">
            <a:noFill/>
            <a:prstDash val="solid"/>
            <a:miter lim="800000"/>
            <a:headEnd type="none" w="med" len="med"/>
            <a:tailEnd type="none" w="med" len="med"/>
          </a:ln>
          <a:effectLst/>
        </p:spPr>
        <p:txBody>
          <a:bodyPr>
            <a:spAutoFit/>
          </a:bodyPr>
          <a:lstStyle/>
          <a:p>
            <a:pPr>
              <a:defRPr/>
            </a:pPr>
            <a:endParaRPr lang="en-US">
              <a:latin typeface="Tahoma" pitchFamily="34" charset="0"/>
              <a:cs typeface="+mn-cs"/>
            </a:endParaRPr>
          </a:p>
        </p:txBody>
      </p:sp>
      <p:sp>
        <p:nvSpPr>
          <p:cNvPr id="4" name="Rectangle 3"/>
          <p:cNvSpPr/>
          <p:nvPr/>
        </p:nvSpPr>
        <p:spPr>
          <a:xfrm>
            <a:off x="323528" y="3501008"/>
            <a:ext cx="8424936" cy="3416320"/>
          </a:xfrm>
          <a:prstGeom prst="rect">
            <a:avLst/>
          </a:prstGeom>
        </p:spPr>
        <p:txBody>
          <a:bodyPr wrap="square">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smtClean="0">
                <a:solidFill>
                  <a:srgbClr val="7030A0"/>
                </a:solidFill>
                <a:latin typeface="Calibri" charset="0"/>
                <a:cs typeface="Calibri" charset="0"/>
              </a:rPr>
              <a:t>Fair mutation (FM):</a:t>
            </a:r>
            <a:r>
              <a:rPr lang="en-GB" sz="2400" i="1" dirty="0" smtClean="0">
                <a:latin typeface="Calibri" charset="0"/>
                <a:cs typeface="Calibri" charset="0"/>
              </a:rPr>
              <a:t> </a:t>
            </a:r>
            <a:r>
              <a:rPr lang="en-GB" sz="2400" dirty="0" smtClean="0">
                <a:latin typeface="Calibri" charset="0"/>
                <a:cs typeface="Calibri" charset="0"/>
              </a:rPr>
              <a:t>Perform usual optimization alongside rapid exploration of the space of solutions using any of the new variables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b="1" dirty="0" smtClean="0">
                <a:latin typeface="Calibri" charset="0"/>
                <a:cs typeface="Calibri" charset="0"/>
              </a:rPr>
              <a:t>Fair</a:t>
            </a:r>
            <a:r>
              <a:rPr lang="en-GB" sz="2400" dirty="0" smtClean="0">
                <a:latin typeface="Calibri" charset="0"/>
                <a:cs typeface="Calibri" charset="0"/>
              </a:rPr>
              <a:t> because </a:t>
            </a:r>
            <a:r>
              <a:rPr lang="is-IS" sz="2400" dirty="0" smtClean="0">
                <a:latin typeface="Calibri" charset="0"/>
                <a:cs typeface="Calibri" charset="0"/>
              </a:rPr>
              <a:t>… we test each new variable within the same number of offspring solutions  </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is-IS" sz="2400" b="1" dirty="0" smtClean="0">
                <a:latin typeface="Calibri" charset="0"/>
                <a:cs typeface="Calibri" charset="0"/>
              </a:rPr>
              <a:t>Mutation </a:t>
            </a:r>
            <a:r>
              <a:rPr lang="is-IS" sz="2400" dirty="0" smtClean="0">
                <a:latin typeface="Calibri" charset="0"/>
                <a:cs typeface="Calibri" charset="0"/>
              </a:rPr>
              <a:t>because .... </a:t>
            </a:r>
            <a:r>
              <a:rPr lang="en-US" sz="2400" dirty="0" smtClean="0">
                <a:latin typeface="Calibri" charset="0"/>
                <a:cs typeface="Calibri" charset="0"/>
              </a:rPr>
              <a:t>we apply a raised mutation rate for a certain number of generations to all offspring solutions with a 1-bit at any of the new variables </a:t>
            </a:r>
            <a:endParaRPr lang="en-GB" sz="2400" dirty="0">
              <a:latin typeface="Calibri" charset="0"/>
              <a:cs typeface="Calibri" charset="0"/>
            </a:endParaRPr>
          </a:p>
        </p:txBody>
      </p:sp>
    </p:spTree>
    <p:extLst>
      <p:ext uri="{BB962C8B-B14F-4D97-AF65-F5344CB8AC3E}">
        <p14:creationId xmlns:p14="http://schemas.microsoft.com/office/powerpoint/2010/main" val="6230388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4"/>
          <p:cNvSpPr txBox="1">
            <a:spLocks noChangeArrowheads="1"/>
          </p:cNvSpPr>
          <p:nvPr/>
        </p:nvSpPr>
        <p:spPr bwMode="auto">
          <a:xfrm>
            <a:off x="179512" y="1268760"/>
            <a:ext cx="172819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b="1" u="sng" dirty="0">
                <a:latin typeface="Calibri" charset="0"/>
                <a:cs typeface="Calibri" charset="0"/>
              </a:rPr>
              <a:t>(</a:t>
            </a:r>
            <a:r>
              <a:rPr lang="en-US" b="1" u="sng" dirty="0" err="1">
                <a:latin typeface="Calibri" charset="0"/>
                <a:cs typeface="Calibri" charset="0"/>
              </a:rPr>
              <a:t>a,b,</a:t>
            </a:r>
            <a:r>
              <a:rPr lang="en-US" b="1" u="sng" dirty="0" err="1">
                <a:solidFill>
                  <a:srgbClr val="FF0000"/>
                </a:solidFill>
                <a:latin typeface="Calibri" charset="0"/>
                <a:cs typeface="Calibri" charset="0"/>
              </a:rPr>
              <a:t>c</a:t>
            </a:r>
            <a:r>
              <a:rPr lang="en-US" b="1" u="sng" dirty="0" err="1">
                <a:latin typeface="Calibri" charset="0"/>
                <a:cs typeface="Calibri" charset="0"/>
              </a:rPr>
              <a:t>,d,</a:t>
            </a:r>
            <a:r>
              <a:rPr lang="en-US" b="1" u="sng" dirty="0" err="1">
                <a:solidFill>
                  <a:srgbClr val="FF0000"/>
                </a:solidFill>
                <a:latin typeface="Calibri" charset="0"/>
                <a:cs typeface="Calibri" charset="0"/>
              </a:rPr>
              <a:t>e</a:t>
            </a:r>
            <a:r>
              <a:rPr lang="en-US" b="1" u="sng" dirty="0">
                <a:latin typeface="Calibri" charset="0"/>
                <a:cs typeface="Calibri" charset="0"/>
              </a:rPr>
              <a:t>) </a:t>
            </a:r>
          </a:p>
          <a:p>
            <a:pPr eaLnBrk="1" hangingPunct="1">
              <a:lnSpc>
                <a:spcPct val="70000"/>
              </a:lnSpc>
            </a:pPr>
            <a:r>
              <a:rPr lang="en-US" dirty="0">
                <a:latin typeface="Calibri" charset="0"/>
                <a:cs typeface="Calibri" charset="0"/>
              </a:rPr>
              <a:t>(0,0,0,1,0)        </a:t>
            </a:r>
          </a:p>
          <a:p>
            <a:pPr eaLnBrk="1" hangingPunct="1">
              <a:lnSpc>
                <a:spcPct val="70000"/>
              </a:lnSpc>
            </a:pPr>
            <a:r>
              <a:rPr lang="en-US" dirty="0">
                <a:latin typeface="Calibri" charset="0"/>
                <a:cs typeface="Calibri" charset="0"/>
              </a:rPr>
              <a:t>(1,1,0,0,0</a:t>
            </a:r>
            <a:r>
              <a:rPr lang="en-US" dirty="0" smtClean="0">
                <a:latin typeface="Calibri" charset="0"/>
                <a:cs typeface="Calibri" charset="0"/>
              </a:rPr>
              <a:t>)</a:t>
            </a:r>
            <a:endParaRPr lang="en-US" dirty="0">
              <a:latin typeface="Calibri" charset="0"/>
              <a:cs typeface="Calibri" charset="0"/>
            </a:endParaRPr>
          </a:p>
          <a:p>
            <a:pPr eaLnBrk="1" hangingPunct="1">
              <a:lnSpc>
                <a:spcPct val="70000"/>
              </a:lnSpc>
            </a:pPr>
            <a:r>
              <a:rPr lang="en-US" dirty="0">
                <a:latin typeface="Calibri" charset="0"/>
                <a:cs typeface="Calibri" charset="0"/>
              </a:rPr>
              <a:t>(0,1,0,1,1</a:t>
            </a:r>
            <a:r>
              <a:rPr lang="en-US" dirty="0" smtClean="0">
                <a:latin typeface="Calibri" charset="0"/>
                <a:cs typeface="Calibri" charset="0"/>
              </a:rPr>
              <a:t>)</a:t>
            </a:r>
          </a:p>
          <a:p>
            <a:pPr eaLnBrk="1" hangingPunct="1">
              <a:lnSpc>
                <a:spcPct val="70000"/>
              </a:lnSpc>
            </a:pPr>
            <a:r>
              <a:rPr lang="en-US" dirty="0" smtClean="0">
                <a:latin typeface="Calibri" charset="0"/>
                <a:cs typeface="Calibri" charset="0"/>
              </a:rPr>
              <a:t>(</a:t>
            </a:r>
            <a:r>
              <a:rPr lang="en-US" dirty="0">
                <a:latin typeface="Calibri" charset="0"/>
                <a:cs typeface="Calibri" charset="0"/>
              </a:rPr>
              <a:t>1,0,1,1,1</a:t>
            </a:r>
            <a:r>
              <a:rPr lang="en-US" dirty="0" smtClean="0">
                <a:latin typeface="Calibri" charset="0"/>
                <a:cs typeface="Calibri" charset="0"/>
              </a:rPr>
              <a:t>)</a:t>
            </a:r>
            <a:endParaRPr lang="en-US" dirty="0">
              <a:latin typeface="Calibri" charset="0"/>
              <a:cs typeface="Calibri" charset="0"/>
            </a:endParaRPr>
          </a:p>
          <a:p>
            <a:pPr eaLnBrk="1" hangingPunct="1">
              <a:lnSpc>
                <a:spcPct val="70000"/>
              </a:lnSpc>
            </a:pPr>
            <a:r>
              <a:rPr lang="en-US" dirty="0">
                <a:latin typeface="Calibri" charset="0"/>
                <a:cs typeface="Calibri" charset="0"/>
              </a:rPr>
              <a:t> </a:t>
            </a:r>
          </a:p>
        </p:txBody>
      </p:sp>
      <p:sp>
        <p:nvSpPr>
          <p:cNvPr id="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smtClean="0">
                <a:latin typeface="+mn-lt"/>
                <a:ea typeface="+mj-ea"/>
              </a:rPr>
              <a:t>Fair mutation</a:t>
            </a:r>
            <a:endParaRPr lang="en-GB" altLang="en-US" dirty="0">
              <a:latin typeface="+mn-lt"/>
              <a:ea typeface="+mj-ea"/>
            </a:endParaRPr>
          </a:p>
        </p:txBody>
      </p:sp>
      <p:sp>
        <p:nvSpPr>
          <p:cNvPr id="65543" name="TextBox 8"/>
          <p:cNvSpPr txBox="1">
            <a:spLocks noChangeArrowheads="1"/>
          </p:cNvSpPr>
          <p:nvPr/>
        </p:nvSpPr>
        <p:spPr bwMode="auto">
          <a:xfrm>
            <a:off x="4211960" y="1718805"/>
            <a:ext cx="1512168"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dirty="0">
                <a:latin typeface="Calibri" charset="0"/>
                <a:cs typeface="Calibri" charset="0"/>
              </a:rPr>
              <a:t>(</a:t>
            </a:r>
            <a:r>
              <a:rPr lang="en-US" dirty="0" smtClean="0">
                <a:latin typeface="Calibri" charset="0"/>
                <a:cs typeface="Calibri" charset="0"/>
              </a:rPr>
              <a:t>0,1,1,1,0)          </a:t>
            </a:r>
            <a:endParaRPr lang="en-US" dirty="0">
              <a:latin typeface="Calibri" charset="0"/>
              <a:cs typeface="Calibri" charset="0"/>
            </a:endParaRPr>
          </a:p>
          <a:p>
            <a:pPr eaLnBrk="1" hangingPunct="1">
              <a:lnSpc>
                <a:spcPct val="70000"/>
              </a:lnSpc>
            </a:pPr>
            <a:r>
              <a:rPr lang="en-US" dirty="0">
                <a:latin typeface="Calibri" charset="0"/>
                <a:cs typeface="Calibri" charset="0"/>
              </a:rPr>
              <a:t>(</a:t>
            </a:r>
            <a:r>
              <a:rPr lang="en-US" dirty="0" smtClean="0">
                <a:latin typeface="Calibri" charset="0"/>
                <a:cs typeface="Calibri" charset="0"/>
              </a:rPr>
              <a:t>1,0,0,1,1)</a:t>
            </a:r>
          </a:p>
          <a:p>
            <a:pPr eaLnBrk="1" hangingPunct="1">
              <a:lnSpc>
                <a:spcPct val="70000"/>
              </a:lnSpc>
            </a:pPr>
            <a:r>
              <a:rPr lang="en-US" dirty="0" smtClean="0">
                <a:latin typeface="Calibri" charset="0"/>
                <a:cs typeface="Calibri" charset="0"/>
              </a:rPr>
              <a:t>(0,0,0,1,1)</a:t>
            </a:r>
          </a:p>
          <a:p>
            <a:pPr eaLnBrk="1" hangingPunct="1">
              <a:lnSpc>
                <a:spcPct val="70000"/>
              </a:lnSpc>
            </a:pPr>
            <a:r>
              <a:rPr lang="en-US" dirty="0" smtClean="0">
                <a:latin typeface="Calibri" charset="0"/>
                <a:cs typeface="Calibri" charset="0"/>
              </a:rPr>
              <a:t>(1,1,1,0,0) </a:t>
            </a:r>
            <a:endParaRPr lang="en-US" dirty="0">
              <a:latin typeface="Calibri" charset="0"/>
              <a:cs typeface="Calibri" charset="0"/>
            </a:endParaRPr>
          </a:p>
        </p:txBody>
      </p:sp>
      <p:cxnSp>
        <p:nvCxnSpPr>
          <p:cNvPr id="3" name="Straight Arrow Connector 2"/>
          <p:cNvCxnSpPr/>
          <p:nvPr/>
        </p:nvCxnSpPr>
        <p:spPr bwMode="auto">
          <a:xfrm>
            <a:off x="2123728" y="2492896"/>
            <a:ext cx="1439838" cy="0"/>
          </a:xfrm>
          <a:prstGeom prst="straightConnector1">
            <a:avLst/>
          </a:prstGeom>
          <a:noFill/>
          <a:ln w="38100" cap="flat" cmpd="sng" algn="ctr">
            <a:solidFill>
              <a:schemeClr val="tx1"/>
            </a:solidFill>
            <a:prstDash val="solid"/>
            <a:miter lim="800000"/>
            <a:headEnd type="none" w="med" len="med"/>
            <a:tailEnd type="arrow"/>
          </a:ln>
          <a:effectLst/>
        </p:spPr>
      </p:cxnSp>
      <p:sp>
        <p:nvSpPr>
          <p:cNvPr id="4" name="TextBox 3"/>
          <p:cNvSpPr txBox="1"/>
          <p:nvPr/>
        </p:nvSpPr>
        <p:spPr>
          <a:xfrm>
            <a:off x="3131840" y="692696"/>
            <a:ext cx="5977356" cy="646331"/>
          </a:xfrm>
          <a:prstGeom prst="rect">
            <a:avLst/>
          </a:prstGeom>
          <a:solidFill>
            <a:srgbClr val="CCFFCC"/>
          </a:solidFill>
        </p:spPr>
        <p:txBody>
          <a:bodyPr wrap="square" rtlCol="0">
            <a:spAutoFit/>
          </a:bodyPr>
          <a:lstStyle/>
          <a:p>
            <a:r>
              <a:rPr lang="en-US" dirty="0" smtClean="0"/>
              <a:t>2 new variables </a:t>
            </a:r>
            <a:r>
              <a:rPr lang="en-US" dirty="0" smtClean="0">
                <a:sym typeface="Wingdings"/>
              </a:rPr>
              <a:t> dedicate 4/2 offspring to each new variable, i.e. set the values of the new variables to 1</a:t>
            </a:r>
            <a:endParaRPr lang="en-US" dirty="0"/>
          </a:p>
        </p:txBody>
      </p:sp>
      <p:sp>
        <p:nvSpPr>
          <p:cNvPr id="15" name="TextBox 14"/>
          <p:cNvSpPr txBox="1"/>
          <p:nvPr/>
        </p:nvSpPr>
        <p:spPr>
          <a:xfrm>
            <a:off x="1835696" y="2726917"/>
            <a:ext cx="2304256" cy="1477328"/>
          </a:xfrm>
          <a:prstGeom prst="rect">
            <a:avLst/>
          </a:prstGeom>
          <a:solidFill>
            <a:srgbClr val="FFFF00"/>
          </a:solidFill>
        </p:spPr>
        <p:txBody>
          <a:bodyPr wrap="square" rtlCol="0">
            <a:spAutoFit/>
          </a:bodyPr>
          <a:lstStyle/>
          <a:p>
            <a:pPr algn="ctr"/>
            <a:r>
              <a:rPr lang="en-US" dirty="0" smtClean="0"/>
              <a:t>Generate offspring as usual; then mutate each </a:t>
            </a:r>
            <a:r>
              <a:rPr lang="en-US" dirty="0" err="1" smtClean="0"/>
              <a:t>offpsring</a:t>
            </a:r>
            <a:r>
              <a:rPr lang="en-US" dirty="0" smtClean="0"/>
              <a:t> with raised mutation rate</a:t>
            </a:r>
            <a:endParaRPr lang="en-US" dirty="0"/>
          </a:p>
        </p:txBody>
      </p:sp>
      <p:sp>
        <p:nvSpPr>
          <p:cNvPr id="20" name="TextBox 8"/>
          <p:cNvSpPr txBox="1">
            <a:spLocks noChangeArrowheads="1"/>
          </p:cNvSpPr>
          <p:nvPr/>
        </p:nvSpPr>
        <p:spPr bwMode="auto">
          <a:xfrm>
            <a:off x="7668344" y="1718805"/>
            <a:ext cx="1512168"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dirty="0">
                <a:latin typeface="Calibri" charset="0"/>
                <a:cs typeface="Calibri" charset="0"/>
              </a:rPr>
              <a:t>(</a:t>
            </a:r>
            <a:r>
              <a:rPr lang="en-US" dirty="0" smtClean="0">
                <a:latin typeface="Calibri" charset="0"/>
                <a:cs typeface="Calibri" charset="0"/>
              </a:rPr>
              <a:t>0,1,</a:t>
            </a:r>
            <a:r>
              <a:rPr lang="en-US" dirty="0" smtClean="0">
                <a:solidFill>
                  <a:srgbClr val="FF0000"/>
                </a:solidFill>
                <a:latin typeface="Calibri" charset="0"/>
                <a:cs typeface="Calibri" charset="0"/>
              </a:rPr>
              <a:t>1</a:t>
            </a:r>
            <a:r>
              <a:rPr lang="en-US" dirty="0" smtClean="0">
                <a:latin typeface="Calibri" charset="0"/>
                <a:cs typeface="Calibri" charset="0"/>
              </a:rPr>
              <a:t>,1,0)          </a:t>
            </a:r>
            <a:endParaRPr lang="en-US" dirty="0">
              <a:latin typeface="Calibri" charset="0"/>
              <a:cs typeface="Calibri" charset="0"/>
            </a:endParaRPr>
          </a:p>
          <a:p>
            <a:pPr eaLnBrk="1" hangingPunct="1">
              <a:lnSpc>
                <a:spcPct val="70000"/>
              </a:lnSpc>
            </a:pPr>
            <a:r>
              <a:rPr lang="en-US" dirty="0">
                <a:latin typeface="Calibri" charset="0"/>
                <a:cs typeface="Calibri" charset="0"/>
              </a:rPr>
              <a:t>(</a:t>
            </a:r>
            <a:r>
              <a:rPr lang="en-US" dirty="0" smtClean="0">
                <a:latin typeface="Calibri" charset="0"/>
                <a:cs typeface="Calibri" charset="0"/>
              </a:rPr>
              <a:t>1,0,</a:t>
            </a:r>
            <a:r>
              <a:rPr lang="en-US" dirty="0" smtClean="0">
                <a:solidFill>
                  <a:srgbClr val="FF0000"/>
                </a:solidFill>
                <a:latin typeface="Calibri" charset="0"/>
                <a:cs typeface="Calibri" charset="0"/>
              </a:rPr>
              <a:t>1</a:t>
            </a:r>
            <a:r>
              <a:rPr lang="en-US" dirty="0" smtClean="0">
                <a:latin typeface="Calibri" charset="0"/>
                <a:cs typeface="Calibri" charset="0"/>
              </a:rPr>
              <a:t>,1,1)</a:t>
            </a:r>
          </a:p>
          <a:p>
            <a:pPr eaLnBrk="1" hangingPunct="1">
              <a:lnSpc>
                <a:spcPct val="70000"/>
              </a:lnSpc>
            </a:pPr>
            <a:r>
              <a:rPr lang="en-US" dirty="0" smtClean="0">
                <a:latin typeface="Calibri" charset="0"/>
                <a:cs typeface="Calibri" charset="0"/>
              </a:rPr>
              <a:t>(0,0,0,1,</a:t>
            </a:r>
            <a:r>
              <a:rPr lang="en-US" dirty="0" smtClean="0">
                <a:solidFill>
                  <a:srgbClr val="FF0000"/>
                </a:solidFill>
                <a:latin typeface="Calibri" charset="0"/>
                <a:cs typeface="Calibri" charset="0"/>
              </a:rPr>
              <a:t>1</a:t>
            </a:r>
            <a:r>
              <a:rPr lang="en-US" dirty="0" smtClean="0">
                <a:latin typeface="Calibri" charset="0"/>
                <a:cs typeface="Calibri" charset="0"/>
              </a:rPr>
              <a:t>)</a:t>
            </a:r>
          </a:p>
          <a:p>
            <a:pPr eaLnBrk="1" hangingPunct="1">
              <a:lnSpc>
                <a:spcPct val="70000"/>
              </a:lnSpc>
            </a:pPr>
            <a:r>
              <a:rPr lang="en-US" dirty="0" smtClean="0">
                <a:latin typeface="Calibri" charset="0"/>
                <a:cs typeface="Calibri" charset="0"/>
              </a:rPr>
              <a:t>(1,1,1,0,</a:t>
            </a:r>
            <a:r>
              <a:rPr lang="en-US" dirty="0" smtClean="0">
                <a:solidFill>
                  <a:srgbClr val="FF0000"/>
                </a:solidFill>
                <a:latin typeface="Calibri" charset="0"/>
                <a:cs typeface="Calibri" charset="0"/>
              </a:rPr>
              <a:t>1</a:t>
            </a:r>
            <a:r>
              <a:rPr lang="en-US" dirty="0" smtClean="0">
                <a:latin typeface="Calibri" charset="0"/>
                <a:cs typeface="Calibri" charset="0"/>
              </a:rPr>
              <a:t>) </a:t>
            </a:r>
            <a:endParaRPr lang="en-US" dirty="0">
              <a:latin typeface="Calibri" charset="0"/>
              <a:cs typeface="Calibri" charset="0"/>
            </a:endParaRPr>
          </a:p>
        </p:txBody>
      </p:sp>
      <p:cxnSp>
        <p:nvCxnSpPr>
          <p:cNvPr id="21" name="Straight Arrow Connector 20"/>
          <p:cNvCxnSpPr/>
          <p:nvPr/>
        </p:nvCxnSpPr>
        <p:spPr bwMode="auto">
          <a:xfrm>
            <a:off x="6012160" y="2492896"/>
            <a:ext cx="1439838" cy="0"/>
          </a:xfrm>
          <a:prstGeom prst="straightConnector1">
            <a:avLst/>
          </a:prstGeom>
          <a:noFill/>
          <a:ln w="38100" cap="flat" cmpd="sng" algn="ctr">
            <a:solidFill>
              <a:schemeClr val="tx1"/>
            </a:solidFill>
            <a:prstDash val="solid"/>
            <a:miter lim="800000"/>
            <a:headEnd type="none" w="med" len="med"/>
            <a:tailEnd type="arrow"/>
          </a:ln>
          <a:effectLst/>
        </p:spPr>
      </p:cxnSp>
      <p:sp>
        <p:nvSpPr>
          <p:cNvPr id="22" name="TextBox 21"/>
          <p:cNvSpPr txBox="1"/>
          <p:nvPr/>
        </p:nvSpPr>
        <p:spPr>
          <a:xfrm>
            <a:off x="5652120" y="2654909"/>
            <a:ext cx="2016224" cy="2308324"/>
          </a:xfrm>
          <a:prstGeom prst="rect">
            <a:avLst/>
          </a:prstGeom>
          <a:solidFill>
            <a:srgbClr val="FFFF00"/>
          </a:solidFill>
        </p:spPr>
        <p:txBody>
          <a:bodyPr wrap="square" rtlCol="0">
            <a:spAutoFit/>
          </a:bodyPr>
          <a:lstStyle/>
          <a:p>
            <a:pPr algn="ctr"/>
            <a:r>
              <a:rPr lang="en-US" dirty="0" smtClean="0"/>
              <a:t>Set value of first new variable to 1 for first two offspring, and value of second new variable to 1 for next two offspring</a:t>
            </a:r>
            <a:endParaRPr lang="en-US" dirty="0"/>
          </a:p>
        </p:txBody>
      </p:sp>
      <p:sp>
        <p:nvSpPr>
          <p:cNvPr id="23" name="TextBox 8"/>
          <p:cNvSpPr txBox="1">
            <a:spLocks noChangeArrowheads="1"/>
          </p:cNvSpPr>
          <p:nvPr/>
        </p:nvSpPr>
        <p:spPr bwMode="auto">
          <a:xfrm>
            <a:off x="251520" y="4869160"/>
            <a:ext cx="1512168"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dirty="0">
                <a:latin typeface="Calibri" charset="0"/>
                <a:cs typeface="Calibri" charset="0"/>
              </a:rPr>
              <a:t>(</a:t>
            </a:r>
            <a:r>
              <a:rPr lang="en-US" dirty="0" smtClean="0">
                <a:latin typeface="Calibri" charset="0"/>
                <a:cs typeface="Calibri" charset="0"/>
              </a:rPr>
              <a:t>0,1,1,1,1)          </a:t>
            </a:r>
            <a:endParaRPr lang="en-US" dirty="0">
              <a:latin typeface="Calibri" charset="0"/>
              <a:cs typeface="Calibri" charset="0"/>
            </a:endParaRPr>
          </a:p>
          <a:p>
            <a:pPr eaLnBrk="1" hangingPunct="1">
              <a:lnSpc>
                <a:spcPct val="70000"/>
              </a:lnSpc>
            </a:pPr>
            <a:r>
              <a:rPr lang="en-US" dirty="0">
                <a:latin typeface="Calibri" charset="0"/>
                <a:cs typeface="Calibri" charset="0"/>
              </a:rPr>
              <a:t>(</a:t>
            </a:r>
            <a:r>
              <a:rPr lang="en-US" dirty="0" smtClean="0">
                <a:latin typeface="Calibri" charset="0"/>
                <a:cs typeface="Calibri" charset="0"/>
              </a:rPr>
              <a:t>1,0,1,1,0)</a:t>
            </a:r>
          </a:p>
          <a:p>
            <a:pPr eaLnBrk="1" hangingPunct="1">
              <a:lnSpc>
                <a:spcPct val="70000"/>
              </a:lnSpc>
            </a:pPr>
            <a:r>
              <a:rPr lang="en-US" dirty="0" smtClean="0">
                <a:latin typeface="Calibri" charset="0"/>
                <a:cs typeface="Calibri" charset="0"/>
              </a:rPr>
              <a:t>(0,1,0,1,0)</a:t>
            </a:r>
          </a:p>
          <a:p>
            <a:pPr eaLnBrk="1" hangingPunct="1">
              <a:lnSpc>
                <a:spcPct val="70000"/>
              </a:lnSpc>
            </a:pPr>
            <a:r>
              <a:rPr lang="en-US" dirty="0" smtClean="0">
                <a:latin typeface="Calibri" charset="0"/>
                <a:cs typeface="Calibri" charset="0"/>
              </a:rPr>
              <a:t>(1,1,0,0,0) </a:t>
            </a:r>
            <a:endParaRPr lang="en-US" dirty="0">
              <a:latin typeface="Calibri" charset="0"/>
              <a:cs typeface="Calibri" charset="0"/>
            </a:endParaRPr>
          </a:p>
        </p:txBody>
      </p:sp>
      <p:cxnSp>
        <p:nvCxnSpPr>
          <p:cNvPr id="24" name="Straight Arrow Connector 23"/>
          <p:cNvCxnSpPr/>
          <p:nvPr/>
        </p:nvCxnSpPr>
        <p:spPr bwMode="auto">
          <a:xfrm>
            <a:off x="1835696" y="5733256"/>
            <a:ext cx="1439838" cy="0"/>
          </a:xfrm>
          <a:prstGeom prst="straightConnector1">
            <a:avLst/>
          </a:prstGeom>
          <a:noFill/>
          <a:ln w="38100" cap="flat" cmpd="sng" algn="ctr">
            <a:solidFill>
              <a:schemeClr val="tx1"/>
            </a:solidFill>
            <a:prstDash val="solid"/>
            <a:miter lim="800000"/>
            <a:headEnd type="none" w="med" len="med"/>
            <a:tailEnd type="arrow"/>
          </a:ln>
          <a:effectLst/>
        </p:spPr>
      </p:cxnSp>
      <p:sp>
        <p:nvSpPr>
          <p:cNvPr id="25" name="TextBox 24"/>
          <p:cNvSpPr txBox="1"/>
          <p:nvPr/>
        </p:nvSpPr>
        <p:spPr>
          <a:xfrm>
            <a:off x="5148064" y="5157192"/>
            <a:ext cx="3888556" cy="1477328"/>
          </a:xfrm>
          <a:prstGeom prst="rect">
            <a:avLst/>
          </a:prstGeom>
          <a:solidFill>
            <a:srgbClr val="FFFF00"/>
          </a:solidFill>
        </p:spPr>
        <p:txBody>
          <a:bodyPr wrap="square" rtlCol="0">
            <a:spAutoFit/>
          </a:bodyPr>
          <a:lstStyle/>
          <a:p>
            <a:pPr algn="ctr"/>
            <a:r>
              <a:rPr lang="en-US" dirty="0" smtClean="0"/>
              <a:t>Generate offspring population as usual but any offspring containing a 1-bit at a any of the new variables mutate other bits using raised mutation rate</a:t>
            </a:r>
            <a:endParaRPr lang="en-US" dirty="0"/>
          </a:p>
        </p:txBody>
      </p:sp>
      <p:sp>
        <p:nvSpPr>
          <p:cNvPr id="28" name="TextBox 8"/>
          <p:cNvSpPr txBox="1">
            <a:spLocks noChangeArrowheads="1"/>
          </p:cNvSpPr>
          <p:nvPr/>
        </p:nvSpPr>
        <p:spPr bwMode="auto">
          <a:xfrm>
            <a:off x="3347864" y="4941168"/>
            <a:ext cx="1512168" cy="1698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lnSpc>
                <a:spcPct val="70000"/>
              </a:lnSpc>
            </a:pPr>
            <a:r>
              <a:rPr lang="en-US" dirty="0" smtClean="0">
                <a:latin typeface="Calibri" charset="0"/>
                <a:cs typeface="Calibri" charset="0"/>
              </a:rPr>
              <a:t>(1,0,1,0,1)          </a:t>
            </a:r>
            <a:endParaRPr lang="en-US" dirty="0">
              <a:latin typeface="Calibri" charset="0"/>
              <a:cs typeface="Calibri" charset="0"/>
            </a:endParaRPr>
          </a:p>
          <a:p>
            <a:pPr eaLnBrk="1" hangingPunct="1">
              <a:lnSpc>
                <a:spcPct val="70000"/>
              </a:lnSpc>
            </a:pPr>
            <a:r>
              <a:rPr lang="en-US" dirty="0">
                <a:latin typeface="Calibri" charset="0"/>
                <a:cs typeface="Calibri" charset="0"/>
              </a:rPr>
              <a:t>(</a:t>
            </a:r>
            <a:r>
              <a:rPr lang="en-US" dirty="0" smtClean="0">
                <a:latin typeface="Calibri" charset="0"/>
                <a:cs typeface="Calibri" charset="0"/>
              </a:rPr>
              <a:t>1,1,1,0,0)</a:t>
            </a:r>
          </a:p>
          <a:p>
            <a:pPr eaLnBrk="1" hangingPunct="1">
              <a:lnSpc>
                <a:spcPct val="70000"/>
              </a:lnSpc>
            </a:pPr>
            <a:r>
              <a:rPr lang="en-US" dirty="0" smtClean="0">
                <a:latin typeface="Calibri" charset="0"/>
                <a:cs typeface="Calibri" charset="0"/>
              </a:rPr>
              <a:t>(0,1,0,1,0)</a:t>
            </a:r>
          </a:p>
          <a:p>
            <a:pPr eaLnBrk="1" hangingPunct="1">
              <a:lnSpc>
                <a:spcPct val="70000"/>
              </a:lnSpc>
            </a:pPr>
            <a:r>
              <a:rPr lang="en-US" dirty="0" smtClean="0">
                <a:latin typeface="Calibri" charset="0"/>
                <a:cs typeface="Calibri" charset="0"/>
              </a:rPr>
              <a:t>(1,1,0,0,0) </a:t>
            </a:r>
            <a:endParaRPr lang="en-US" dirty="0">
              <a:latin typeface="Calibri" charset="0"/>
              <a:cs typeface="Calibri" charset="0"/>
            </a:endParaRPr>
          </a:p>
        </p:txBody>
      </p:sp>
      <p:sp>
        <p:nvSpPr>
          <p:cNvPr id="12" name="Rounded Rectangle 11"/>
          <p:cNvSpPr/>
          <p:nvPr/>
        </p:nvSpPr>
        <p:spPr bwMode="auto">
          <a:xfrm>
            <a:off x="3347864" y="4924988"/>
            <a:ext cx="1512168" cy="792088"/>
          </a:xfrm>
          <a:prstGeom prst="roundRect">
            <a:avLst/>
          </a:prstGeom>
          <a:noFill/>
          <a:ln w="38100" cap="flat" cmpd="sng" algn="ctr">
            <a:solidFill>
              <a:srgbClr val="0000FF"/>
            </a:solidFill>
            <a:prstDash val="solid"/>
            <a:miter lim="800000"/>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0" lang="en-US" sz="1800" b="0" i="0" u="none" strike="noStrike" cap="none" normalizeH="0" baseline="0" smtClean="0">
              <a:ln>
                <a:noFill/>
              </a:ln>
              <a:solidFill>
                <a:schemeClr val="tx1"/>
              </a:solidFill>
              <a:effectLst/>
              <a:latin typeface="Tahoma" pitchFamily="34" charset="0"/>
            </a:endParaRPr>
          </a:p>
        </p:txBody>
      </p:sp>
      <p:sp>
        <p:nvSpPr>
          <p:cNvPr id="13" name="Rectangle 12"/>
          <p:cNvSpPr/>
          <p:nvPr/>
        </p:nvSpPr>
        <p:spPr>
          <a:xfrm>
            <a:off x="35496" y="899428"/>
            <a:ext cx="2695983" cy="369332"/>
          </a:xfrm>
          <a:prstGeom prst="rect">
            <a:avLst/>
          </a:prstGeom>
        </p:spPr>
        <p:txBody>
          <a:bodyPr wrap="none">
            <a:spAutoFit/>
          </a:bodyPr>
          <a:lstStyle/>
          <a:p>
            <a:r>
              <a:rPr lang="en-US" b="1" dirty="0" smtClean="0">
                <a:solidFill>
                  <a:srgbClr val="FF0000"/>
                </a:solidFill>
              </a:rPr>
              <a:t>Upon variable change</a:t>
            </a:r>
            <a:endParaRPr lang="en-US" b="1" dirty="0">
              <a:solidFill>
                <a:srgbClr val="FF0000"/>
              </a:solidFill>
            </a:endParaRPr>
          </a:p>
        </p:txBody>
      </p:sp>
      <p:sp>
        <p:nvSpPr>
          <p:cNvPr id="31" name="Rectangle 30"/>
          <p:cNvSpPr/>
          <p:nvPr/>
        </p:nvSpPr>
        <p:spPr>
          <a:xfrm>
            <a:off x="179512" y="4365104"/>
            <a:ext cx="3312625" cy="369332"/>
          </a:xfrm>
          <a:prstGeom prst="rect">
            <a:avLst/>
          </a:prstGeom>
        </p:spPr>
        <p:txBody>
          <a:bodyPr wrap="none">
            <a:spAutoFit/>
          </a:bodyPr>
          <a:lstStyle/>
          <a:p>
            <a:r>
              <a:rPr lang="en-US" b="1" dirty="0" smtClean="0">
                <a:solidFill>
                  <a:srgbClr val="FF0000"/>
                </a:solidFill>
              </a:rPr>
              <a:t>Next couple of generations</a:t>
            </a:r>
            <a:endParaRPr lang="en-US" b="1" dirty="0">
              <a:solidFill>
                <a:srgbClr val="FF0000"/>
              </a:solidFill>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P spid="28" grpId="0"/>
      <p:bldP spid="12" grpId="0" animBg="1"/>
      <p:bldP spid="3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5"/>
          <p:cNvSpPr>
            <a:spLocks noChangeArrowheads="1"/>
          </p:cNvSpPr>
          <p:nvPr/>
        </p:nvSpPr>
        <p:spPr bwMode="auto">
          <a:xfrm>
            <a:off x="0" y="60340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a:t>R. Allmendinger and J. Knowles (2010): </a:t>
            </a:r>
            <a:r>
              <a:rPr lang="en-GB" sz="1000" b="1"/>
              <a:t>Evolutionary Optimization on Problems Subject to Changes of Variables</a:t>
            </a:r>
            <a:r>
              <a:rPr lang="en-GB" sz="1000"/>
              <a:t>. </a:t>
            </a:r>
            <a:r>
              <a:rPr lang="en-GB" sz="1000" i="1"/>
              <a:t>Parallel Problem Solving in Nature - PPSN XI </a:t>
            </a:r>
            <a:r>
              <a:rPr lang="en-GB" sz="1000"/>
              <a:t>, pp 151-160.</a:t>
            </a:r>
          </a:p>
          <a:p>
            <a:r>
              <a:rPr lang="en-US" sz="1000"/>
              <a:t>B.G. Small, B.W. McColl, R. Allmendinger, J. Pahle, G. Lopez-Castejon, N.J. Rothwell, J. Knowles, P. Mendes, D. Brough, and D.B. Kell (2011): </a:t>
            </a:r>
            <a:r>
              <a:rPr lang="en-US" sz="1000" b="1"/>
              <a:t>Efficient discovery of anti-inflammatory small molecule combinations using evolutionary computing</a:t>
            </a:r>
            <a:r>
              <a:rPr lang="en-US" sz="1000"/>
              <a:t>. </a:t>
            </a:r>
            <a:r>
              <a:rPr lang="en-US" sz="1000" i="1"/>
              <a:t>Nature Chemical Biology</a:t>
            </a:r>
            <a:r>
              <a:rPr lang="en-US" sz="1000"/>
              <a:t>, 7: 902-908. </a:t>
            </a:r>
          </a:p>
        </p:txBody>
      </p:sp>
      <p:sp>
        <p:nvSpPr>
          <p:cNvPr id="11" name="Rectangle 2"/>
          <p:cNvSpPr>
            <a:spLocks noChangeArrowheads="1"/>
          </p:cNvSpPr>
          <p:nvPr/>
        </p:nvSpPr>
        <p:spPr bwMode="auto">
          <a:xfrm>
            <a:off x="295275" y="1052736"/>
            <a:ext cx="8524875"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solidFill>
                  <a:srgbClr val="7030A0"/>
                </a:solidFill>
                <a:latin typeface="Calibri"/>
                <a:cs typeface="Calibri"/>
              </a:rPr>
              <a:t>Experimental </a:t>
            </a:r>
            <a:r>
              <a:rPr lang="en-GB" sz="2400" dirty="0">
                <a:solidFill>
                  <a:srgbClr val="7030A0"/>
                </a:solidFill>
                <a:latin typeface="Calibri"/>
                <a:cs typeface="Calibri"/>
              </a:rPr>
              <a:t>study: </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rPr>
              <a:t>Investigate sensitivity of fair mutation to parameter settings</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rPr>
              <a:t>Fair mutation </a:t>
            </a:r>
            <a:r>
              <a:rPr lang="en-GB" sz="2400" dirty="0">
                <a:latin typeface="Calibri"/>
                <a:cs typeface="Calibri"/>
              </a:rPr>
              <a:t>was compared against standard dynamic optimization </a:t>
            </a:r>
            <a:r>
              <a:rPr lang="en-GB" sz="2400" dirty="0" smtClean="0">
                <a:latin typeface="Calibri"/>
                <a:cs typeface="Calibri"/>
              </a:rPr>
              <a:t>techniques</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rPr>
              <a:t>restart optimization</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rPr>
              <a:t>r</a:t>
            </a:r>
            <a:r>
              <a:rPr lang="en-GB" sz="2400" dirty="0" smtClean="0">
                <a:latin typeface="Calibri"/>
                <a:cs typeface="Calibri"/>
              </a:rPr>
              <a:t>e-evaluate only </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rPr>
              <a:t>niching</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rPr>
              <a:t>t</a:t>
            </a:r>
            <a:r>
              <a:rPr lang="en-GB" sz="2400" dirty="0" smtClean="0">
                <a:latin typeface="Calibri"/>
                <a:cs typeface="Calibri"/>
              </a:rPr>
              <a:t>riggered </a:t>
            </a:r>
            <a:r>
              <a:rPr lang="en-GB" sz="2400" dirty="0" err="1" smtClean="0">
                <a:latin typeface="Calibri"/>
                <a:cs typeface="Calibri"/>
              </a:rPr>
              <a:t>hypermutation</a:t>
            </a:r>
            <a:r>
              <a:rPr lang="en-GB" sz="2400" dirty="0" smtClean="0">
                <a:latin typeface="Calibri"/>
                <a:cs typeface="Calibri"/>
              </a:rPr>
              <a:t> </a:t>
            </a:r>
            <a:endParaRPr lang="en-GB" sz="2400" dirty="0">
              <a:latin typeface="Calibri"/>
              <a:cs typeface="Calibri"/>
            </a:endParaRP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rPr>
              <a:t>Existing test problems (NK landscapes) had to be adjusted</a:t>
            </a:r>
            <a:endParaRPr lang="en-GB" sz="2400" dirty="0">
              <a:solidFill>
                <a:srgbClr val="7030A0"/>
              </a:solidFill>
              <a:latin typeface="Calibri"/>
              <a:cs typeface="Calibri"/>
            </a:endParaRPr>
          </a:p>
        </p:txBody>
      </p:sp>
      <p:sp>
        <p:nvSpPr>
          <p:cNvPr id="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sp>
        <p:nvSpPr>
          <p:cNvPr id="9" name="TextBox 8"/>
          <p:cNvSpPr txBox="1"/>
          <p:nvPr/>
        </p:nvSpPr>
        <p:spPr>
          <a:xfrm>
            <a:off x="539552" y="5723964"/>
            <a:ext cx="8208912" cy="369332"/>
          </a:xfrm>
          <a:prstGeom prst="rect">
            <a:avLst/>
          </a:prstGeom>
          <a:solidFill>
            <a:srgbClr val="CCFFCC"/>
          </a:solidFill>
        </p:spPr>
        <p:txBody>
          <a:bodyPr wrap="square" rtlCol="0">
            <a:spAutoFit/>
          </a:bodyPr>
          <a:lstStyle/>
          <a:p>
            <a:r>
              <a:rPr lang="en-US" dirty="0" smtClean="0"/>
              <a:t>Graphs are difficult to read in slides so please refer to PPSN paper for them</a:t>
            </a:r>
            <a:endParaRPr lang="en-US"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179388" y="981075"/>
            <a:ext cx="8785225"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solidFill>
                  <a:srgbClr val="7030A0"/>
                </a:solidFill>
                <a:latin typeface="Calibri"/>
                <a:cs typeface="Calibri"/>
              </a:rPr>
              <a:t>Findings:</a:t>
            </a:r>
            <a:r>
              <a:rPr lang="en-GB" sz="2400" i="1" dirty="0">
                <a:latin typeface="Calibri"/>
                <a:cs typeface="Calibri"/>
              </a:rPr>
              <a:t> </a:t>
            </a:r>
            <a:r>
              <a:rPr lang="en-GB" sz="2400" dirty="0">
                <a:latin typeface="Calibri"/>
                <a:cs typeface="Calibri"/>
              </a:rPr>
              <a:t>Performance of strategies depends on</a:t>
            </a:r>
            <a:endParaRPr lang="en-GB" sz="2400" i="1" dirty="0">
              <a:latin typeface="Calibri"/>
              <a:cs typeface="Calibri"/>
            </a:endParaRP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rPr>
              <a:t>fitness landscape being search over </a:t>
            </a:r>
            <a:r>
              <a:rPr lang="en-GB" sz="2400" dirty="0">
                <a:latin typeface="Calibri"/>
                <a:cs typeface="Calibri"/>
                <a:sym typeface="Wingdings"/>
              </a:rPr>
              <a:t> epistasis is critical</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sym typeface="Wingdings"/>
              </a:rPr>
              <a:t>frequency and severity of </a:t>
            </a:r>
            <a:r>
              <a:rPr lang="en-GB" sz="2400" dirty="0" smtClean="0">
                <a:latin typeface="Calibri"/>
                <a:cs typeface="Calibri"/>
                <a:sym typeface="Wingdings"/>
              </a:rPr>
              <a:t>changes</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Some recommendations: </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Only </a:t>
            </a:r>
            <a:r>
              <a:rPr lang="en-GB" sz="2400" dirty="0">
                <a:latin typeface="Calibri"/>
                <a:cs typeface="Calibri"/>
                <a:sym typeface="Wingdings"/>
              </a:rPr>
              <a:t>little additional diversity if at all </a:t>
            </a:r>
            <a:r>
              <a:rPr lang="en-GB" sz="2400" dirty="0" smtClean="0">
                <a:latin typeface="Calibri"/>
                <a:cs typeface="Calibri"/>
                <a:sym typeface="Wingdings"/>
              </a:rPr>
              <a:t>needs to </a:t>
            </a:r>
            <a:r>
              <a:rPr lang="en-GB" sz="2400" dirty="0">
                <a:latin typeface="Calibri"/>
                <a:cs typeface="Calibri"/>
                <a:sym typeface="Wingdings"/>
              </a:rPr>
              <a:t>be introduced into the population when changing a few variables </a:t>
            </a:r>
            <a:r>
              <a:rPr lang="en-GB" sz="2400" dirty="0" smtClean="0">
                <a:latin typeface="Calibri"/>
                <a:cs typeface="Calibri"/>
                <a:sym typeface="Wingdings"/>
              </a:rPr>
              <a:t>frequently or </a:t>
            </a:r>
            <a:r>
              <a:rPr lang="en-GB" sz="2400" dirty="0">
                <a:latin typeface="Calibri"/>
                <a:cs typeface="Calibri"/>
                <a:sym typeface="Wingdings"/>
              </a:rPr>
              <a:t>optimizing a landscape with a low degree of variable </a:t>
            </a:r>
            <a:r>
              <a:rPr lang="en-GB" sz="2400" dirty="0" smtClean="0">
                <a:latin typeface="Calibri"/>
                <a:cs typeface="Calibri"/>
                <a:sym typeface="Wingdings"/>
              </a:rPr>
              <a:t>interactions  Use fair mutation or simply re-evaluate current population and carry on as usual</a:t>
            </a:r>
          </a:p>
          <a:p>
            <a:pPr marL="800100" lvl="1"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Restart optimization when </a:t>
            </a:r>
            <a:r>
              <a:rPr lang="en-GB" sz="2400" dirty="0">
                <a:latin typeface="Calibri"/>
                <a:cs typeface="Calibri"/>
                <a:sym typeface="Wingdings"/>
              </a:rPr>
              <a:t>changing many variables (around 10 or </a:t>
            </a:r>
            <a:r>
              <a:rPr lang="en-GB" sz="2400" dirty="0" smtClean="0">
                <a:latin typeface="Calibri"/>
                <a:cs typeface="Calibri"/>
                <a:sym typeface="Wingdings"/>
              </a:rPr>
              <a:t>more out of 30)</a:t>
            </a:r>
            <a:r>
              <a:rPr lang="en-GB" sz="2400" dirty="0">
                <a:latin typeface="Calibri"/>
                <a:cs typeface="Calibri"/>
                <a:sym typeface="Wingdings"/>
              </a:rPr>
              <a:t>, </a:t>
            </a:r>
            <a:r>
              <a:rPr lang="en-GB" sz="2400" dirty="0" smtClean="0">
                <a:latin typeface="Calibri"/>
                <a:cs typeface="Calibri"/>
                <a:sym typeface="Wingdings"/>
              </a:rPr>
              <a:t>particularly on </a:t>
            </a:r>
            <a:r>
              <a:rPr lang="en-GB" sz="2400" dirty="0">
                <a:latin typeface="Calibri"/>
                <a:cs typeface="Calibri"/>
                <a:sym typeface="Wingdings"/>
              </a:rPr>
              <a:t>a quite </a:t>
            </a:r>
            <a:r>
              <a:rPr lang="en-GB" sz="2400" dirty="0" err="1">
                <a:latin typeface="Calibri"/>
                <a:cs typeface="Calibri"/>
                <a:sym typeface="Wingdings"/>
              </a:rPr>
              <a:t>epistatic</a:t>
            </a:r>
            <a:r>
              <a:rPr lang="en-GB" sz="2400" dirty="0">
                <a:latin typeface="Calibri"/>
                <a:cs typeface="Calibri"/>
                <a:sym typeface="Wingdings"/>
              </a:rPr>
              <a:t> fitness </a:t>
            </a:r>
            <a:r>
              <a:rPr lang="en-GB" sz="2400" dirty="0" smtClean="0">
                <a:latin typeface="Calibri"/>
                <a:cs typeface="Calibri"/>
                <a:sym typeface="Wingdings"/>
              </a:rPr>
              <a:t>landscape</a:t>
            </a:r>
            <a:endParaRPr lang="en-GB" sz="2400" dirty="0">
              <a:latin typeface="Calibri"/>
              <a:cs typeface="Calibri"/>
              <a:sym typeface="Wingdings"/>
            </a:endParaRPr>
          </a:p>
        </p:txBody>
      </p:sp>
      <p:sp>
        <p:nvSpPr>
          <p:cNvPr id="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5"/>
          <p:cNvSpPr>
            <a:spLocks noChangeArrowheads="1"/>
          </p:cNvSpPr>
          <p:nvPr/>
        </p:nvSpPr>
        <p:spPr bwMode="auto">
          <a:xfrm>
            <a:off x="0" y="6034088"/>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a:t>R. Allmendinger and J. Knowles (2010): </a:t>
            </a:r>
            <a:r>
              <a:rPr lang="en-GB" sz="1000" b="1"/>
              <a:t>Evolutionary Optimization on Problems Subject to Changes of Variables</a:t>
            </a:r>
            <a:r>
              <a:rPr lang="en-GB" sz="1000"/>
              <a:t>. </a:t>
            </a:r>
            <a:r>
              <a:rPr lang="en-GB" sz="1000" i="1"/>
              <a:t>Parallel Problem Solving in Nature - PPSN XI </a:t>
            </a:r>
            <a:r>
              <a:rPr lang="en-GB" sz="1000"/>
              <a:t>, pp 151-160.</a:t>
            </a:r>
          </a:p>
          <a:p>
            <a:r>
              <a:rPr lang="en-US" sz="1000"/>
              <a:t>B.G. Small, B.W. McColl, R. Allmendinger, J. Pahle, G. Lopez-Castejon, N.J. Rothwell, J. Knowles, P. Mendes, D. Brough, and D.B. Kell (2011): </a:t>
            </a:r>
            <a:r>
              <a:rPr lang="en-US" sz="1000" b="1"/>
              <a:t>Efficient discovery of anti-inflammatory small molecule combinations using evolutionary computing</a:t>
            </a:r>
            <a:r>
              <a:rPr lang="en-US" sz="1000"/>
              <a:t>. </a:t>
            </a:r>
            <a:r>
              <a:rPr lang="en-US" sz="1000" i="1"/>
              <a:t>Nature Chemical Biology</a:t>
            </a:r>
            <a:r>
              <a:rPr lang="en-US" sz="1000"/>
              <a:t>, 7: 902-908. </a:t>
            </a:r>
          </a:p>
        </p:txBody>
      </p:sp>
      <p:sp>
        <p:nvSpPr>
          <p:cNvPr id="11" name="Rectangle 2"/>
          <p:cNvSpPr>
            <a:spLocks noChangeArrowheads="1"/>
          </p:cNvSpPr>
          <p:nvPr/>
        </p:nvSpPr>
        <p:spPr bwMode="auto">
          <a:xfrm>
            <a:off x="179388" y="1094658"/>
            <a:ext cx="8785225" cy="3342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solidFill>
                  <a:srgbClr val="7030A0"/>
                </a:solidFill>
                <a:latin typeface="Calibri"/>
                <a:cs typeface="Calibri"/>
              </a:rPr>
              <a:t>Possible </a:t>
            </a:r>
            <a:r>
              <a:rPr lang="en-GB" sz="2400" dirty="0">
                <a:solidFill>
                  <a:srgbClr val="7030A0"/>
                </a:solidFill>
                <a:latin typeface="Calibri"/>
                <a:cs typeface="Calibri"/>
              </a:rPr>
              <a:t>extensions </a:t>
            </a:r>
            <a:r>
              <a:rPr lang="en-GB" sz="2400" dirty="0" smtClean="0">
                <a:solidFill>
                  <a:srgbClr val="7030A0"/>
                </a:solidFill>
                <a:latin typeface="Calibri"/>
                <a:cs typeface="Calibri"/>
              </a:rPr>
              <a:t>of </a:t>
            </a:r>
            <a:r>
              <a:rPr lang="en-GB" sz="2400" dirty="0">
                <a:solidFill>
                  <a:srgbClr val="7030A0"/>
                </a:solidFill>
                <a:latin typeface="Calibri"/>
                <a:cs typeface="Calibri"/>
              </a:rPr>
              <a:t>this work</a:t>
            </a:r>
            <a:endParaRPr lang="en-GB" sz="2400" dirty="0">
              <a:latin typeface="Calibri"/>
              <a:cs typeface="Calibri"/>
              <a:sym typeface="Wingdings"/>
            </a:endParaRP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sym typeface="Wingdings"/>
              </a:rPr>
              <a:t>Better strategies (how to remove old variables/introduce new variables + how to adapt optimization upon a variable change</a:t>
            </a:r>
            <a:r>
              <a:rPr lang="en-GB" sz="2400" dirty="0" smtClean="0">
                <a:latin typeface="Calibri"/>
                <a:cs typeface="Calibri"/>
                <a:sym typeface="Wingdings"/>
              </a:rPr>
              <a:t>)</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Should different strategies be used depending on whether search space is expanded or reduced?</a:t>
            </a:r>
            <a:endParaRPr lang="en-GB" sz="2400" dirty="0">
              <a:latin typeface="Calibri"/>
              <a:cs typeface="Calibri"/>
              <a:sym typeface="Wingdings"/>
            </a:endParaRP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sym typeface="Wingdings"/>
              </a:rPr>
              <a:t>Real-valued search spaces</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sym typeface="Wingdings"/>
              </a:rPr>
              <a:t>Bayesian methods applicable? </a:t>
            </a:r>
          </a:p>
        </p:txBody>
      </p:sp>
      <p:sp>
        <p:nvSpPr>
          <p:cNvPr id="8" name="Rectangle 1"/>
          <p:cNvSpPr>
            <a:spLocks noGrp="1" noChangeArrowheads="1"/>
          </p:cNvSpPr>
          <p:nvPr>
            <p:ph type="title" idx="4294967295"/>
          </p:nvPr>
        </p:nvSpPr>
        <p:spPr>
          <a:xfrm>
            <a:off x="1836738" y="-150813"/>
            <a:ext cx="7631112"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Change of variables </a:t>
            </a:r>
            <a:r>
              <a:rPr lang="en-GB" altLang="en-US" dirty="0" smtClean="0">
                <a:latin typeface="+mn-lt"/>
                <a:ea typeface="+mj-ea"/>
              </a:rPr>
              <a:t>during search</a:t>
            </a:r>
            <a:endParaRPr lang="en-GB" altLang="en-US" dirty="0">
              <a:latin typeface="+mn-lt"/>
              <a:ea typeface="+mj-ea"/>
            </a:endParaRPr>
          </a:p>
        </p:txBody>
      </p:sp>
    </p:spTree>
    <p:extLst>
      <p:ext uri="{BB962C8B-B14F-4D97-AF65-F5344CB8AC3E}">
        <p14:creationId xmlns:p14="http://schemas.microsoft.com/office/powerpoint/2010/main" val="164241974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body" idx="4294967295"/>
          </p:nvPr>
        </p:nvSpPr>
        <p:spPr>
          <a:xfrm>
            <a:off x="107950" y="1052513"/>
            <a:ext cx="6335713" cy="5661025"/>
          </a:xfrm>
        </p:spPr>
        <p:txBody>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Evolution of real DNA on microarray chips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Dealing with a very large population size</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Landscape analysis / optimizing evolution</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Drug discovery and medical </a:t>
            </a:r>
            <a:r>
              <a:rPr lang="en-GB" dirty="0" err="1">
                <a:latin typeface="Arial" charset="0"/>
                <a:ea typeface="MS PGothic" charset="0"/>
              </a:rPr>
              <a:t>microchipping</a:t>
            </a:r>
            <a:endParaRPr lang="en-GB" dirty="0">
              <a:latin typeface="Arial" charset="0"/>
              <a:ea typeface="MS PGothic" charset="0"/>
            </a:endParaRP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Change of variables during search</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Objectives with different evaluation times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Lethal environments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rgbClr val="000090"/>
                </a:solidFill>
                <a:latin typeface="Arial" charset="0"/>
                <a:ea typeface="MS PGothic" charset="0"/>
              </a:rPr>
              <a:t>Optimizing the design of analytical  equipment</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rgbClr val="000000"/>
                </a:solidFill>
                <a:latin typeface="Arial" charset="0"/>
                <a:ea typeface="MS PGothic" charset="0"/>
              </a:rPr>
              <a:t>Handling </a:t>
            </a:r>
            <a:r>
              <a:rPr lang="en-GB" i="1" dirty="0">
                <a:solidFill>
                  <a:srgbClr val="000000"/>
                </a:solidFill>
                <a:latin typeface="Arial" charset="0"/>
                <a:ea typeface="MS PGothic" charset="0"/>
              </a:rPr>
              <a:t>ephemeral resource constraints</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981075"/>
            <a:ext cx="144145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925763"/>
            <a:ext cx="3600450" cy="251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168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732463"/>
            <a:ext cx="4032250" cy="8016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71685" name="Title 1"/>
          <p:cNvSpPr txBox="1">
            <a:spLocks/>
          </p:cNvSpPr>
          <p:nvPr/>
        </p:nvSpPr>
        <p:spPr bwMode="auto">
          <a:xfrm>
            <a:off x="2484438" y="-100013"/>
            <a:ext cx="59753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200">
                <a:latin typeface="Calibri" charset="0"/>
                <a:ea typeface="MS PGothic" charset="0"/>
                <a:cs typeface="MS PGothic" charset="0"/>
              </a:rPr>
              <a:t>Experimental optimization in biology and medicine</a:t>
            </a:r>
          </a:p>
        </p:txBody>
      </p:sp>
      <p:pic>
        <p:nvPicPr>
          <p:cNvPr id="7168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589588"/>
            <a:ext cx="2016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3"/>
          <p:cNvPicPr>
            <a:picLocks noChangeAspect="1"/>
          </p:cNvPicPr>
          <p:nvPr/>
        </p:nvPicPr>
        <p:blipFill>
          <a:blip r:embed="rId7">
            <a:extLst>
              <a:ext uri="{28A0092B-C50C-407E-A947-70E740481C1C}">
                <a14:useLocalDpi xmlns:a14="http://schemas.microsoft.com/office/drawing/2010/main" val="0"/>
              </a:ext>
            </a:extLst>
          </a:blip>
          <a:srcRect l="2" t="23300" r="24431" b="14056"/>
          <a:stretch>
            <a:fillRect/>
          </a:stretch>
        </p:blipFill>
        <p:spPr bwMode="auto">
          <a:xfrm>
            <a:off x="6875463" y="5297488"/>
            <a:ext cx="20907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1"/>
          <p:cNvSpPr>
            <a:spLocks noGrp="1" noChangeArrowheads="1"/>
          </p:cNvSpPr>
          <p:nvPr>
            <p:ph type="title" idx="4294967295"/>
          </p:nvPr>
        </p:nvSpPr>
        <p:spPr>
          <a:xfrm>
            <a:off x="2268538" y="-150813"/>
            <a:ext cx="6911975"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Objectives with different evaluation times</a:t>
            </a:r>
          </a:p>
        </p:txBody>
      </p:sp>
      <p:sp>
        <p:nvSpPr>
          <p:cNvPr id="3" name="Rectangle 2"/>
          <p:cNvSpPr>
            <a:spLocks noChangeArrowheads="1"/>
          </p:cNvSpPr>
          <p:nvPr/>
        </p:nvSpPr>
        <p:spPr bwMode="auto">
          <a:xfrm>
            <a:off x="293688" y="908050"/>
            <a:ext cx="869632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latin typeface="Calibri" charset="0"/>
                <a:cs typeface="Calibri" charset="0"/>
              </a:rPr>
              <a:t> </a:t>
            </a:r>
            <a:r>
              <a:rPr lang="en-GB" sz="2400" dirty="0" err="1">
                <a:latin typeface="Calibri" charset="0"/>
                <a:cs typeface="Calibri" charset="0"/>
              </a:rPr>
              <a:t>Multiobjective</a:t>
            </a:r>
            <a:r>
              <a:rPr lang="en-GB" sz="2400" dirty="0">
                <a:latin typeface="Calibri" charset="0"/>
                <a:cs typeface="Calibri" charset="0"/>
              </a:rPr>
              <a:t> optimization problems </a:t>
            </a:r>
            <a:r>
              <a:rPr lang="en-GB" sz="2400" dirty="0">
                <a:solidFill>
                  <a:srgbClr val="7030A0"/>
                </a:solidFill>
                <a:latin typeface="Calibri" charset="0"/>
                <a:cs typeface="Calibri" charset="0"/>
              </a:rPr>
              <a:t>where at least one of the objective functions requires a relatively longer time to be  evaluated </a:t>
            </a:r>
            <a:r>
              <a:rPr lang="en-GB" sz="2400" dirty="0">
                <a:latin typeface="Calibri" charset="0"/>
                <a:cs typeface="Calibri" charset="0"/>
              </a:rPr>
              <a:t>than the cheapest/quickest of the objective </a:t>
            </a:r>
            <a:r>
              <a:rPr lang="en-GB" sz="2400" dirty="0" smtClean="0">
                <a:latin typeface="Calibri" charset="0"/>
                <a:cs typeface="Calibri" charset="0"/>
              </a:rPr>
              <a:t>functions</a:t>
            </a:r>
            <a:endParaRPr lang="en-GB" sz="2400" dirty="0">
              <a:latin typeface="Calibri" charset="0"/>
              <a:cs typeface="Calibri" charset="0"/>
            </a:endParaRP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latin typeface="Calibri" charset="0"/>
                <a:cs typeface="Calibri" charset="0"/>
              </a:rPr>
              <a:t>E.g. identify </a:t>
            </a:r>
            <a:r>
              <a:rPr lang="en-GB" sz="2400" dirty="0">
                <a:solidFill>
                  <a:srgbClr val="7030A0"/>
                </a:solidFill>
                <a:latin typeface="Calibri" charset="0"/>
                <a:cs typeface="Calibri" charset="0"/>
              </a:rPr>
              <a:t>most potent </a:t>
            </a:r>
            <a:r>
              <a:rPr lang="en-GB" sz="2400" dirty="0">
                <a:latin typeface="Calibri" charset="0"/>
                <a:cs typeface="Calibri" charset="0"/>
              </a:rPr>
              <a:t>drug cocktails that is also </a:t>
            </a:r>
            <a:r>
              <a:rPr lang="en-GB" sz="2400" dirty="0">
                <a:solidFill>
                  <a:srgbClr val="7030A0"/>
                </a:solidFill>
                <a:latin typeface="Calibri" charset="0"/>
                <a:cs typeface="Calibri" charset="0"/>
              </a:rPr>
              <a:t>most economical to manufacture</a:t>
            </a:r>
          </a:p>
        </p:txBody>
      </p:sp>
      <p:sp>
        <p:nvSpPr>
          <p:cNvPr id="73731" name="Rectangle 5"/>
          <p:cNvSpPr>
            <a:spLocks noChangeArrowheads="1"/>
          </p:cNvSpPr>
          <p:nvPr/>
        </p:nvSpPr>
        <p:spPr bwMode="auto">
          <a:xfrm>
            <a:off x="0" y="6096000"/>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t>R. Allmendinger and J. Knowles (2013): </a:t>
            </a:r>
            <a:r>
              <a:rPr lang="en-GB" sz="1000" b="1" dirty="0"/>
              <a:t>'Hang On a Minute': Investigations on the Effects of Delayed Objective Functions in </a:t>
            </a:r>
            <a:r>
              <a:rPr lang="en-GB" sz="1000" b="1" dirty="0" err="1"/>
              <a:t>Multiobjective</a:t>
            </a:r>
            <a:r>
              <a:rPr lang="en-GB" sz="1000" b="1" dirty="0"/>
              <a:t> Optimization</a:t>
            </a:r>
            <a:r>
              <a:rPr lang="en-GB" sz="1000" dirty="0"/>
              <a:t>. Evolutionary Multi-Criterion Optimization (EMO 2013), LNCS 7811, </a:t>
            </a:r>
            <a:r>
              <a:rPr lang="en-GB" sz="1000" dirty="0" err="1"/>
              <a:t>pp</a:t>
            </a:r>
            <a:r>
              <a:rPr lang="en-GB" sz="1000" dirty="0"/>
              <a:t> 6-20. </a:t>
            </a:r>
          </a:p>
          <a:p>
            <a:r>
              <a:rPr lang="en-GB" sz="1000" dirty="0"/>
              <a:t>R. Allmendinger, J. </a:t>
            </a:r>
            <a:r>
              <a:rPr lang="en-GB" sz="1000" dirty="0" err="1"/>
              <a:t>Handl</a:t>
            </a:r>
            <a:r>
              <a:rPr lang="en-GB" sz="1000" dirty="0"/>
              <a:t>, and J. Knowles (2015): </a:t>
            </a:r>
            <a:r>
              <a:rPr lang="en-GB" sz="1000" b="1" dirty="0" err="1"/>
              <a:t>Multiobjective</a:t>
            </a:r>
            <a:r>
              <a:rPr lang="en-GB" sz="1000" b="1" dirty="0"/>
              <a:t> Optimization: When Objectives Exhibit Unequal Latencies.</a:t>
            </a:r>
            <a:r>
              <a:rPr lang="en-GB" sz="1000" dirty="0"/>
              <a:t> European Journal of Operations Research, 243(2): 497-513.</a:t>
            </a:r>
            <a:endParaRPr lang="en-US" sz="1000" dirty="0"/>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l="7813" t="4756" r="8383"/>
          <a:stretch>
            <a:fillRect/>
          </a:stretch>
        </p:blipFill>
        <p:spPr bwMode="auto">
          <a:xfrm>
            <a:off x="286891" y="3068960"/>
            <a:ext cx="2679700" cy="2668587"/>
          </a:xfrm>
          <a:prstGeom prst="rect">
            <a:avLst/>
          </a:prstGeom>
          <a:noFill/>
          <a:ln>
            <a:noFill/>
          </a:ln>
          <a:effectLst/>
          <a:extLst>
            <a:ext uri="{909E8E84-426E-40dd-AFC4-6F175D3DCCD1}">
              <a14:hiddenFill xmlns:a14="http://schemas.microsoft.com/office/drawing/2010/main">
                <a:blipFill dpi="0" rotWithShape="0">
                  <a:blip/>
                  <a:srcRect l="7813" t="4756" r="838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19" descr="Image result for money"/>
          <p:cNvPicPr>
            <a:picLocks noChangeAspect="1" noChangeArrowheads="1"/>
          </p:cNvPicPr>
          <p:nvPr/>
        </p:nvPicPr>
        <p:blipFill>
          <a:blip r:embed="rId4">
            <a:extLst>
              <a:ext uri="{28A0092B-C50C-407E-A947-70E740481C1C}">
                <a14:useLocalDpi xmlns:a14="http://schemas.microsoft.com/office/drawing/2010/main" val="0"/>
              </a:ext>
            </a:extLst>
          </a:blip>
          <a:srcRect l="7851" t="8717" r="10329" b="8160"/>
          <a:stretch>
            <a:fillRect/>
          </a:stretch>
        </p:blipFill>
        <p:spPr bwMode="auto">
          <a:xfrm>
            <a:off x="4152528" y="3278510"/>
            <a:ext cx="1882775"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a:spLocks noChangeArrowheads="1"/>
          </p:cNvSpPr>
          <p:nvPr/>
        </p:nvSpPr>
        <p:spPr bwMode="auto">
          <a:xfrm>
            <a:off x="107504" y="5448622"/>
            <a:ext cx="2944812" cy="8905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nSpc>
                <a:spcPct val="80000"/>
              </a:lnSpc>
            </a:pPr>
            <a:r>
              <a:rPr lang="en-GB" i="1"/>
              <a:t>Potency of drug cocktails:</a:t>
            </a:r>
          </a:p>
          <a:p>
            <a:pPr>
              <a:lnSpc>
                <a:spcPct val="50000"/>
              </a:lnSpc>
            </a:pPr>
            <a:r>
              <a:rPr lang="en-GB"/>
              <a:t>Laborious, time-consuming</a:t>
            </a:r>
          </a:p>
          <a:p>
            <a:pPr>
              <a:lnSpc>
                <a:spcPct val="50000"/>
              </a:lnSpc>
            </a:pPr>
            <a:r>
              <a:rPr lang="en-GB"/>
              <a:t>and expensive to obtain</a:t>
            </a:r>
            <a:endParaRPr lang="en-US"/>
          </a:p>
        </p:txBody>
      </p:sp>
      <p:sp>
        <p:nvSpPr>
          <p:cNvPr id="9" name="Rectangle 8"/>
          <p:cNvSpPr>
            <a:spLocks noChangeArrowheads="1"/>
          </p:cNvSpPr>
          <p:nvPr/>
        </p:nvSpPr>
        <p:spPr bwMode="auto">
          <a:xfrm>
            <a:off x="3923928" y="4602485"/>
            <a:ext cx="2438400" cy="100647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pPr>
            <a:r>
              <a:rPr lang="en-GB" i="1" dirty="0"/>
              <a:t>Cost of manufacture:</a:t>
            </a:r>
          </a:p>
          <a:p>
            <a:r>
              <a:rPr lang="en-GB" dirty="0"/>
              <a:t>Quick and cheap to obtain via simulation</a:t>
            </a:r>
            <a:endParaRPr lang="en-US" dirty="0"/>
          </a:p>
        </p:txBody>
      </p:sp>
      <p:sp>
        <p:nvSpPr>
          <p:cNvPr id="4" name="Rectangle 3"/>
          <p:cNvSpPr>
            <a:spLocks noChangeArrowheads="1"/>
          </p:cNvSpPr>
          <p:nvPr/>
        </p:nvSpPr>
        <p:spPr bwMode="auto">
          <a:xfrm>
            <a:off x="3347864" y="3575372"/>
            <a:ext cx="5254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GB" sz="2500" b="1">
                <a:solidFill>
                  <a:srgbClr val="7030A0"/>
                </a:solidFill>
                <a:latin typeface="Calibri" charset="0"/>
                <a:cs typeface="Calibri" charset="0"/>
              </a:rPr>
              <a:t>VS</a:t>
            </a:r>
            <a:endParaRPr lang="en-US" sz="2500" b="1">
              <a:solidFill>
                <a:srgbClr val="7030A0"/>
              </a:solidFill>
              <a:latin typeface="Calibri" charset="0"/>
              <a:cs typeface="Calibri" charset="0"/>
            </a:endParaRPr>
          </a:p>
        </p:txBody>
      </p:sp>
      <p:sp>
        <p:nvSpPr>
          <p:cNvPr id="5" name="TextBox 4"/>
          <p:cNvSpPr txBox="1"/>
          <p:nvPr/>
        </p:nvSpPr>
        <p:spPr>
          <a:xfrm>
            <a:off x="6660232" y="3356992"/>
            <a:ext cx="2232248" cy="1569660"/>
          </a:xfrm>
          <a:prstGeom prst="rect">
            <a:avLst/>
          </a:prstGeom>
          <a:solidFill>
            <a:srgbClr val="CCFFCC"/>
          </a:solidFill>
        </p:spPr>
        <p:txBody>
          <a:bodyPr wrap="square" rtlCol="0">
            <a:spAutoFit/>
          </a:bodyPr>
          <a:lstStyle/>
          <a:p>
            <a:pPr algn="ctr"/>
            <a:r>
              <a:rPr lang="en-US" sz="2400" dirty="0" smtClean="0">
                <a:latin typeface="Calibri"/>
                <a:cs typeface="Calibri"/>
              </a:rPr>
              <a:t>What if we have a limited budget and/or time frame?  </a:t>
            </a:r>
            <a:endParaRPr lang="en-US" sz="2400" dirty="0">
              <a:latin typeface="Calibri"/>
              <a:cs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checkerboard(across)">
                                      <p:cBhvr>
                                        <p:cTn id="2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4"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5"/>
          <p:cNvPicPr>
            <a:picLocks noChangeAspect="1" noChangeArrowheads="1"/>
          </p:cNvPicPr>
          <p:nvPr/>
        </p:nvPicPr>
        <p:blipFill>
          <a:blip r:embed="rId3">
            <a:extLst>
              <a:ext uri="{28A0092B-C50C-407E-A947-70E740481C1C}">
                <a14:useLocalDpi xmlns:a14="http://schemas.microsoft.com/office/drawing/2010/main" val="0"/>
              </a:ext>
            </a:extLst>
          </a:blip>
          <a:srcRect l="2908" t="3166" b="2609"/>
          <a:stretch>
            <a:fillRect/>
          </a:stretch>
        </p:blipFill>
        <p:spPr bwMode="auto">
          <a:xfrm>
            <a:off x="2365375" y="844550"/>
            <a:ext cx="6645275" cy="4784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8" name="Rectangle 1"/>
          <p:cNvSpPr>
            <a:spLocks noChangeArrowheads="1"/>
          </p:cNvSpPr>
          <p:nvPr/>
        </p:nvSpPr>
        <p:spPr bwMode="auto">
          <a:xfrm>
            <a:off x="4356100" y="38100"/>
            <a:ext cx="2678113"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2 objectives, one fast and one slow objective</a:t>
            </a:r>
          </a:p>
        </p:txBody>
      </p:sp>
      <p:cxnSp>
        <p:nvCxnSpPr>
          <p:cNvPr id="74756" name="Straight Arrow Connector 4"/>
          <p:cNvCxnSpPr>
            <a:cxnSpLocks noChangeShapeType="1"/>
            <a:stCxn id="75778" idx="2"/>
          </p:cNvCxnSpPr>
          <p:nvPr/>
        </p:nvCxnSpPr>
        <p:spPr bwMode="auto">
          <a:xfrm flipH="1">
            <a:off x="3765550" y="684213"/>
            <a:ext cx="1930400" cy="428625"/>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757" name="Straight Arrow Connector 8"/>
          <p:cNvCxnSpPr>
            <a:cxnSpLocks noChangeShapeType="1"/>
            <a:stCxn id="75778" idx="2"/>
          </p:cNvCxnSpPr>
          <p:nvPr/>
        </p:nvCxnSpPr>
        <p:spPr bwMode="auto">
          <a:xfrm>
            <a:off x="5695950" y="684213"/>
            <a:ext cx="1485900" cy="458787"/>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4758" name="Rectangle 14"/>
          <p:cNvSpPr>
            <a:spLocks noChangeArrowheads="1"/>
          </p:cNvSpPr>
          <p:nvPr/>
        </p:nvSpPr>
        <p:spPr bwMode="auto">
          <a:xfrm>
            <a:off x="152400" y="3165475"/>
            <a:ext cx="2971800" cy="16144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a:latin typeface="Calibri" charset="0"/>
                <a:cs typeface="Calibri" charset="0"/>
              </a:rPr>
              <a:t>Standard approach is to </a:t>
            </a:r>
            <a:r>
              <a:rPr lang="en-GB" b="1">
                <a:solidFill>
                  <a:srgbClr val="FF0000"/>
                </a:solidFill>
                <a:latin typeface="Calibri" charset="0"/>
                <a:cs typeface="Calibri" charset="0"/>
              </a:rPr>
              <a:t>wait </a:t>
            </a:r>
            <a:r>
              <a:rPr lang="en-GB">
                <a:latin typeface="Calibri" charset="0"/>
                <a:cs typeface="Calibri" charset="0"/>
              </a:rPr>
              <a:t>until all objectives are evaluated before updating the population </a:t>
            </a:r>
            <a:r>
              <a:rPr lang="en-GB">
                <a:latin typeface="Calibri" charset="0"/>
                <a:cs typeface="Calibri" charset="0"/>
                <a:sym typeface="Wingdings" charset="0"/>
              </a:rPr>
              <a:t> </a:t>
            </a:r>
            <a:r>
              <a:rPr lang="en-GB" u="sng">
                <a:latin typeface="Calibri" charset="0"/>
                <a:cs typeface="Calibri" charset="0"/>
                <a:sym typeface="Wingdings" charset="0"/>
              </a:rPr>
              <a:t>Waiting</a:t>
            </a:r>
          </a:p>
          <a:p>
            <a:r>
              <a:rPr lang="en-GB" b="1">
                <a:latin typeface="Calibri" charset="0"/>
                <a:cs typeface="Calibri" charset="0"/>
                <a:sym typeface="Wingdings" charset="0"/>
              </a:rPr>
              <a:t>Issue: </a:t>
            </a:r>
            <a:r>
              <a:rPr lang="en-GB">
                <a:latin typeface="Calibri" charset="0"/>
                <a:cs typeface="Calibri" charset="0"/>
                <a:sym typeface="Wingdings" charset="0"/>
              </a:rPr>
              <a:t>?</a:t>
            </a:r>
            <a:endParaRPr lang="en-US">
              <a:latin typeface="Calibri" charset="0"/>
              <a:cs typeface="Calibri" charset="0"/>
            </a:endParaRPr>
          </a:p>
        </p:txBody>
      </p:sp>
      <p:sp>
        <p:nvSpPr>
          <p:cNvPr id="75782" name="Rectangle 1"/>
          <p:cNvSpPr>
            <a:spLocks noChangeArrowheads="1"/>
          </p:cNvSpPr>
          <p:nvPr/>
        </p:nvSpPr>
        <p:spPr bwMode="auto">
          <a:xfrm>
            <a:off x="3556000" y="2251075"/>
            <a:ext cx="1924050" cy="1666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
        <p:nvSpPr>
          <p:cNvPr id="75783" name="TextBox 4"/>
          <p:cNvSpPr txBox="1">
            <a:spLocks noChangeArrowheads="1"/>
          </p:cNvSpPr>
          <p:nvPr/>
        </p:nvSpPr>
        <p:spPr bwMode="auto">
          <a:xfrm>
            <a:off x="34925" y="908050"/>
            <a:ext cx="2376488" cy="5857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eaLnBrk="1" hangingPunct="1"/>
            <a:r>
              <a:rPr lang="en-US" sz="1600"/>
              <a:t>G</a:t>
            </a:r>
            <a:r>
              <a:rPr lang="en-US" sz="1600" baseline="-25000"/>
              <a:t>0</a:t>
            </a:r>
            <a:r>
              <a:rPr lang="en-US" sz="1600"/>
              <a:t> can be a population or a single solution</a:t>
            </a:r>
            <a:endParaRPr lang="en-US" sz="1600" baseline="-250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5"/>
          <p:cNvPicPr>
            <a:picLocks noChangeAspect="1" noChangeArrowheads="1"/>
          </p:cNvPicPr>
          <p:nvPr/>
        </p:nvPicPr>
        <p:blipFill>
          <a:blip r:embed="rId3">
            <a:extLst>
              <a:ext uri="{28A0092B-C50C-407E-A947-70E740481C1C}">
                <a14:useLocalDpi xmlns:a14="http://schemas.microsoft.com/office/drawing/2010/main" val="0"/>
              </a:ext>
            </a:extLst>
          </a:blip>
          <a:srcRect l="2908" t="3166" b="2609"/>
          <a:stretch>
            <a:fillRect/>
          </a:stretch>
        </p:blipFill>
        <p:spPr bwMode="auto">
          <a:xfrm>
            <a:off x="2365375" y="844550"/>
            <a:ext cx="6645275" cy="4784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7826" name="Rectangle 1"/>
          <p:cNvSpPr>
            <a:spLocks noChangeArrowheads="1"/>
          </p:cNvSpPr>
          <p:nvPr/>
        </p:nvSpPr>
        <p:spPr bwMode="auto">
          <a:xfrm>
            <a:off x="4356100" y="38100"/>
            <a:ext cx="2678113"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2 objectives, one fast and one slow objective</a:t>
            </a:r>
          </a:p>
        </p:txBody>
      </p:sp>
      <p:cxnSp>
        <p:nvCxnSpPr>
          <p:cNvPr id="74756" name="Straight Arrow Connector 4"/>
          <p:cNvCxnSpPr>
            <a:cxnSpLocks noChangeShapeType="1"/>
            <a:stCxn id="77826" idx="2"/>
          </p:cNvCxnSpPr>
          <p:nvPr/>
        </p:nvCxnSpPr>
        <p:spPr bwMode="auto">
          <a:xfrm flipH="1">
            <a:off x="3765550" y="684213"/>
            <a:ext cx="1930400" cy="428625"/>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757" name="Straight Arrow Connector 8"/>
          <p:cNvCxnSpPr>
            <a:cxnSpLocks noChangeShapeType="1"/>
            <a:stCxn id="77826" idx="2"/>
          </p:cNvCxnSpPr>
          <p:nvPr/>
        </p:nvCxnSpPr>
        <p:spPr bwMode="auto">
          <a:xfrm>
            <a:off x="5695950" y="684213"/>
            <a:ext cx="1485900" cy="458787"/>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p:cNvSpPr/>
          <p:nvPr/>
        </p:nvSpPr>
        <p:spPr>
          <a:xfrm>
            <a:off x="152400" y="2276475"/>
            <a:ext cx="2971800" cy="1893888"/>
          </a:xfrm>
          <a:prstGeom prst="rect">
            <a:avLst/>
          </a:prstGeom>
          <a:solidFill>
            <a:schemeClr val="accent1">
              <a:lumMod val="40000"/>
              <a:lumOff val="60000"/>
            </a:schemeClr>
          </a:solidFill>
        </p:spPr>
        <p:txBody>
          <a:bodyPr>
            <a:spAutoFit/>
          </a:bodyPr>
          <a:lstStyle/>
          <a:p>
            <a:pPr>
              <a:defRPr/>
            </a:pPr>
            <a:r>
              <a:rPr lang="en-GB" dirty="0">
                <a:latin typeface="Calibri"/>
                <a:cs typeface="Calibri"/>
              </a:rPr>
              <a:t>Do single-objective with fast objective only, and then evaluate best solutions on slow objective at the very end. </a:t>
            </a:r>
            <a:r>
              <a:rPr lang="en-GB" dirty="0">
                <a:latin typeface="Calibri"/>
                <a:cs typeface="Calibri"/>
                <a:sym typeface="Wingdings"/>
              </a:rPr>
              <a:t> </a:t>
            </a:r>
            <a:r>
              <a:rPr lang="en-GB" u="sng" dirty="0">
                <a:latin typeface="Calibri"/>
                <a:cs typeface="Calibri"/>
                <a:sym typeface="Wingdings"/>
              </a:rPr>
              <a:t>Fast-first</a:t>
            </a:r>
            <a:endParaRPr lang="en-GB" u="sng" dirty="0">
              <a:latin typeface="Calibri"/>
              <a:cs typeface="Calibri"/>
            </a:endParaRPr>
          </a:p>
          <a:p>
            <a:pPr>
              <a:defRPr/>
            </a:pPr>
            <a:r>
              <a:rPr lang="en-GB" b="1" dirty="0">
                <a:latin typeface="Calibri"/>
                <a:cs typeface="Calibri"/>
                <a:sym typeface="Wingdings" charset="0"/>
              </a:rPr>
              <a:t>Issue:</a:t>
            </a:r>
            <a:r>
              <a:rPr lang="en-GB" dirty="0">
                <a:latin typeface="Calibri"/>
                <a:cs typeface="Calibri"/>
                <a:sym typeface="Wingdings" charset="0"/>
              </a:rPr>
              <a:t> ?</a:t>
            </a:r>
            <a:endParaRPr lang="en-US" dirty="0">
              <a:latin typeface="Calibri"/>
              <a:cs typeface="Calibri"/>
              <a:sym typeface="Wingdings" charset="0"/>
            </a:endParaRPr>
          </a:p>
        </p:txBody>
      </p:sp>
      <p:sp>
        <p:nvSpPr>
          <p:cNvPr id="2" name="Rectangle 1"/>
          <p:cNvSpPr>
            <a:spLocks noChangeArrowheads="1"/>
          </p:cNvSpPr>
          <p:nvPr/>
        </p:nvSpPr>
        <p:spPr bwMode="auto">
          <a:xfrm>
            <a:off x="3556000" y="2251075"/>
            <a:ext cx="1924050" cy="1666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
        <p:nvSpPr>
          <p:cNvPr id="77831" name="TextBox 4"/>
          <p:cNvSpPr txBox="1">
            <a:spLocks noChangeArrowheads="1"/>
          </p:cNvSpPr>
          <p:nvPr/>
        </p:nvSpPr>
        <p:spPr bwMode="auto">
          <a:xfrm>
            <a:off x="34925" y="908050"/>
            <a:ext cx="2376488" cy="5857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eaLnBrk="1" hangingPunct="1"/>
            <a:r>
              <a:rPr lang="en-US" sz="1600"/>
              <a:t>G</a:t>
            </a:r>
            <a:r>
              <a:rPr lang="en-US" sz="1600" baseline="-25000"/>
              <a:t>0</a:t>
            </a:r>
            <a:r>
              <a:rPr lang="en-US" sz="1600"/>
              <a:t> can be a population or a single solution</a:t>
            </a:r>
            <a:endParaRPr lang="en-US" sz="1600" baseline="-25000"/>
          </a:p>
        </p:txBody>
      </p:sp>
      <p:sp>
        <p:nvSpPr>
          <p:cNvPr id="77832" name="Rectangle 10"/>
          <p:cNvSpPr>
            <a:spLocks noChangeArrowheads="1"/>
          </p:cNvSpPr>
          <p:nvPr/>
        </p:nvSpPr>
        <p:spPr bwMode="auto">
          <a:xfrm>
            <a:off x="1476375" y="4365625"/>
            <a:ext cx="935038" cy="1655763"/>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pic>
        <p:nvPicPr>
          <p:cNvPr id="12" name="Picture 5"/>
          <p:cNvPicPr>
            <a:picLocks noChangeAspect="1" noChangeArrowheads="1"/>
          </p:cNvPicPr>
          <p:nvPr/>
        </p:nvPicPr>
        <p:blipFill>
          <a:blip r:embed="rId3">
            <a:extLst>
              <a:ext uri="{28A0092B-C50C-407E-A947-70E740481C1C}">
                <a14:useLocalDpi xmlns:a14="http://schemas.microsoft.com/office/drawing/2010/main" val="0"/>
              </a:ext>
            </a:extLst>
          </a:blip>
          <a:srcRect l="48761" t="18114" r="23068" b="36188"/>
          <a:stretch>
            <a:fillRect/>
          </a:stretch>
        </p:blipFill>
        <p:spPr bwMode="auto">
          <a:xfrm>
            <a:off x="5508625" y="4678363"/>
            <a:ext cx="1927225" cy="20161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a:spLocks noChangeArrowheads="1"/>
          </p:cNvSpPr>
          <p:nvPr/>
        </p:nvSpPr>
        <p:spPr bwMode="auto">
          <a:xfrm>
            <a:off x="5534025" y="1681163"/>
            <a:ext cx="1924050" cy="2324100"/>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
        <p:nvSpPr>
          <p:cNvPr id="14" name="Rectangle 13"/>
          <p:cNvSpPr>
            <a:spLocks noChangeArrowheads="1"/>
          </p:cNvSpPr>
          <p:nvPr/>
        </p:nvSpPr>
        <p:spPr bwMode="auto">
          <a:xfrm>
            <a:off x="3563938" y="4365625"/>
            <a:ext cx="1924050" cy="1666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xit" presetSubtype="10" fill="hold" grpId="0" nodeType="clickEffect">
                                  <p:stCondLst>
                                    <p:cond delay="0"/>
                                  </p:stCondLst>
                                  <p:childTnLst>
                                    <p:animEffect transition="out" filter="blinds(horizontal)">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linds(horizontal)">
                                      <p:cBhvr>
                                        <p:cTn id="21" dur="500"/>
                                        <p:tgtEl>
                                          <p:spTgt spid="12"/>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checkerboard(across)">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5"/>
          <p:cNvPicPr>
            <a:picLocks noChangeAspect="1" noChangeArrowheads="1"/>
          </p:cNvPicPr>
          <p:nvPr/>
        </p:nvPicPr>
        <p:blipFill>
          <a:blip r:embed="rId3">
            <a:extLst>
              <a:ext uri="{28A0092B-C50C-407E-A947-70E740481C1C}">
                <a14:useLocalDpi xmlns:a14="http://schemas.microsoft.com/office/drawing/2010/main" val="0"/>
              </a:ext>
            </a:extLst>
          </a:blip>
          <a:srcRect l="2908" t="3166" b="2609"/>
          <a:stretch>
            <a:fillRect/>
          </a:stretch>
        </p:blipFill>
        <p:spPr bwMode="auto">
          <a:xfrm>
            <a:off x="2365375" y="844550"/>
            <a:ext cx="6645275" cy="4784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9874" name="Rectangle 1"/>
          <p:cNvSpPr>
            <a:spLocks noChangeArrowheads="1"/>
          </p:cNvSpPr>
          <p:nvPr/>
        </p:nvSpPr>
        <p:spPr bwMode="auto">
          <a:xfrm>
            <a:off x="4356100" y="38100"/>
            <a:ext cx="2678113"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2 objectives, one fast and one slow objective</a:t>
            </a:r>
          </a:p>
        </p:txBody>
      </p:sp>
      <p:cxnSp>
        <p:nvCxnSpPr>
          <p:cNvPr id="74756" name="Straight Arrow Connector 4"/>
          <p:cNvCxnSpPr>
            <a:cxnSpLocks noChangeShapeType="1"/>
            <a:stCxn id="79874" idx="2"/>
          </p:cNvCxnSpPr>
          <p:nvPr/>
        </p:nvCxnSpPr>
        <p:spPr bwMode="auto">
          <a:xfrm flipH="1">
            <a:off x="3765550" y="684213"/>
            <a:ext cx="1930400" cy="428625"/>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757" name="Straight Arrow Connector 8"/>
          <p:cNvCxnSpPr>
            <a:cxnSpLocks noChangeShapeType="1"/>
            <a:stCxn id="79874" idx="2"/>
          </p:cNvCxnSpPr>
          <p:nvPr/>
        </p:nvCxnSpPr>
        <p:spPr bwMode="auto">
          <a:xfrm>
            <a:off x="5695950" y="684213"/>
            <a:ext cx="1485900" cy="458787"/>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p:cNvSpPr/>
          <p:nvPr/>
        </p:nvSpPr>
        <p:spPr>
          <a:xfrm>
            <a:off x="107950" y="2204864"/>
            <a:ext cx="3311525" cy="4524316"/>
          </a:xfrm>
          <a:prstGeom prst="rect">
            <a:avLst/>
          </a:prstGeom>
          <a:solidFill>
            <a:schemeClr val="accent1">
              <a:lumMod val="40000"/>
              <a:lumOff val="60000"/>
            </a:schemeClr>
          </a:solidFill>
        </p:spPr>
        <p:txBody>
          <a:bodyPr>
            <a:spAutoFit/>
          </a:bodyPr>
          <a:lstStyle/>
          <a:p>
            <a:pPr>
              <a:defRPr/>
            </a:pPr>
            <a:r>
              <a:rPr lang="en-GB" dirty="0">
                <a:latin typeface="Calibri"/>
                <a:cs typeface="Calibri"/>
              </a:rPr>
              <a:t>Evaluate both objectives as often as possible using an interleaving approach. </a:t>
            </a:r>
          </a:p>
          <a:p>
            <a:pPr>
              <a:defRPr/>
            </a:pPr>
            <a:r>
              <a:rPr lang="en-GB" dirty="0">
                <a:latin typeface="Calibri"/>
                <a:cs typeface="Calibri"/>
              </a:rPr>
              <a:t>Do single-objective optimization on fast objective while initial population is evaluated on slow objective. </a:t>
            </a:r>
            <a:r>
              <a:rPr lang="en-GB" dirty="0" smtClean="0">
                <a:latin typeface="Calibri"/>
                <a:cs typeface="Calibri"/>
              </a:rPr>
              <a:t>Once slow objective has been evaluated, filter out most promising solutions evaluated on the fast objective only to decide which solutions to evaluate next on the slow objective. </a:t>
            </a:r>
            <a:r>
              <a:rPr lang="en-GB" dirty="0" smtClean="0">
                <a:latin typeface="Calibri"/>
                <a:cs typeface="Calibri"/>
                <a:sym typeface="Wingdings"/>
              </a:rPr>
              <a:t> </a:t>
            </a:r>
            <a:r>
              <a:rPr lang="en-GB" u="sng" dirty="0">
                <a:latin typeface="Calibri"/>
                <a:cs typeface="Calibri"/>
                <a:sym typeface="Wingdings"/>
              </a:rPr>
              <a:t>Speculative interleaving</a:t>
            </a:r>
          </a:p>
          <a:p>
            <a:pPr>
              <a:defRPr/>
            </a:pPr>
            <a:r>
              <a:rPr lang="en-GB" b="1" dirty="0">
                <a:latin typeface="Calibri"/>
                <a:cs typeface="Calibri"/>
                <a:sym typeface="Wingdings" charset="0"/>
              </a:rPr>
              <a:t>Issue:</a:t>
            </a:r>
            <a:r>
              <a:rPr lang="en-GB" dirty="0">
                <a:latin typeface="Calibri"/>
                <a:cs typeface="Calibri"/>
                <a:sym typeface="Wingdings" charset="0"/>
              </a:rPr>
              <a:t> ?</a:t>
            </a:r>
            <a:endParaRPr lang="en-US" dirty="0">
              <a:latin typeface="Calibri"/>
              <a:cs typeface="Calibri"/>
              <a:sym typeface="Wingdings" charset="0"/>
            </a:endParaRPr>
          </a:p>
        </p:txBody>
      </p:sp>
      <p:sp>
        <p:nvSpPr>
          <p:cNvPr id="2" name="Rectangle 1"/>
          <p:cNvSpPr>
            <a:spLocks noChangeArrowheads="1"/>
          </p:cNvSpPr>
          <p:nvPr/>
        </p:nvSpPr>
        <p:spPr bwMode="auto">
          <a:xfrm>
            <a:off x="3556000" y="2251075"/>
            <a:ext cx="1924050" cy="1666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
        <p:nvSpPr>
          <p:cNvPr id="79879" name="TextBox 4"/>
          <p:cNvSpPr txBox="1">
            <a:spLocks noChangeArrowheads="1"/>
          </p:cNvSpPr>
          <p:nvPr/>
        </p:nvSpPr>
        <p:spPr bwMode="auto">
          <a:xfrm>
            <a:off x="34925" y="908050"/>
            <a:ext cx="2376488" cy="5857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eaLnBrk="1" hangingPunct="1"/>
            <a:r>
              <a:rPr lang="en-US" sz="1600"/>
              <a:t>G</a:t>
            </a:r>
            <a:r>
              <a:rPr lang="en-US" sz="1600" baseline="-25000"/>
              <a:t>0</a:t>
            </a:r>
            <a:r>
              <a:rPr lang="en-US" sz="1600"/>
              <a:t> can be a population or a single solution</a:t>
            </a:r>
            <a:endParaRPr lang="en-US" sz="1600" baseline="-250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6"/>
          <p:cNvSpPr>
            <a:spLocks noChangeArrowheads="1"/>
          </p:cNvSpPr>
          <p:nvPr/>
        </p:nvSpPr>
        <p:spPr bwMode="auto">
          <a:xfrm>
            <a:off x="82550" y="1073150"/>
            <a:ext cx="8582025"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defRPr/>
            </a:pPr>
            <a:r>
              <a:rPr lang="en-GB" sz="2800" b="1" dirty="0">
                <a:latin typeface="Calibri" charset="0"/>
                <a:ea typeface="MS PGothic" charset="0"/>
                <a:cs typeface="MS PGothic" charset="0"/>
              </a:rPr>
              <a:t>Other roles at </a:t>
            </a:r>
            <a:r>
              <a:rPr lang="en-GB" sz="2800" b="1" dirty="0" err="1">
                <a:latin typeface="Calibri" charset="0"/>
                <a:ea typeface="MS PGothic" charset="0"/>
                <a:cs typeface="MS PGothic" charset="0"/>
              </a:rPr>
              <a:t>UoM</a:t>
            </a:r>
            <a:r>
              <a:rPr lang="en-GB" sz="2800" b="1" dirty="0">
                <a:latin typeface="Calibri" charset="0"/>
                <a:ea typeface="MS PGothic" charset="0"/>
                <a:cs typeface="MS PGothic" charset="0"/>
              </a:rPr>
              <a:t>: </a:t>
            </a:r>
            <a:endParaRPr lang="en-GB" sz="2800" dirty="0">
              <a:latin typeface="Calibri" charset="0"/>
              <a:ea typeface="MS PGothic" charset="0"/>
              <a:cs typeface="MS PGothic" charset="0"/>
            </a:endParaRPr>
          </a:p>
          <a:p>
            <a:pPr marL="342900" indent="-342900">
              <a:spcBef>
                <a:spcPct val="0"/>
              </a:spcBef>
              <a:buFont typeface="Arial" charset="0"/>
              <a:buChar char="•"/>
              <a:defRPr/>
            </a:pPr>
            <a:r>
              <a:rPr lang="en-GB" sz="2800" dirty="0">
                <a:latin typeface="Calibri" charset="0"/>
                <a:cs typeface="+mn-cs"/>
              </a:rPr>
              <a:t>School Business Engagement Lead</a:t>
            </a:r>
          </a:p>
          <a:p>
            <a:pPr marL="342900" indent="-342900">
              <a:spcBef>
                <a:spcPct val="0"/>
              </a:spcBef>
              <a:buFont typeface="Arial" charset="0"/>
              <a:buChar char="•"/>
              <a:defRPr/>
            </a:pPr>
            <a:r>
              <a:rPr lang="en-GB" sz="2800" dirty="0">
                <a:latin typeface="Calibri" charset="0"/>
                <a:cs typeface="+mn-cs"/>
              </a:rPr>
              <a:t>Business Pathway Lead for the MSc in Data Science </a:t>
            </a:r>
            <a:endParaRPr lang="en-US" sz="2800" dirty="0">
              <a:latin typeface="Calibri" charset="0"/>
              <a:cs typeface="+mn-cs"/>
            </a:endParaRPr>
          </a:p>
          <a:p>
            <a:pPr marL="342900" indent="-342900">
              <a:spcBef>
                <a:spcPct val="0"/>
              </a:spcBef>
              <a:buFont typeface="Arial" charset="0"/>
              <a:buChar char="•"/>
              <a:defRPr/>
            </a:pPr>
            <a:r>
              <a:rPr lang="en-GB" sz="2800" dirty="0">
                <a:latin typeface="Calibri" charset="0"/>
                <a:cs typeface="+mn-cs"/>
              </a:rPr>
              <a:t>AMBS Lead for the CDT in Data Analytics &amp; Society</a:t>
            </a:r>
          </a:p>
          <a:p>
            <a:pPr lvl="1">
              <a:spcBef>
                <a:spcPct val="0"/>
              </a:spcBef>
              <a:defRPr/>
            </a:pPr>
            <a:endParaRPr lang="en-GB" sz="2800" dirty="0">
              <a:latin typeface="Calibri" charset="0"/>
              <a:cs typeface="+mn-cs"/>
            </a:endParaRPr>
          </a:p>
          <a:p>
            <a:pPr>
              <a:spcAft>
                <a:spcPts val="1200"/>
              </a:spcAft>
              <a:defRPr/>
            </a:pPr>
            <a:r>
              <a:rPr lang="en-US" sz="2800" b="1" dirty="0">
                <a:latin typeface="Calibri" charset="0"/>
                <a:ea typeface="MS PGothic" charset="0"/>
                <a:cs typeface="MS PGothic" charset="0"/>
              </a:rPr>
              <a:t>Teaching: </a:t>
            </a:r>
            <a:endParaRPr lang="en-US" sz="2800" dirty="0">
              <a:latin typeface="Calibri" charset="0"/>
              <a:ea typeface="MS PGothic" charset="0"/>
              <a:cs typeface="MS PGothic" charset="0"/>
            </a:endParaRPr>
          </a:p>
          <a:p>
            <a:pPr marL="342900" indent="-342900">
              <a:spcBef>
                <a:spcPct val="0"/>
              </a:spcBef>
              <a:buFont typeface="Arial" charset="0"/>
              <a:buChar char="•"/>
              <a:defRPr/>
            </a:pPr>
            <a:r>
              <a:rPr lang="en-GB" sz="2800" dirty="0">
                <a:latin typeface="Calibri" charset="0"/>
                <a:cs typeface="+mn-cs"/>
              </a:rPr>
              <a:t>Programming in Python for Business Analytics (PGT)</a:t>
            </a:r>
            <a:endParaRPr lang="en-US" sz="2800" dirty="0">
              <a:latin typeface="Calibri" charset="0"/>
              <a:cs typeface="+mn-cs"/>
            </a:endParaRPr>
          </a:p>
          <a:p>
            <a:pPr marL="342900" indent="-342900">
              <a:spcBef>
                <a:spcPct val="0"/>
              </a:spcBef>
              <a:buFont typeface="Arial" charset="0"/>
              <a:buChar char="•"/>
              <a:defRPr/>
            </a:pPr>
            <a:r>
              <a:rPr lang="en-GB" sz="2800" dirty="0">
                <a:latin typeface="Calibri" charset="0"/>
                <a:cs typeface="+mn-cs"/>
              </a:rPr>
              <a:t>Understanding Data and their Environment (</a:t>
            </a:r>
            <a:r>
              <a:rPr lang="en-US" sz="2800" dirty="0">
                <a:latin typeface="Calibri" charset="0"/>
                <a:cs typeface="+mn-cs"/>
              </a:rPr>
              <a:t>PGT + PGR) </a:t>
            </a:r>
            <a:endParaRPr lang="en-GB" sz="2800" dirty="0">
              <a:latin typeface="Calibri" charset="0"/>
              <a:cs typeface="+mn-cs"/>
            </a:endParaRPr>
          </a:p>
        </p:txBody>
      </p:sp>
      <p:sp>
        <p:nvSpPr>
          <p:cNvPr id="10242"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0243"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0244"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0245"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46"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47"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48"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49" name="AutoShape 10" descr="Image result for university hospital south mancheste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50" name="AutoShape 12" descr="Image result for university hospital south manchester"/>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51" name="AutoShape 14" descr="Image result for university hospital south manchester"/>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0252"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10253" name="Picture 10" descr="A person holding his hands up&#10;&#10;Description generated with high confidence"/>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6325" y="836613"/>
            <a:ext cx="2743200"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4" name="Picture 13" descr="A picture containing object&#10;&#10;Description generated with high confidence"/>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5085184"/>
            <a:ext cx="19208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Who am I?</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5"/>
          <p:cNvPicPr>
            <a:picLocks noChangeAspect="1" noChangeArrowheads="1"/>
          </p:cNvPicPr>
          <p:nvPr/>
        </p:nvPicPr>
        <p:blipFill>
          <a:blip r:embed="rId3">
            <a:extLst>
              <a:ext uri="{28A0092B-C50C-407E-A947-70E740481C1C}">
                <a14:useLocalDpi xmlns:a14="http://schemas.microsoft.com/office/drawing/2010/main" val="0"/>
              </a:ext>
            </a:extLst>
          </a:blip>
          <a:srcRect l="2908" t="3166" b="2609"/>
          <a:stretch>
            <a:fillRect/>
          </a:stretch>
        </p:blipFill>
        <p:spPr bwMode="auto">
          <a:xfrm>
            <a:off x="2365375" y="844550"/>
            <a:ext cx="6645275" cy="47847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1922" name="Rectangle 1"/>
          <p:cNvSpPr>
            <a:spLocks noChangeArrowheads="1"/>
          </p:cNvSpPr>
          <p:nvPr/>
        </p:nvSpPr>
        <p:spPr bwMode="auto">
          <a:xfrm>
            <a:off x="4356100" y="38100"/>
            <a:ext cx="2678113" cy="64611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a:t>2 objectives, one fast and one slow objective</a:t>
            </a:r>
          </a:p>
        </p:txBody>
      </p:sp>
      <p:cxnSp>
        <p:nvCxnSpPr>
          <p:cNvPr id="74756" name="Straight Arrow Connector 4"/>
          <p:cNvCxnSpPr>
            <a:cxnSpLocks noChangeShapeType="1"/>
            <a:stCxn id="81922" idx="2"/>
          </p:cNvCxnSpPr>
          <p:nvPr/>
        </p:nvCxnSpPr>
        <p:spPr bwMode="auto">
          <a:xfrm flipH="1">
            <a:off x="3765550" y="684213"/>
            <a:ext cx="1930400" cy="428625"/>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4757" name="Straight Arrow Connector 8"/>
          <p:cNvCxnSpPr>
            <a:cxnSpLocks noChangeShapeType="1"/>
            <a:stCxn id="81922" idx="2"/>
          </p:cNvCxnSpPr>
          <p:nvPr/>
        </p:nvCxnSpPr>
        <p:spPr bwMode="auto">
          <a:xfrm>
            <a:off x="5695950" y="684213"/>
            <a:ext cx="1485900" cy="458787"/>
          </a:xfrm>
          <a:prstGeom prst="straightConnector1">
            <a:avLst/>
          </a:prstGeom>
          <a:noFill/>
          <a:ln w="28575">
            <a:solidFill>
              <a:srgbClr val="7030A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2" name="Rectangle 21"/>
          <p:cNvSpPr/>
          <p:nvPr/>
        </p:nvSpPr>
        <p:spPr>
          <a:xfrm>
            <a:off x="34925" y="2533650"/>
            <a:ext cx="3168650" cy="2446824"/>
          </a:xfrm>
          <a:prstGeom prst="rect">
            <a:avLst/>
          </a:prstGeom>
          <a:solidFill>
            <a:schemeClr val="accent1">
              <a:lumMod val="40000"/>
              <a:lumOff val="60000"/>
            </a:schemeClr>
          </a:solidFill>
        </p:spPr>
        <p:txBody>
          <a:bodyPr>
            <a:spAutoFit/>
          </a:bodyPr>
          <a:lstStyle/>
          <a:p>
            <a:pPr>
              <a:defRPr/>
            </a:pPr>
            <a:r>
              <a:rPr lang="en-GB" dirty="0">
                <a:latin typeface="Calibri"/>
                <a:cs typeface="Calibri"/>
                <a:sym typeface="Wingdings" charset="0"/>
              </a:rPr>
              <a:t>Same as speculative interleaving but replace single-objective optimization with solutions generated by applying mutation to population evaluated on slow objective. </a:t>
            </a:r>
            <a:r>
              <a:rPr lang="en-GB" dirty="0">
                <a:latin typeface="Calibri"/>
                <a:cs typeface="Calibri"/>
                <a:sym typeface="Wingdings"/>
              </a:rPr>
              <a:t> </a:t>
            </a:r>
            <a:r>
              <a:rPr lang="en-GB" u="sng" dirty="0">
                <a:latin typeface="Calibri"/>
                <a:cs typeface="Calibri"/>
                <a:sym typeface="Wingdings"/>
              </a:rPr>
              <a:t>Brood interleaving</a:t>
            </a:r>
            <a:endParaRPr lang="en-GB" u="sng" dirty="0">
              <a:latin typeface="Calibri"/>
              <a:cs typeface="Calibri"/>
              <a:sym typeface="Wingdings" charset="0"/>
            </a:endParaRPr>
          </a:p>
          <a:p>
            <a:pPr>
              <a:defRPr/>
            </a:pPr>
            <a:r>
              <a:rPr lang="en-GB" b="1" dirty="0">
                <a:latin typeface="Calibri"/>
                <a:cs typeface="Calibri"/>
                <a:sym typeface="Wingdings" charset="0"/>
              </a:rPr>
              <a:t>Issue:</a:t>
            </a:r>
            <a:r>
              <a:rPr lang="en-GB" dirty="0">
                <a:latin typeface="Calibri"/>
                <a:cs typeface="Calibri"/>
                <a:sym typeface="Wingdings" charset="0"/>
              </a:rPr>
              <a:t> ?</a:t>
            </a:r>
            <a:endParaRPr lang="en-US" dirty="0">
              <a:latin typeface="Calibri"/>
              <a:cs typeface="Calibri"/>
              <a:sym typeface="Wingdings" charset="0"/>
            </a:endParaRPr>
          </a:p>
        </p:txBody>
      </p:sp>
      <p:sp>
        <p:nvSpPr>
          <p:cNvPr id="2" name="Rectangle 1"/>
          <p:cNvSpPr>
            <a:spLocks noChangeArrowheads="1"/>
          </p:cNvSpPr>
          <p:nvPr/>
        </p:nvSpPr>
        <p:spPr bwMode="auto">
          <a:xfrm>
            <a:off x="3556000" y="2251075"/>
            <a:ext cx="1924050" cy="1666875"/>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Clr>
                <a:srgbClr val="000000"/>
              </a:buClr>
              <a:buSzPct val="100000"/>
              <a:buFont typeface="Arial" charset="0"/>
              <a:buNone/>
            </a:pPr>
            <a:endParaRPr lang="en-US"/>
          </a:p>
        </p:txBody>
      </p:sp>
      <p:sp>
        <p:nvSpPr>
          <p:cNvPr id="81927" name="TextBox 4"/>
          <p:cNvSpPr txBox="1">
            <a:spLocks noChangeArrowheads="1"/>
          </p:cNvSpPr>
          <p:nvPr/>
        </p:nvSpPr>
        <p:spPr bwMode="auto">
          <a:xfrm>
            <a:off x="34925" y="908050"/>
            <a:ext cx="2376488" cy="5857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eaLnBrk="1" hangingPunct="1"/>
            <a:r>
              <a:rPr lang="en-US" sz="1600"/>
              <a:t>G</a:t>
            </a:r>
            <a:r>
              <a:rPr lang="en-US" sz="1600" baseline="-25000"/>
              <a:t>0</a:t>
            </a:r>
            <a:r>
              <a:rPr lang="en-US" sz="1600"/>
              <a:t> can be a population or a single solution</a:t>
            </a:r>
            <a:endParaRPr lang="en-US" sz="1600" baseline="-2500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xit" presetSubtype="0" fill="hold" grpId="0"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5" name="Rectangle 11"/>
          <p:cNvSpPr>
            <a:spLocks noChangeArrowheads="1"/>
          </p:cNvSpPr>
          <p:nvPr/>
        </p:nvSpPr>
        <p:spPr bwMode="auto">
          <a:xfrm>
            <a:off x="395536" y="1340768"/>
            <a:ext cx="874846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buFont typeface="Arial" charset="0"/>
              <a:buChar char="•"/>
            </a:pPr>
            <a:r>
              <a:rPr lang="en-GB" sz="2400" dirty="0" smtClean="0">
                <a:latin typeface="Calibri" charset="0"/>
                <a:cs typeface="Calibri" charset="0"/>
              </a:rPr>
              <a:t>All strategies augmented on IBEA</a:t>
            </a:r>
          </a:p>
          <a:p>
            <a:pPr marL="342900" indent="-342900">
              <a:buFont typeface="Arial" charset="0"/>
              <a:buChar char="•"/>
            </a:pPr>
            <a:r>
              <a:rPr lang="en-GB" sz="2400" dirty="0" smtClean="0">
                <a:latin typeface="Calibri" charset="0"/>
                <a:cs typeface="Calibri" charset="0"/>
              </a:rPr>
              <a:t>Binary test problems</a:t>
            </a:r>
          </a:p>
          <a:p>
            <a:pPr marL="800100" lvl="1" indent="-342900">
              <a:buFont typeface="Arial" charset="0"/>
              <a:buChar char="•"/>
            </a:pPr>
            <a:r>
              <a:rPr lang="en-GB" sz="2400" dirty="0" smtClean="0">
                <a:latin typeface="Calibri" charset="0"/>
                <a:cs typeface="Calibri" charset="0"/>
              </a:rPr>
              <a:t>Bi-objective </a:t>
            </a:r>
            <a:r>
              <a:rPr lang="en-GB" sz="2400" dirty="0" err="1" smtClean="0">
                <a:latin typeface="Calibri" charset="0"/>
                <a:cs typeface="Calibri" charset="0"/>
              </a:rPr>
              <a:t>OneMax</a:t>
            </a:r>
            <a:r>
              <a:rPr lang="en-GB" sz="2400" dirty="0" smtClean="0">
                <a:latin typeface="Calibri" charset="0"/>
                <a:cs typeface="Calibri" charset="0"/>
              </a:rPr>
              <a:t> problem adjusted to control correlation</a:t>
            </a:r>
          </a:p>
          <a:p>
            <a:pPr marL="800100" lvl="1" indent="-342900">
              <a:buFont typeface="Arial" charset="0"/>
              <a:buChar char="•"/>
            </a:pPr>
            <a:r>
              <a:rPr lang="en-GB" sz="2400" dirty="0" smtClean="0">
                <a:latin typeface="Calibri" charset="0"/>
                <a:cs typeface="Calibri" charset="0"/>
              </a:rPr>
              <a:t>Leading ones trailing zeros (max negative correlation)</a:t>
            </a:r>
          </a:p>
          <a:p>
            <a:pPr marL="800100" lvl="1" indent="-342900">
              <a:buFont typeface="Arial" charset="0"/>
              <a:buChar char="•"/>
            </a:pPr>
            <a:r>
              <a:rPr lang="en-GB" sz="2400" dirty="0" err="1" smtClean="0">
                <a:latin typeface="Calibri" charset="0"/>
                <a:cs typeface="Calibri" charset="0"/>
              </a:rPr>
              <a:t>Multiobjective</a:t>
            </a:r>
            <a:r>
              <a:rPr lang="en-GB" sz="2400" dirty="0" smtClean="0">
                <a:latin typeface="Calibri" charset="0"/>
                <a:cs typeface="Calibri" charset="0"/>
              </a:rPr>
              <a:t> NK landscapes</a:t>
            </a:r>
            <a:endParaRPr lang="en-GB" sz="2400" dirty="0">
              <a:latin typeface="Calibri" charset="0"/>
              <a:cs typeface="Calibri" charset="0"/>
            </a:endParaRPr>
          </a:p>
          <a:p>
            <a:pPr marL="342900" indent="-342900">
              <a:buFont typeface="Arial" charset="0"/>
              <a:buChar char="•"/>
            </a:pPr>
            <a:r>
              <a:rPr lang="en-GB" sz="2400" dirty="0" err="1" smtClean="0">
                <a:solidFill>
                  <a:schemeClr val="bg1">
                    <a:lumMod val="50000"/>
                  </a:schemeClr>
                </a:solidFill>
                <a:latin typeface="Calibri" charset="0"/>
                <a:cs typeface="Calibri" charset="0"/>
              </a:rPr>
              <a:t>Kriging</a:t>
            </a:r>
            <a:r>
              <a:rPr lang="en-GB" sz="2400" dirty="0">
                <a:solidFill>
                  <a:schemeClr val="bg1">
                    <a:lumMod val="50000"/>
                  </a:schemeClr>
                </a:solidFill>
                <a:latin typeface="Calibri" charset="0"/>
                <a:cs typeface="Calibri" charset="0"/>
              </a:rPr>
              <a:t>-assisted reference vector guided </a:t>
            </a:r>
            <a:r>
              <a:rPr lang="en-GB" sz="2400" dirty="0" smtClean="0">
                <a:solidFill>
                  <a:schemeClr val="bg1">
                    <a:lumMod val="50000"/>
                  </a:schemeClr>
                </a:solidFill>
                <a:latin typeface="Calibri" charset="0"/>
                <a:cs typeface="Calibri" charset="0"/>
              </a:rPr>
              <a:t>evolutionary algorithm</a:t>
            </a:r>
            <a:r>
              <a:rPr lang="en-GB" sz="2400" dirty="0">
                <a:solidFill>
                  <a:schemeClr val="bg1">
                    <a:lumMod val="50000"/>
                  </a:schemeClr>
                </a:solidFill>
                <a:latin typeface="Calibri" charset="0"/>
                <a:cs typeface="Calibri" charset="0"/>
              </a:rPr>
              <a:t>(K-RVEA</a:t>
            </a:r>
            <a:r>
              <a:rPr lang="en-GB" sz="2400" dirty="0" smtClean="0">
                <a:solidFill>
                  <a:schemeClr val="bg1">
                    <a:lumMod val="50000"/>
                  </a:schemeClr>
                </a:solidFill>
                <a:latin typeface="Calibri" charset="0"/>
                <a:cs typeface="Calibri" charset="0"/>
              </a:rPr>
              <a:t>)</a:t>
            </a:r>
          </a:p>
          <a:p>
            <a:pPr marL="342900" indent="-342900">
              <a:buFont typeface="Arial" charset="0"/>
              <a:buChar char="•"/>
            </a:pPr>
            <a:r>
              <a:rPr lang="en-GB" sz="2400" dirty="0" smtClean="0">
                <a:solidFill>
                  <a:schemeClr val="bg1">
                    <a:lumMod val="50000"/>
                  </a:schemeClr>
                </a:solidFill>
                <a:latin typeface="Calibri" charset="0"/>
                <a:cs typeface="Calibri" charset="0"/>
              </a:rPr>
              <a:t>Real-valued test problems: DTLZ + UF</a:t>
            </a:r>
          </a:p>
        </p:txBody>
      </p:sp>
      <p:sp>
        <p:nvSpPr>
          <p:cNvPr id="9" name="Title 1"/>
          <p:cNvSpPr>
            <a:spLocks noGrp="1"/>
          </p:cNvSpPr>
          <p:nvPr>
            <p:ph type="title"/>
          </p:nvPr>
        </p:nvSpPr>
        <p:spPr>
          <a:xfrm>
            <a:off x="1541463" y="-233709"/>
            <a:ext cx="7623175" cy="1214437"/>
          </a:xfrm>
        </p:spPr>
        <p:txBody>
          <a:bodyPr/>
          <a:lstStyle/>
          <a:p>
            <a:pPr>
              <a:buFont typeface="Arial" panose="020B0604020202020204" pitchFamily="34" charset="0"/>
              <a:buNone/>
              <a:defRPr/>
            </a:pPr>
            <a:r>
              <a:rPr lang="en-US" altLang="en-US" sz="3200" dirty="0" smtClean="0">
                <a:latin typeface="+mn-lt"/>
                <a:ea typeface="+mj-ea"/>
              </a:rPr>
              <a:t>Experimental study</a:t>
            </a:r>
          </a:p>
        </p:txBody>
      </p:sp>
      <p:sp>
        <p:nvSpPr>
          <p:cNvPr id="2" name="Rectangle 1"/>
          <p:cNvSpPr/>
          <p:nvPr/>
        </p:nvSpPr>
        <p:spPr>
          <a:xfrm>
            <a:off x="5958408" y="4581128"/>
            <a:ext cx="2862064" cy="1384995"/>
          </a:xfrm>
          <a:prstGeom prst="rect">
            <a:avLst/>
          </a:prstGeom>
          <a:solidFill>
            <a:srgbClr val="CCFF66"/>
          </a:solidFill>
        </p:spPr>
        <p:txBody>
          <a:bodyPr wrap="square">
            <a:spAutoFit/>
          </a:bodyPr>
          <a:lstStyle/>
          <a:p>
            <a:r>
              <a:rPr lang="en-US" sz="1200" dirty="0">
                <a:latin typeface="Calibri"/>
                <a:cs typeface="Calibri"/>
              </a:rPr>
              <a:t>T. </a:t>
            </a:r>
            <a:r>
              <a:rPr lang="en-US" sz="1200" dirty="0" err="1">
                <a:latin typeface="Calibri"/>
                <a:cs typeface="Calibri"/>
              </a:rPr>
              <a:t>Chugh</a:t>
            </a:r>
            <a:r>
              <a:rPr lang="en-US" sz="1200" dirty="0">
                <a:latin typeface="Calibri"/>
                <a:cs typeface="Calibri"/>
              </a:rPr>
              <a:t>, R. Allmendinger, V. </a:t>
            </a:r>
            <a:r>
              <a:rPr lang="en-US" sz="1200" dirty="0" err="1">
                <a:latin typeface="Calibri"/>
                <a:cs typeface="Calibri"/>
              </a:rPr>
              <a:t>Ojalehto</a:t>
            </a:r>
            <a:r>
              <a:rPr lang="en-US" sz="1200" dirty="0">
                <a:latin typeface="Calibri"/>
                <a:cs typeface="Calibri"/>
              </a:rPr>
              <a:t>, K. </a:t>
            </a:r>
            <a:r>
              <a:rPr lang="en-US" sz="1200" dirty="0" err="1">
                <a:latin typeface="Calibri"/>
                <a:cs typeface="Calibri"/>
              </a:rPr>
              <a:t>Miettinen</a:t>
            </a:r>
            <a:r>
              <a:rPr lang="en-US" sz="1200" dirty="0">
                <a:latin typeface="Calibri"/>
                <a:cs typeface="Calibri"/>
              </a:rPr>
              <a:t> (2018): </a:t>
            </a:r>
            <a:r>
              <a:rPr lang="en-US" sz="1200" b="1" dirty="0">
                <a:latin typeface="Calibri"/>
                <a:cs typeface="Calibri"/>
              </a:rPr>
              <a:t>Surrogate-assisted Evolutionary </a:t>
            </a:r>
            <a:r>
              <a:rPr lang="en-US" sz="1200" b="1" dirty="0" err="1">
                <a:latin typeface="Calibri"/>
                <a:cs typeface="Calibri"/>
              </a:rPr>
              <a:t>Biobjective</a:t>
            </a:r>
            <a:r>
              <a:rPr lang="en-US" sz="1200" b="1" dirty="0">
                <a:latin typeface="Calibri"/>
                <a:cs typeface="Calibri"/>
              </a:rPr>
              <a:t> Optimization for Objectives with Non-uniform Latencie</a:t>
            </a:r>
            <a:r>
              <a:rPr lang="en-US" sz="1200" dirty="0">
                <a:latin typeface="Calibri"/>
                <a:cs typeface="Calibri"/>
              </a:rPr>
              <a:t>s. Proceedings of the Annual Conference on Genetic and Evolutionary Computation (GECCO '18), </a:t>
            </a:r>
            <a:r>
              <a:rPr lang="en-US" sz="1200" dirty="0" err="1">
                <a:latin typeface="Calibri"/>
                <a:cs typeface="Calibri"/>
              </a:rPr>
              <a:t>pp</a:t>
            </a:r>
            <a:r>
              <a:rPr lang="en-US" sz="1200" dirty="0">
                <a:latin typeface="Calibri"/>
                <a:cs typeface="Calibri"/>
              </a:rPr>
              <a:t> 609-616.</a:t>
            </a:r>
          </a:p>
        </p:txBody>
      </p:sp>
      <p:sp>
        <p:nvSpPr>
          <p:cNvPr id="6" name="Rectangle 5"/>
          <p:cNvSpPr>
            <a:spLocks noChangeArrowheads="1"/>
          </p:cNvSpPr>
          <p:nvPr/>
        </p:nvSpPr>
        <p:spPr bwMode="auto">
          <a:xfrm>
            <a:off x="0" y="6105351"/>
            <a:ext cx="9144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t>R. Allmendinger and J. Knowles (2013): </a:t>
            </a:r>
            <a:r>
              <a:rPr lang="en-GB" sz="1000" b="1" dirty="0"/>
              <a:t>'Hang On a Minute': Investigations on the Effects of Delayed Objective Functions in </a:t>
            </a:r>
            <a:r>
              <a:rPr lang="en-GB" sz="1000" b="1" dirty="0" err="1"/>
              <a:t>Multiobjective</a:t>
            </a:r>
            <a:r>
              <a:rPr lang="en-GB" sz="1000" b="1" dirty="0"/>
              <a:t> Optimization</a:t>
            </a:r>
            <a:r>
              <a:rPr lang="en-GB" sz="1000" dirty="0"/>
              <a:t>. Evolutionary Multi-Criterion Optimization (EMO 2013), LNCS 7811, </a:t>
            </a:r>
            <a:r>
              <a:rPr lang="en-GB" sz="1000" dirty="0" err="1"/>
              <a:t>pp</a:t>
            </a:r>
            <a:r>
              <a:rPr lang="en-GB" sz="1000" dirty="0"/>
              <a:t> 6-20. </a:t>
            </a:r>
          </a:p>
          <a:p>
            <a:r>
              <a:rPr lang="en-GB" sz="1000" dirty="0"/>
              <a:t>R. Allmendinger, J. </a:t>
            </a:r>
            <a:r>
              <a:rPr lang="en-GB" sz="1000" dirty="0" err="1"/>
              <a:t>Handl</a:t>
            </a:r>
            <a:r>
              <a:rPr lang="en-GB" sz="1000" dirty="0"/>
              <a:t>, and J. Knowles (2015): </a:t>
            </a:r>
            <a:r>
              <a:rPr lang="en-GB" sz="1000" b="1" dirty="0" err="1"/>
              <a:t>Multiobjective</a:t>
            </a:r>
            <a:r>
              <a:rPr lang="en-GB" sz="1000" b="1" dirty="0"/>
              <a:t> Optimization: When Objectives Exhibit Unequal Latencies.</a:t>
            </a:r>
            <a:r>
              <a:rPr lang="en-GB" sz="1000" dirty="0"/>
              <a:t> European Journal of Operations Research, 243(2): 497-513.</a:t>
            </a:r>
            <a:endParaRPr lang="en-US" sz="1000" dirty="0"/>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3975">
                                            <p:txEl>
                                              <p:pRg st="5" end="5"/>
                                            </p:txEl>
                                          </p:spTgt>
                                        </p:tgtEl>
                                        <p:attrNameLst>
                                          <p:attrName>style.visibility</p:attrName>
                                        </p:attrNameLst>
                                      </p:cBhvr>
                                      <p:to>
                                        <p:strVal val="visible"/>
                                      </p:to>
                                    </p:set>
                                    <p:animEffect transition="in" filter="blinds(horizontal)">
                                      <p:cBhvr>
                                        <p:cTn id="7" dur="500"/>
                                        <p:tgtEl>
                                          <p:spTgt spid="83975">
                                            <p:txEl>
                                              <p:pRg st="5" end="5"/>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83975">
                                            <p:txEl>
                                              <p:pRg st="6" end="6"/>
                                            </p:txEl>
                                          </p:spTgt>
                                        </p:tgtEl>
                                        <p:attrNameLst>
                                          <p:attrName>style.visibility</p:attrName>
                                        </p:attrNameLst>
                                      </p:cBhvr>
                                      <p:to>
                                        <p:strVal val="visible"/>
                                      </p:to>
                                    </p:set>
                                    <p:animEffect transition="in" filter="blinds(horizontal)">
                                      <p:cBhvr>
                                        <p:cTn id="10" dur="500"/>
                                        <p:tgtEl>
                                          <p:spTgt spid="83975">
                                            <p:txEl>
                                              <p:pRg st="6" end="6"/>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linds(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ChangeArrowheads="1"/>
          </p:cNvSpPr>
          <p:nvPr/>
        </p:nvSpPr>
        <p:spPr bwMode="auto">
          <a:xfrm>
            <a:off x="312738" y="5303168"/>
            <a:ext cx="8696325" cy="13388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Calibri" charset="0"/>
                <a:cs typeface="Calibri" charset="0"/>
              </a:rPr>
              <a:t>Median attainment surface for a fixed delay period. </a:t>
            </a:r>
            <a:r>
              <a:rPr lang="en-GB" dirty="0">
                <a:solidFill>
                  <a:srgbClr val="7030A0"/>
                </a:solidFill>
                <a:latin typeface="Calibri" charset="0"/>
                <a:cs typeface="Calibri" charset="0"/>
              </a:rPr>
              <a:t>Objective </a:t>
            </a:r>
            <a:r>
              <a:rPr lang="en-GB" i="1" dirty="0">
                <a:solidFill>
                  <a:srgbClr val="7030A0"/>
                </a:solidFill>
                <a:latin typeface="Calibri" charset="0"/>
                <a:cs typeface="Calibri" charset="0"/>
              </a:rPr>
              <a:t>f</a:t>
            </a:r>
            <a:r>
              <a:rPr lang="en-GB" i="1" baseline="-25000" dirty="0">
                <a:solidFill>
                  <a:srgbClr val="7030A0"/>
                </a:solidFill>
                <a:latin typeface="Calibri" charset="0"/>
                <a:cs typeface="Calibri" charset="0"/>
              </a:rPr>
              <a:t>1  </a:t>
            </a:r>
            <a:r>
              <a:rPr lang="en-GB" dirty="0">
                <a:solidFill>
                  <a:srgbClr val="7030A0"/>
                </a:solidFill>
                <a:latin typeface="Calibri" charset="0"/>
                <a:cs typeface="Calibri" charset="0"/>
              </a:rPr>
              <a:t>is the </a:t>
            </a:r>
            <a:r>
              <a:rPr lang="en-GB" dirty="0" smtClean="0">
                <a:solidFill>
                  <a:srgbClr val="7030A0"/>
                </a:solidFill>
                <a:latin typeface="Calibri" charset="0"/>
                <a:cs typeface="Calibri" charset="0"/>
              </a:rPr>
              <a:t>quick </a:t>
            </a:r>
            <a:r>
              <a:rPr lang="en-GB" dirty="0">
                <a:solidFill>
                  <a:srgbClr val="7030A0"/>
                </a:solidFill>
                <a:latin typeface="Calibri" charset="0"/>
                <a:cs typeface="Calibri" charset="0"/>
              </a:rPr>
              <a:t>to evaluate objective</a:t>
            </a:r>
            <a:r>
              <a:rPr lang="en-GB" dirty="0">
                <a:latin typeface="Calibri" charset="0"/>
                <a:cs typeface="Calibri" charset="0"/>
              </a:rPr>
              <a:t>. </a:t>
            </a:r>
            <a:endParaRPr lang="en-GB" dirty="0" smtClean="0">
              <a:latin typeface="Calibri" charset="0"/>
              <a:cs typeface="Calibri" charset="0"/>
            </a:endParaRP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Calibri" charset="0"/>
                <a:cs typeface="Calibri" charset="0"/>
              </a:rPr>
              <a:t>Strategies that focus too much on improving fast objective suffer bias but are more likely to converge to (a part of the) Pareto front.</a:t>
            </a:r>
          </a:p>
        </p:txBody>
      </p:sp>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3" y="1268760"/>
            <a:ext cx="9039226" cy="30797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1"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BE2E56AD-8255-F943-8A27-AA8365A36E41}" type="slidenum">
              <a:rPr lang="nl-NL" sz="1200">
                <a:latin typeface="Arial" charset="0"/>
              </a:rPr>
              <a:pPr eaLnBrk="1" hangingPunct="1"/>
              <a:t>52</a:t>
            </a:fld>
            <a:endParaRPr lang="nl-NL" sz="1200">
              <a:latin typeface="Arial" charset="0"/>
            </a:endParaRPr>
          </a:p>
        </p:txBody>
      </p:sp>
      <p:sp>
        <p:nvSpPr>
          <p:cNvPr id="83972" name="Rectangle 6"/>
          <p:cNvSpPr>
            <a:spLocks noChangeArrowheads="1"/>
          </p:cNvSpPr>
          <p:nvPr/>
        </p:nvSpPr>
        <p:spPr bwMode="auto">
          <a:xfrm>
            <a:off x="12700" y="44624"/>
            <a:ext cx="3721100" cy="831850"/>
          </a:xfrm>
          <a:prstGeom prst="rect">
            <a:avLst/>
          </a:prstGeom>
          <a:solidFill>
            <a:schemeClr val="bg1"/>
          </a:solidFill>
          <a:ln>
            <a:noFill/>
          </a:ln>
          <a:extLst/>
        </p:spPr>
        <p:txBody>
          <a:bodyPr>
            <a:spAutoFit/>
          </a:bodyPr>
          <a:lstStyle/>
          <a:p>
            <a:pPr algn="ct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rgbClr val="7030A0"/>
                </a:solidFill>
                <a:latin typeface="Calibri" charset="0"/>
                <a:cs typeface="Calibri" charset="0"/>
              </a:rPr>
              <a:t>Optimization performance affected by:</a:t>
            </a:r>
          </a:p>
        </p:txBody>
      </p:sp>
      <p:pic>
        <p:nvPicPr>
          <p:cNvPr id="8397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2832" y="4388842"/>
            <a:ext cx="3657600" cy="7683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3974" name="TextBox 1"/>
          <p:cNvSpPr txBox="1">
            <a:spLocks noChangeArrowheads="1"/>
          </p:cNvSpPr>
          <p:nvPr/>
        </p:nvSpPr>
        <p:spPr bwMode="auto">
          <a:xfrm>
            <a:off x="422275" y="4584104"/>
            <a:ext cx="4246563"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GB" sz="2000" dirty="0">
                <a:latin typeface="Arial" charset="0"/>
              </a:rPr>
              <a:t>Leading ones trailing zeros problem</a:t>
            </a:r>
            <a:endParaRPr lang="en-US" sz="2000" dirty="0">
              <a:latin typeface="Arial" charset="0"/>
            </a:endParaRPr>
          </a:p>
        </p:txBody>
      </p:sp>
      <p:sp>
        <p:nvSpPr>
          <p:cNvPr id="83975" name="Rectangle 11"/>
          <p:cNvSpPr>
            <a:spLocks noChangeArrowheads="1"/>
          </p:cNvSpPr>
          <p:nvPr/>
        </p:nvSpPr>
        <p:spPr bwMode="auto">
          <a:xfrm>
            <a:off x="4046538" y="116632"/>
            <a:ext cx="5638800" cy="1151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60000"/>
              </a:lnSpc>
              <a:buFont typeface="Arial" charset="0"/>
              <a:buChar char="•"/>
            </a:pPr>
            <a:r>
              <a:rPr lang="en-GB" sz="2400" dirty="0" smtClean="0">
                <a:latin typeface="Calibri" charset="0"/>
                <a:cs typeface="Calibri" charset="0"/>
              </a:rPr>
              <a:t>Difference in evaluation times</a:t>
            </a:r>
            <a:endParaRPr lang="en-GB" sz="2400" dirty="0">
              <a:latin typeface="Calibri" charset="0"/>
              <a:cs typeface="Calibri" charset="0"/>
            </a:endParaRPr>
          </a:p>
          <a:p>
            <a:pPr marL="342900" indent="-342900">
              <a:lnSpc>
                <a:spcPct val="60000"/>
              </a:lnSpc>
              <a:buFont typeface="Arial" charset="0"/>
              <a:buChar char="•"/>
            </a:pPr>
            <a:r>
              <a:rPr lang="en-GB" sz="2400" dirty="0">
                <a:latin typeface="Calibri" charset="0"/>
                <a:cs typeface="Calibri" charset="0"/>
              </a:rPr>
              <a:t>Correlation between objectives</a:t>
            </a:r>
          </a:p>
          <a:p>
            <a:pPr marL="342900" indent="-342900">
              <a:lnSpc>
                <a:spcPct val="60000"/>
              </a:lnSpc>
              <a:buFont typeface="Arial" charset="0"/>
              <a:buChar char="•"/>
            </a:pPr>
            <a:r>
              <a:rPr lang="en-GB" sz="2400" dirty="0">
                <a:latin typeface="Calibri" charset="0"/>
                <a:cs typeface="Calibri" charset="0"/>
              </a:rPr>
              <a:t>Search space characteristics</a:t>
            </a:r>
          </a:p>
        </p:txBody>
      </p:sp>
      <p:sp>
        <p:nvSpPr>
          <p:cNvPr id="2" name="TextBox 1"/>
          <p:cNvSpPr txBox="1"/>
          <p:nvPr/>
        </p:nvSpPr>
        <p:spPr>
          <a:xfrm>
            <a:off x="741215" y="1196752"/>
            <a:ext cx="3398737" cy="369332"/>
          </a:xfrm>
          <a:prstGeom prst="rect">
            <a:avLst/>
          </a:prstGeom>
          <a:solidFill>
            <a:srgbClr val="CCFFCC"/>
          </a:solidFill>
        </p:spPr>
        <p:txBody>
          <a:bodyPr wrap="none" rtlCol="0">
            <a:spAutoFit/>
          </a:bodyPr>
          <a:lstStyle/>
          <a:p>
            <a:r>
              <a:rPr lang="en-US" dirty="0" smtClean="0">
                <a:latin typeface="Calibri"/>
                <a:cs typeface="Calibri"/>
              </a:rPr>
              <a:t>Little difference in evaluation time</a:t>
            </a:r>
            <a:endParaRPr lang="en-US" dirty="0">
              <a:latin typeface="Calibri"/>
              <a:cs typeface="Calibri"/>
            </a:endParaRPr>
          </a:p>
        </p:txBody>
      </p:sp>
      <p:sp>
        <p:nvSpPr>
          <p:cNvPr id="10" name="TextBox 9"/>
          <p:cNvSpPr txBox="1"/>
          <p:nvPr/>
        </p:nvSpPr>
        <p:spPr>
          <a:xfrm>
            <a:off x="5004048" y="1187460"/>
            <a:ext cx="3905374" cy="369332"/>
          </a:xfrm>
          <a:prstGeom prst="rect">
            <a:avLst/>
          </a:prstGeom>
          <a:solidFill>
            <a:srgbClr val="CCFFCC"/>
          </a:solidFill>
        </p:spPr>
        <p:txBody>
          <a:bodyPr wrap="none" rtlCol="0">
            <a:spAutoFit/>
          </a:bodyPr>
          <a:lstStyle/>
          <a:p>
            <a:r>
              <a:rPr lang="en-US" dirty="0" smtClean="0">
                <a:latin typeface="Calibri"/>
                <a:cs typeface="Calibri"/>
              </a:rPr>
              <a:t>Significant difference in evaluation time</a:t>
            </a:r>
            <a:endParaRPr lang="en-US" dirty="0">
              <a:latin typeface="Calibri"/>
              <a:cs typeface="Calibri"/>
            </a:endParaRPr>
          </a:p>
        </p:txBody>
      </p:sp>
    </p:spTree>
    <p:extLst>
      <p:ext uri="{BB962C8B-B14F-4D97-AF65-F5344CB8AC3E}">
        <p14:creationId xmlns:p14="http://schemas.microsoft.com/office/powerpoint/2010/main" val="96906692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3973"/>
                                        </p:tgtEl>
                                        <p:attrNameLst>
                                          <p:attrName>style.visibility</p:attrName>
                                        </p:attrNameLst>
                                      </p:cBhvr>
                                      <p:to>
                                        <p:strVal val="visible"/>
                                      </p:to>
                                    </p:set>
                                    <p:animEffect transition="in" filter="checkerboard(across)">
                                      <p:cBhvr>
                                        <p:cTn id="7" dur="500"/>
                                        <p:tgtEl>
                                          <p:spTgt spid="8397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83974"/>
                                        </p:tgtEl>
                                        <p:attrNameLst>
                                          <p:attrName>style.visibility</p:attrName>
                                        </p:attrNameLst>
                                      </p:cBhvr>
                                      <p:to>
                                        <p:strVal val="visible"/>
                                      </p:to>
                                    </p:set>
                                    <p:animEffect transition="in" filter="checkerboard(across)">
                                      <p:cBhvr>
                                        <p:cTn id="10" dur="500"/>
                                        <p:tgtEl>
                                          <p:spTgt spid="83974"/>
                                        </p:tgtEl>
                                      </p:cBhvr>
                                    </p:animEffect>
                                  </p:childTnLst>
                                </p:cTn>
                              </p:par>
                              <p:par>
                                <p:cTn id="11" presetID="5" presetClass="entr" presetSubtype="10" fill="hold" nodeType="withEffect">
                                  <p:stCondLst>
                                    <p:cond delay="0"/>
                                  </p:stCondLst>
                                  <p:childTnLst>
                                    <p:set>
                                      <p:cBhvr>
                                        <p:cTn id="12" dur="1" fill="hold">
                                          <p:stCondLst>
                                            <p:cond delay="0"/>
                                          </p:stCondLst>
                                        </p:cTn>
                                        <p:tgtEl>
                                          <p:spTgt spid="83970"/>
                                        </p:tgtEl>
                                        <p:attrNameLst>
                                          <p:attrName>style.visibility</p:attrName>
                                        </p:attrNameLst>
                                      </p:cBhvr>
                                      <p:to>
                                        <p:strVal val="visible"/>
                                      </p:to>
                                    </p:set>
                                    <p:animEffect transition="in" filter="checkerboard(across)">
                                      <p:cBhvr>
                                        <p:cTn id="13" dur="500"/>
                                        <p:tgtEl>
                                          <p:spTgt spid="83970"/>
                                        </p:tgtEl>
                                      </p:cBhvr>
                                    </p:animEffect>
                                  </p:childTnLst>
                                </p:cTn>
                              </p:par>
                              <p:par>
                                <p:cTn id="14" presetID="5" presetClass="entr" presetSubtype="10" fill="hold" grpId="0" nodeType="withEffect">
                                  <p:stCondLst>
                                    <p:cond delay="0"/>
                                  </p:stCondLst>
                                  <p:childTnLst>
                                    <p:set>
                                      <p:cBhvr>
                                        <p:cTn id="15" dur="1" fill="hold">
                                          <p:stCondLst>
                                            <p:cond delay="0"/>
                                          </p:stCondLst>
                                        </p:cTn>
                                        <p:tgtEl>
                                          <p:spTgt spid="83969"/>
                                        </p:tgtEl>
                                        <p:attrNameLst>
                                          <p:attrName>style.visibility</p:attrName>
                                        </p:attrNameLst>
                                      </p:cBhvr>
                                      <p:to>
                                        <p:strVal val="visible"/>
                                      </p:to>
                                    </p:set>
                                    <p:animEffect transition="in" filter="checkerboard(across)">
                                      <p:cBhvr>
                                        <p:cTn id="16" dur="500"/>
                                        <p:tgtEl>
                                          <p:spTgt spid="83969"/>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animBg="1"/>
      <p:bldP spid="83974" grpId="0" animBg="1"/>
      <p:bldP spid="2" grpId="0" animBg="1"/>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8983663" cy="332422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020" name="Rectangle 7"/>
          <p:cNvSpPr>
            <a:spLocks noChangeArrowheads="1"/>
          </p:cNvSpPr>
          <p:nvPr/>
        </p:nvSpPr>
        <p:spPr bwMode="auto">
          <a:xfrm>
            <a:off x="144463" y="5125541"/>
            <a:ext cx="8696325" cy="16158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Calibri" charset="0"/>
                <a:cs typeface="Calibri" charset="0"/>
              </a:rPr>
              <a:t>Average </a:t>
            </a:r>
            <a:r>
              <a:rPr lang="en-GB" dirty="0" err="1">
                <a:latin typeface="Calibri" charset="0"/>
                <a:cs typeface="Calibri" charset="0"/>
              </a:rPr>
              <a:t>hypervolume</a:t>
            </a:r>
            <a:r>
              <a:rPr lang="en-GB" dirty="0">
                <a:latin typeface="Calibri" charset="0"/>
                <a:cs typeface="Calibri" charset="0"/>
              </a:rPr>
              <a:t> as a function of the </a:t>
            </a:r>
            <a:r>
              <a:rPr lang="en-GB" b="1" dirty="0">
                <a:latin typeface="Calibri" charset="0"/>
                <a:cs typeface="Calibri" charset="0"/>
              </a:rPr>
              <a:t>correlation level </a:t>
            </a:r>
            <a:r>
              <a:rPr lang="en-GB" dirty="0">
                <a:latin typeface="Calibri" charset="0"/>
                <a:cs typeface="Calibri" charset="0"/>
              </a:rPr>
              <a:t>between two objectives </a:t>
            </a:r>
            <a:r>
              <a:rPr lang="en-GB" dirty="0" smtClean="0">
                <a:latin typeface="Calibri" charset="0"/>
                <a:cs typeface="Calibri" charset="0"/>
              </a:rPr>
              <a:t>– fixed </a:t>
            </a:r>
            <a:r>
              <a:rPr lang="en-GB" dirty="0">
                <a:latin typeface="Calibri" charset="0"/>
                <a:cs typeface="Calibri" charset="0"/>
              </a:rPr>
              <a:t>delay </a:t>
            </a:r>
            <a:r>
              <a:rPr lang="en-GB" dirty="0" smtClean="0">
                <a:latin typeface="Calibri" charset="0"/>
                <a:cs typeface="Calibri" charset="0"/>
              </a:rPr>
              <a:t>period.</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smtClean="0">
                <a:latin typeface="Calibri" charset="0"/>
                <a:cs typeface="Calibri" charset="0"/>
              </a:rPr>
              <a:t>Waiting </a:t>
            </a:r>
            <a:r>
              <a:rPr lang="en-GB" dirty="0">
                <a:latin typeface="Calibri" charset="0"/>
                <a:cs typeface="Calibri" charset="0"/>
              </a:rPr>
              <a:t>performs well </a:t>
            </a:r>
            <a:r>
              <a:rPr lang="en-GB" dirty="0" smtClean="0">
                <a:latin typeface="Calibri" charset="0"/>
                <a:cs typeface="Calibri" charset="0"/>
              </a:rPr>
              <a:t>if different in evaluation times is little regardless of correlation levels. </a:t>
            </a:r>
            <a:r>
              <a:rPr lang="en-GB" dirty="0">
                <a:latin typeface="Calibri" charset="0"/>
                <a:cs typeface="Calibri" charset="0"/>
              </a:rPr>
              <a:t>N</a:t>
            </a:r>
            <a:r>
              <a:rPr lang="en-GB" dirty="0" smtClean="0">
                <a:latin typeface="Calibri" charset="0"/>
                <a:cs typeface="Calibri" charset="0"/>
              </a:rPr>
              <a:t>on</a:t>
            </a:r>
            <a:r>
              <a:rPr lang="en-GB" dirty="0">
                <a:latin typeface="Calibri" charset="0"/>
                <a:cs typeface="Calibri" charset="0"/>
              </a:rPr>
              <a:t>-waiting </a:t>
            </a:r>
            <a:r>
              <a:rPr lang="en-GB" dirty="0" smtClean="0">
                <a:latin typeface="Calibri" charset="0"/>
                <a:cs typeface="Calibri" charset="0"/>
              </a:rPr>
              <a:t>strategies perform well if objectives are </a:t>
            </a:r>
            <a:r>
              <a:rPr lang="en-GB" dirty="0">
                <a:latin typeface="Calibri" charset="0"/>
                <a:cs typeface="Calibri" charset="0"/>
              </a:rPr>
              <a:t>positively correlated </a:t>
            </a:r>
            <a:r>
              <a:rPr lang="en-GB" dirty="0" smtClean="0">
                <a:latin typeface="Calibri" charset="0"/>
                <a:cs typeface="Calibri" charset="0"/>
              </a:rPr>
              <a:t>and evaluation differences large. </a:t>
            </a:r>
            <a:endParaRPr lang="en-GB" dirty="0">
              <a:latin typeface="Calibri" charset="0"/>
              <a:cs typeface="Calibri" charset="0"/>
            </a:endParaRPr>
          </a:p>
        </p:txBody>
      </p:sp>
      <p:sp>
        <p:nvSpPr>
          <p:cNvPr id="6" name="Rectangle 6"/>
          <p:cNvSpPr>
            <a:spLocks noChangeArrowheads="1"/>
          </p:cNvSpPr>
          <p:nvPr/>
        </p:nvSpPr>
        <p:spPr bwMode="auto">
          <a:xfrm>
            <a:off x="12700" y="44624"/>
            <a:ext cx="3721100" cy="831850"/>
          </a:xfrm>
          <a:prstGeom prst="rect">
            <a:avLst/>
          </a:prstGeom>
          <a:solidFill>
            <a:schemeClr val="bg1"/>
          </a:solidFill>
          <a:ln>
            <a:noFill/>
          </a:ln>
          <a:extLst/>
        </p:spPr>
        <p:txBody>
          <a:bodyPr>
            <a:spAutoFit/>
          </a:bodyPr>
          <a:lstStyle/>
          <a:p>
            <a:pPr algn="ct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rgbClr val="7030A0"/>
                </a:solidFill>
                <a:latin typeface="Calibri" charset="0"/>
                <a:cs typeface="Calibri" charset="0"/>
              </a:rPr>
              <a:t>Optimization performance affected by:</a:t>
            </a:r>
          </a:p>
        </p:txBody>
      </p:sp>
      <p:sp>
        <p:nvSpPr>
          <p:cNvPr id="7" name="Rectangle 11"/>
          <p:cNvSpPr>
            <a:spLocks noChangeArrowheads="1"/>
          </p:cNvSpPr>
          <p:nvPr/>
        </p:nvSpPr>
        <p:spPr bwMode="auto">
          <a:xfrm>
            <a:off x="4046538" y="116632"/>
            <a:ext cx="56388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lnSpc>
                <a:spcPct val="60000"/>
              </a:lnSpc>
              <a:buFont typeface="Arial" charset="0"/>
              <a:buChar char="•"/>
            </a:pPr>
            <a:r>
              <a:rPr lang="en-GB" sz="2400" dirty="0">
                <a:latin typeface="Calibri" charset="0"/>
                <a:cs typeface="Calibri" charset="0"/>
              </a:rPr>
              <a:t>Difference in evaluation times</a:t>
            </a:r>
          </a:p>
          <a:p>
            <a:pPr marL="342900" indent="-342900">
              <a:lnSpc>
                <a:spcPct val="60000"/>
              </a:lnSpc>
              <a:buFont typeface="Arial" charset="0"/>
              <a:buChar char="•"/>
            </a:pPr>
            <a:r>
              <a:rPr lang="en-GB" sz="2400" dirty="0" smtClean="0">
                <a:latin typeface="Calibri" charset="0"/>
                <a:cs typeface="Calibri" charset="0"/>
              </a:rPr>
              <a:t>Correlation </a:t>
            </a:r>
            <a:r>
              <a:rPr lang="en-GB" sz="2400" dirty="0">
                <a:latin typeface="Calibri" charset="0"/>
                <a:cs typeface="Calibri" charset="0"/>
              </a:rPr>
              <a:t>between objectives</a:t>
            </a:r>
          </a:p>
          <a:p>
            <a:pPr marL="342900" indent="-342900">
              <a:lnSpc>
                <a:spcPct val="60000"/>
              </a:lnSpc>
              <a:buFont typeface="Arial" charset="0"/>
              <a:buChar char="•"/>
            </a:pPr>
            <a:r>
              <a:rPr lang="en-GB" sz="2400" dirty="0">
                <a:latin typeface="Calibri" charset="0"/>
                <a:cs typeface="Calibri" charset="0"/>
              </a:rPr>
              <a:t>Search space characteristics</a:t>
            </a:r>
          </a:p>
        </p:txBody>
      </p:sp>
      <p:sp>
        <p:nvSpPr>
          <p:cNvPr id="2" name="Rectangle 1"/>
          <p:cNvSpPr/>
          <p:nvPr/>
        </p:nvSpPr>
        <p:spPr>
          <a:xfrm>
            <a:off x="611560" y="4653136"/>
            <a:ext cx="8136904" cy="400110"/>
          </a:xfrm>
          <a:prstGeom prst="rect">
            <a:avLst/>
          </a:prstGeom>
        </p:spPr>
        <p:txBody>
          <a:bodyPr wrap="square">
            <a:spAutoFit/>
          </a:bodyPr>
          <a:lstStyle/>
          <a:p>
            <a:pPr algn="ctr"/>
            <a:r>
              <a:rPr lang="en-GB" sz="2000" dirty="0">
                <a:latin typeface="Calibri" charset="0"/>
                <a:cs typeface="Calibri" charset="0"/>
              </a:rPr>
              <a:t>Bi-objective </a:t>
            </a:r>
            <a:r>
              <a:rPr lang="en-GB" sz="2000" dirty="0" err="1">
                <a:latin typeface="Calibri" charset="0"/>
                <a:cs typeface="Calibri" charset="0"/>
              </a:rPr>
              <a:t>OneMax</a:t>
            </a:r>
            <a:r>
              <a:rPr lang="en-GB" sz="2000" dirty="0">
                <a:latin typeface="Calibri" charset="0"/>
                <a:cs typeface="Calibri" charset="0"/>
              </a:rPr>
              <a:t> problem adjusted to control correlation</a:t>
            </a:r>
          </a:p>
        </p:txBody>
      </p:sp>
      <p:sp>
        <p:nvSpPr>
          <p:cNvPr id="8" name="TextBox 7"/>
          <p:cNvSpPr txBox="1"/>
          <p:nvPr/>
        </p:nvSpPr>
        <p:spPr>
          <a:xfrm>
            <a:off x="868289" y="1259468"/>
            <a:ext cx="3398737" cy="369332"/>
          </a:xfrm>
          <a:prstGeom prst="rect">
            <a:avLst/>
          </a:prstGeom>
          <a:solidFill>
            <a:srgbClr val="CCFFCC"/>
          </a:solidFill>
        </p:spPr>
        <p:txBody>
          <a:bodyPr wrap="none" rtlCol="0">
            <a:spAutoFit/>
          </a:bodyPr>
          <a:lstStyle/>
          <a:p>
            <a:r>
              <a:rPr lang="en-US" dirty="0" smtClean="0">
                <a:latin typeface="Calibri"/>
                <a:cs typeface="Calibri"/>
              </a:rPr>
              <a:t>Little difference in evaluation time</a:t>
            </a:r>
            <a:endParaRPr lang="en-US" dirty="0">
              <a:latin typeface="Calibri"/>
              <a:cs typeface="Calibri"/>
            </a:endParaRPr>
          </a:p>
        </p:txBody>
      </p:sp>
      <p:sp>
        <p:nvSpPr>
          <p:cNvPr id="9" name="TextBox 8"/>
          <p:cNvSpPr txBox="1"/>
          <p:nvPr/>
        </p:nvSpPr>
        <p:spPr>
          <a:xfrm>
            <a:off x="5131122" y="1250176"/>
            <a:ext cx="3905374" cy="369332"/>
          </a:xfrm>
          <a:prstGeom prst="rect">
            <a:avLst/>
          </a:prstGeom>
          <a:solidFill>
            <a:srgbClr val="CCFFCC"/>
          </a:solidFill>
        </p:spPr>
        <p:txBody>
          <a:bodyPr wrap="none" rtlCol="0">
            <a:spAutoFit/>
          </a:bodyPr>
          <a:lstStyle/>
          <a:p>
            <a:r>
              <a:rPr lang="en-US" dirty="0" smtClean="0">
                <a:latin typeface="Calibri"/>
                <a:cs typeface="Calibri"/>
              </a:rPr>
              <a:t>Significant difference in evaluation time</a:t>
            </a:r>
            <a:endParaRPr lang="en-US" dirty="0">
              <a:latin typeface="Calibri"/>
              <a:cs typeface="Calibri"/>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179388" y="1297908"/>
            <a:ext cx="8785225"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80000"/>
              </a:lnSpc>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solidFill>
                  <a:srgbClr val="7030A0"/>
                </a:solidFill>
                <a:latin typeface="Calibri"/>
                <a:cs typeface="Calibri"/>
              </a:rPr>
              <a:t>Possible </a:t>
            </a:r>
            <a:r>
              <a:rPr lang="en-GB" sz="2400" dirty="0">
                <a:solidFill>
                  <a:srgbClr val="7030A0"/>
                </a:solidFill>
                <a:latin typeface="Calibri"/>
                <a:cs typeface="Calibri"/>
              </a:rPr>
              <a:t>extensions </a:t>
            </a:r>
            <a:r>
              <a:rPr lang="en-GB" sz="2400" dirty="0" smtClean="0">
                <a:solidFill>
                  <a:srgbClr val="7030A0"/>
                </a:solidFill>
                <a:latin typeface="Calibri"/>
                <a:cs typeface="Calibri"/>
              </a:rPr>
              <a:t>of </a:t>
            </a:r>
            <a:r>
              <a:rPr lang="en-GB" sz="2400" dirty="0">
                <a:solidFill>
                  <a:srgbClr val="7030A0"/>
                </a:solidFill>
                <a:latin typeface="Calibri"/>
                <a:cs typeface="Calibri"/>
              </a:rPr>
              <a:t>this work</a:t>
            </a:r>
            <a:endParaRPr lang="en-GB" sz="2400" dirty="0">
              <a:latin typeface="Calibri"/>
              <a:cs typeface="Calibri"/>
              <a:sym typeface="Wingdings"/>
            </a:endParaRP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More focus on surrogate-assisted optimization strategies </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Account for correlations between objectives to drive search</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a:latin typeface="Calibri"/>
                <a:cs typeface="Calibri"/>
                <a:sym typeface="Wingdings"/>
              </a:rPr>
              <a:t>M</a:t>
            </a:r>
            <a:r>
              <a:rPr lang="en-GB" sz="2400" dirty="0" smtClean="0">
                <a:latin typeface="Calibri"/>
                <a:cs typeface="Calibri"/>
                <a:sym typeface="Wingdings"/>
              </a:rPr>
              <a:t>any-objective problems with tuneable correlations between objectives</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sz="2400" dirty="0" smtClean="0">
                <a:latin typeface="Calibri"/>
                <a:cs typeface="Calibri"/>
                <a:sym typeface="Wingdings"/>
              </a:rPr>
              <a:t>Account for non-homogenous experimental costs (in addition to non-homogenous evaluation times)</a:t>
            </a:r>
            <a:endParaRPr lang="en-GB" sz="2400" dirty="0">
              <a:latin typeface="Calibri"/>
              <a:cs typeface="Calibri"/>
              <a:sym typeface="Wingdings"/>
            </a:endParaRPr>
          </a:p>
        </p:txBody>
      </p:sp>
      <p:sp>
        <p:nvSpPr>
          <p:cNvPr id="9" name="Rectangle 1"/>
          <p:cNvSpPr>
            <a:spLocks noGrp="1" noChangeArrowheads="1"/>
          </p:cNvSpPr>
          <p:nvPr>
            <p:ph type="title" idx="4294967295"/>
          </p:nvPr>
        </p:nvSpPr>
        <p:spPr>
          <a:xfrm>
            <a:off x="2268538" y="-150813"/>
            <a:ext cx="6911975"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dirty="0">
                <a:latin typeface="+mn-lt"/>
                <a:ea typeface="+mj-ea"/>
              </a:rPr>
              <a:t>Objectives with different evaluation times</a:t>
            </a:r>
          </a:p>
        </p:txBody>
      </p:sp>
    </p:spTree>
    <p:extLst>
      <p:ext uri="{BB962C8B-B14F-4D97-AF65-F5344CB8AC3E}">
        <p14:creationId xmlns:p14="http://schemas.microsoft.com/office/powerpoint/2010/main" val="20327689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r>
              <a:rPr lang="en-US">
                <a:latin typeface="Calibri" charset="0"/>
                <a:ea typeface="MS PGothic" charset="0"/>
              </a:rPr>
              <a:t>Agenda</a:t>
            </a:r>
          </a:p>
        </p:txBody>
      </p:sp>
      <p:sp>
        <p:nvSpPr>
          <p:cNvPr id="18434" name="Rectangle 1"/>
          <p:cNvSpPr>
            <a:spLocks noChangeArrowheads="1"/>
          </p:cNvSpPr>
          <p:nvPr/>
        </p:nvSpPr>
        <p:spPr bwMode="auto">
          <a:xfrm>
            <a:off x="468313" y="981075"/>
            <a:ext cx="842486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Char char="•"/>
            </a:pPr>
            <a:r>
              <a:rPr lang="en-GB" sz="2800" dirty="0">
                <a:latin typeface="Calibri" charset="0"/>
                <a:ea typeface="MS PGothic" charset="0"/>
                <a:cs typeface="MS PGothic" charset="0"/>
              </a:rPr>
              <a:t>Overview of active </a:t>
            </a:r>
            <a:r>
              <a:rPr lang="en-GB" sz="2800" dirty="0" smtClean="0">
                <a:latin typeface="Calibri" charset="0"/>
                <a:ea typeface="MS PGothic" charset="0"/>
                <a:cs typeface="MS PGothic" charset="0"/>
              </a:rPr>
              <a:t>research projects</a:t>
            </a:r>
            <a:endParaRPr lang="en-GB" sz="2800" dirty="0">
              <a:latin typeface="Calibri" charset="0"/>
              <a:ea typeface="MS PGothic" charset="0"/>
              <a:cs typeface="MS PGothic" charset="0"/>
            </a:endParaRPr>
          </a:p>
          <a:p>
            <a:pPr marL="342900" indent="-342900">
              <a:buFontTx/>
              <a:buChar char="•"/>
            </a:pPr>
            <a:r>
              <a:rPr lang="en-GB" sz="2800" dirty="0">
                <a:latin typeface="Calibri" charset="0"/>
                <a:ea typeface="MS PGothic" charset="0"/>
                <a:cs typeface="MS PGothic" charset="0"/>
              </a:rPr>
              <a:t>Experimental optimization </a:t>
            </a:r>
            <a:r>
              <a:rPr lang="en-GB" sz="2800" dirty="0" smtClean="0">
                <a:latin typeface="Calibri" charset="0"/>
                <a:ea typeface="MS PGothic" charset="0"/>
                <a:cs typeface="MS PGothic" charset="0"/>
              </a:rPr>
              <a:t>(EO)</a:t>
            </a:r>
          </a:p>
          <a:p>
            <a:pPr marL="800100" lvl="1" indent="-342900">
              <a:buFontTx/>
              <a:buChar char="•"/>
            </a:pPr>
            <a:r>
              <a:rPr lang="en-GB" sz="2800" dirty="0" smtClean="0">
                <a:latin typeface="Calibri" charset="0"/>
                <a:ea typeface="MS PGothic" charset="0"/>
                <a:cs typeface="MS PGothic" charset="0"/>
              </a:rPr>
              <a:t>What is EO?</a:t>
            </a:r>
          </a:p>
          <a:p>
            <a:pPr marL="800100" lvl="1" indent="-342900">
              <a:buFontTx/>
              <a:buChar char="•"/>
            </a:pPr>
            <a:r>
              <a:rPr lang="en-GB" sz="2800" dirty="0" smtClean="0">
                <a:latin typeface="Calibri" charset="0"/>
                <a:ea typeface="MS PGothic" charset="0"/>
                <a:cs typeface="MS PGothic" charset="0"/>
              </a:rPr>
              <a:t>Some application domains</a:t>
            </a:r>
          </a:p>
          <a:p>
            <a:pPr marL="342900" indent="-342900">
              <a:buFontTx/>
              <a:buChar char="•"/>
            </a:pPr>
            <a:r>
              <a:rPr lang="en-GB" sz="2800" dirty="0" smtClean="0">
                <a:latin typeface="Calibri" charset="0"/>
                <a:ea typeface="MS PGothic" charset="0"/>
                <a:cs typeface="MS PGothic" charset="0"/>
              </a:rPr>
              <a:t>Some challenges of EO in biology and medicine</a:t>
            </a:r>
          </a:p>
          <a:p>
            <a:pPr marL="800100" lvl="1" indent="-342900">
              <a:buFontTx/>
              <a:buChar char="•"/>
            </a:pPr>
            <a:r>
              <a:rPr lang="en-GB" sz="2800" dirty="0" smtClean="0">
                <a:latin typeface="Calibri" charset="0"/>
                <a:ea typeface="MS PGothic" charset="0"/>
                <a:cs typeface="MS PGothic" charset="0"/>
              </a:rPr>
              <a:t>Change of variables during search</a:t>
            </a:r>
          </a:p>
          <a:p>
            <a:pPr marL="800100" lvl="1" indent="-342900">
              <a:buFontTx/>
              <a:buChar char="•"/>
            </a:pPr>
            <a:r>
              <a:rPr lang="en-GB" sz="2800" dirty="0" smtClean="0">
                <a:latin typeface="Calibri" charset="0"/>
                <a:ea typeface="MS PGothic" charset="0"/>
                <a:cs typeface="MS PGothic" charset="0"/>
              </a:rPr>
              <a:t>Objectives with different evaluation times</a:t>
            </a:r>
          </a:p>
          <a:p>
            <a:pPr marL="800100" lvl="1" indent="-342900">
              <a:buFontTx/>
              <a:buChar char="•"/>
            </a:pPr>
            <a:r>
              <a:rPr lang="en-GB" sz="2800" dirty="0" smtClean="0">
                <a:latin typeface="Calibri" charset="0"/>
                <a:ea typeface="MS PGothic" charset="0"/>
                <a:cs typeface="MS PGothic" charset="0"/>
              </a:rPr>
              <a:t>Handling ephemeral resource constraints</a:t>
            </a:r>
          </a:p>
          <a:p>
            <a:pPr marL="342900" indent="-342900">
              <a:buFontTx/>
              <a:buChar char="•"/>
            </a:pPr>
            <a:r>
              <a:rPr lang="en-GB" sz="2800" b="1" dirty="0" smtClean="0">
                <a:solidFill>
                  <a:srgbClr val="FF00FF"/>
                </a:solidFill>
                <a:latin typeface="Calibri" charset="0"/>
                <a:ea typeface="MS PGothic" charset="0"/>
                <a:cs typeface="MS PGothic" charset="0"/>
              </a:rPr>
              <a:t>What </a:t>
            </a:r>
            <a:r>
              <a:rPr lang="en-GB" sz="2800" b="1" dirty="0">
                <a:solidFill>
                  <a:srgbClr val="FF00FF"/>
                </a:solidFill>
                <a:latin typeface="Calibri" charset="0"/>
                <a:ea typeface="MS PGothic" charset="0"/>
                <a:cs typeface="MS PGothic" charset="0"/>
              </a:rPr>
              <a:t>is next? </a:t>
            </a:r>
          </a:p>
        </p:txBody>
      </p:sp>
    </p:spTree>
    <p:extLst>
      <p:ext uri="{BB962C8B-B14F-4D97-AF65-F5344CB8AC3E}">
        <p14:creationId xmlns:p14="http://schemas.microsoft.com/office/powerpoint/2010/main" val="3668845887"/>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r>
              <a:rPr lang="en-US" dirty="0" smtClean="0">
                <a:latin typeface="Calibri" charset="0"/>
                <a:ea typeface="MS PGothic" charset="0"/>
              </a:rPr>
              <a:t>What’s next?</a:t>
            </a:r>
            <a:endParaRPr lang="en-US" dirty="0">
              <a:latin typeface="Calibri" charset="0"/>
              <a:ea typeface="MS PGothic" charset="0"/>
            </a:endParaRPr>
          </a:p>
        </p:txBody>
      </p:sp>
      <p:sp>
        <p:nvSpPr>
          <p:cNvPr id="11267" name="Rectangle 1"/>
          <p:cNvSpPr>
            <a:spLocks noChangeArrowheads="1"/>
          </p:cNvSpPr>
          <p:nvPr/>
        </p:nvSpPr>
        <p:spPr bwMode="auto">
          <a:xfrm>
            <a:off x="251520" y="908720"/>
            <a:ext cx="8892480" cy="5909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buFont typeface="Arial"/>
              <a:buChar char="•"/>
            </a:pPr>
            <a:r>
              <a:rPr lang="en-GB" sz="2800" dirty="0" smtClean="0">
                <a:latin typeface="Calibri" charset="0"/>
                <a:ea typeface="MS PGothic" charset="0"/>
                <a:cs typeface="MS PGothic" charset="0"/>
              </a:rPr>
              <a:t>Experimental optimization problems feature a range of non-standard challenges</a:t>
            </a:r>
          </a:p>
          <a:p>
            <a:pPr marL="457200" indent="-457200">
              <a:buFont typeface="Arial"/>
              <a:buChar char="•"/>
            </a:pPr>
            <a:r>
              <a:rPr lang="en-GB" sz="2800" dirty="0" smtClean="0">
                <a:latin typeface="Calibri" charset="0"/>
                <a:ea typeface="MS PGothic" charset="0"/>
                <a:cs typeface="MS PGothic" charset="0"/>
              </a:rPr>
              <a:t>More work needs to be done to understand how these challenges affect search and how to deal with them more efficiently</a:t>
            </a:r>
          </a:p>
          <a:p>
            <a:pPr marL="457200" indent="-457200">
              <a:buFont typeface="Arial"/>
              <a:buChar char="•"/>
            </a:pPr>
            <a:r>
              <a:rPr lang="en-GB" sz="2800" dirty="0" smtClean="0">
                <a:latin typeface="Calibri" charset="0"/>
                <a:ea typeface="MS PGothic" charset="0"/>
                <a:cs typeface="MS PGothic" charset="0"/>
              </a:rPr>
              <a:t>Almost no research on </a:t>
            </a:r>
            <a:r>
              <a:rPr lang="en-GB" sz="2800" dirty="0">
                <a:latin typeface="Calibri" charset="0"/>
                <a:ea typeface="MS PGothic" charset="0"/>
                <a:cs typeface="MS PGothic" charset="0"/>
              </a:rPr>
              <a:t>c</a:t>
            </a:r>
            <a:r>
              <a:rPr lang="en-GB" sz="2800" dirty="0" smtClean="0">
                <a:latin typeface="Calibri" charset="0"/>
                <a:ea typeface="MS PGothic" charset="0"/>
                <a:cs typeface="MS PGothic" charset="0"/>
              </a:rPr>
              <a:t>ombination of multiple challenges</a:t>
            </a:r>
          </a:p>
          <a:p>
            <a:r>
              <a:rPr lang="en-GB" sz="2800" dirty="0" smtClean="0">
                <a:solidFill>
                  <a:srgbClr val="660066"/>
                </a:solidFill>
                <a:latin typeface="Calibri" charset="0"/>
                <a:ea typeface="MS PGothic" charset="0"/>
                <a:cs typeface="MS PGothic" charset="0"/>
                <a:sym typeface="Wingdings" charset="0"/>
              </a:rPr>
              <a:t>Future research directions beyond experimental optimization:</a:t>
            </a:r>
          </a:p>
          <a:p>
            <a:pPr marL="457200" indent="-457200">
              <a:buFont typeface="Arial"/>
              <a:buChar char="•"/>
            </a:pPr>
            <a:r>
              <a:rPr lang="en-GB" sz="2800" dirty="0" smtClean="0">
                <a:latin typeface="Calibri" charset="0"/>
                <a:ea typeface="MS PGothic" charset="0"/>
                <a:cs typeface="MS PGothic" charset="0"/>
                <a:sym typeface="Wingdings" charset="0"/>
              </a:rPr>
              <a:t>Explainable AI</a:t>
            </a:r>
          </a:p>
          <a:p>
            <a:pPr marL="457200" indent="-457200">
              <a:buFont typeface="Arial"/>
              <a:buChar char="•"/>
            </a:pPr>
            <a:r>
              <a:rPr lang="en-GB" sz="2800" dirty="0" smtClean="0">
                <a:latin typeface="Calibri" charset="0"/>
                <a:ea typeface="MS PGothic" charset="0"/>
                <a:cs typeface="MS PGothic" charset="0"/>
              </a:rPr>
              <a:t>New application areas, e.g. </a:t>
            </a:r>
            <a:r>
              <a:rPr lang="en-GB" sz="2800" dirty="0" err="1" smtClean="0">
                <a:latin typeface="Calibri" charset="0"/>
                <a:ea typeface="MS PGothic" charset="0"/>
                <a:cs typeface="MS PGothic" charset="0"/>
              </a:rPr>
              <a:t>LegalTech</a:t>
            </a:r>
            <a:endParaRPr lang="en-GB" sz="2800" dirty="0">
              <a:latin typeface="Calibri" charset="0"/>
              <a:ea typeface="MS PGothic" charset="0"/>
              <a:cs typeface="MS PGothic"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267">
                                            <p:txEl>
                                              <p:pRg st="3" end="3"/>
                                            </p:txEl>
                                          </p:spTgt>
                                        </p:tgtEl>
                                        <p:attrNameLst>
                                          <p:attrName>style.visibility</p:attrName>
                                        </p:attrNameLst>
                                      </p:cBhvr>
                                      <p:to>
                                        <p:strVal val="visible"/>
                                      </p:to>
                                    </p:set>
                                    <p:animEffect transition="in" filter="blinds(horizontal)">
                                      <p:cBhvr>
                                        <p:cTn id="7" dur="500"/>
                                        <p:tgtEl>
                                          <p:spTgt spid="11267">
                                            <p:txEl>
                                              <p:pRg st="3" end="3"/>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1267">
                                            <p:txEl>
                                              <p:pRg st="4" end="4"/>
                                            </p:txEl>
                                          </p:spTgt>
                                        </p:tgtEl>
                                        <p:attrNameLst>
                                          <p:attrName>style.visibility</p:attrName>
                                        </p:attrNameLst>
                                      </p:cBhvr>
                                      <p:to>
                                        <p:strVal val="visible"/>
                                      </p:to>
                                    </p:set>
                                    <p:animEffect transition="in" filter="blinds(horizontal)">
                                      <p:cBhvr>
                                        <p:cTn id="10" dur="500"/>
                                        <p:tgtEl>
                                          <p:spTgt spid="11267">
                                            <p:txEl>
                                              <p:pRg st="4" end="4"/>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11267">
                                            <p:txEl>
                                              <p:pRg st="5" end="5"/>
                                            </p:txEl>
                                          </p:spTgt>
                                        </p:tgtEl>
                                        <p:attrNameLst>
                                          <p:attrName>style.visibility</p:attrName>
                                        </p:attrNameLst>
                                      </p:cBhvr>
                                      <p:to>
                                        <p:strVal val="visible"/>
                                      </p:to>
                                    </p:set>
                                    <p:animEffect transition="in" filter="blinds(horizontal)">
                                      <p:cBhvr>
                                        <p:cTn id="13" dur="500"/>
                                        <p:tgtEl>
                                          <p:spTgt spid="1126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a:xfrm>
            <a:off x="1331640" y="2780928"/>
            <a:ext cx="6769100" cy="762000"/>
          </a:xfrm>
        </p:spPr>
        <p:txBody>
          <a:bodyPr/>
          <a:lstStyle/>
          <a:p>
            <a:r>
              <a:rPr lang="en-US" sz="13800" dirty="0" smtClean="0">
                <a:latin typeface="Calibri" charset="0"/>
                <a:ea typeface="MS PGothic" charset="0"/>
              </a:rPr>
              <a:t>Thanks!</a:t>
            </a:r>
            <a:endParaRPr lang="en-US" sz="13800" dirty="0">
              <a:latin typeface="Calibri" charset="0"/>
              <a:ea typeface="MS PGothic" charset="0"/>
            </a:endParaRPr>
          </a:p>
        </p:txBody>
      </p:sp>
    </p:spTree>
    <p:extLst>
      <p:ext uri="{BB962C8B-B14F-4D97-AF65-F5344CB8AC3E}">
        <p14:creationId xmlns:p14="http://schemas.microsoft.com/office/powerpoint/2010/main" val="36455466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body" idx="4294967295"/>
          </p:nvPr>
        </p:nvSpPr>
        <p:spPr>
          <a:xfrm>
            <a:off x="107950" y="1052513"/>
            <a:ext cx="6335713" cy="5661025"/>
          </a:xfrm>
        </p:spPr>
        <p:txBody>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Evolution of real DNA on microarray chips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Dealing with a very large population size</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Landscape analysis / optimizing evolution</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Drug discovery and medical </a:t>
            </a:r>
            <a:r>
              <a:rPr lang="en-GB" dirty="0" err="1">
                <a:latin typeface="Arial" charset="0"/>
                <a:ea typeface="MS PGothic" charset="0"/>
              </a:rPr>
              <a:t>microchipping</a:t>
            </a:r>
            <a:endParaRPr lang="en-GB" dirty="0">
              <a:latin typeface="Arial" charset="0"/>
              <a:ea typeface="MS PGothic" charset="0"/>
            </a:endParaRP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Change of variables during search</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Objectives with different evaluation times</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latin typeface="Arial" charset="0"/>
                <a:ea typeface="MS PGothic" charset="0"/>
              </a:rPr>
              <a:t>Lethal environments</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rgbClr val="000090"/>
                </a:solidFill>
                <a:latin typeface="Arial" charset="0"/>
                <a:ea typeface="MS PGothic" charset="0"/>
              </a:rPr>
              <a:t>Optimizing the design of analytical  equipment</a:t>
            </a:r>
          </a:p>
          <a:p>
            <a:pPr lvl="1">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b="1" dirty="0">
                <a:solidFill>
                  <a:srgbClr val="51B04A"/>
                </a:solidFill>
                <a:latin typeface="Arial" charset="0"/>
                <a:ea typeface="MS PGothic" charset="0"/>
              </a:rPr>
              <a:t>Handling </a:t>
            </a:r>
            <a:r>
              <a:rPr lang="en-GB" b="1" i="1" dirty="0">
                <a:solidFill>
                  <a:srgbClr val="51B04A"/>
                </a:solidFill>
                <a:latin typeface="Arial" charset="0"/>
                <a:ea typeface="MS PGothic" charset="0"/>
              </a:rPr>
              <a:t>ephemeral resource constraints</a:t>
            </a:r>
          </a:p>
        </p:txBody>
      </p:sp>
      <p:pic>
        <p:nvPicPr>
          <p:cNvPr id="583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463" y="981075"/>
            <a:ext cx="1441450" cy="1619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83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888" y="2925763"/>
            <a:ext cx="3600450" cy="2519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9396" name="Slide Number Placeholder 4"/>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CDF766E2-9981-D347-B2D6-A9A8E5A28AB6}" type="slidenum">
              <a:rPr lang="nl-NL" sz="1200">
                <a:latin typeface="Arial" charset="0"/>
              </a:rPr>
              <a:pPr eaLnBrk="1" hangingPunct="1"/>
              <a:t>58</a:t>
            </a:fld>
            <a:endParaRPr lang="nl-NL" sz="1200">
              <a:latin typeface="Arial" charset="0"/>
            </a:endParaRPr>
          </a:p>
        </p:txBody>
      </p:sp>
      <p:pic>
        <p:nvPicPr>
          <p:cNvPr id="5939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732463"/>
            <a:ext cx="4032250" cy="801687"/>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sp>
        <p:nvSpPr>
          <p:cNvPr id="59398" name="Title 1"/>
          <p:cNvSpPr txBox="1">
            <a:spLocks/>
          </p:cNvSpPr>
          <p:nvPr/>
        </p:nvSpPr>
        <p:spPr bwMode="auto">
          <a:xfrm>
            <a:off x="2484438" y="-100013"/>
            <a:ext cx="5975350"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algn="ctr">
              <a:spcBef>
                <a:spcPct val="0"/>
              </a:spcBef>
            </a:pPr>
            <a:r>
              <a:rPr lang="en-US" sz="3200" dirty="0">
                <a:latin typeface="Calibri" charset="0"/>
                <a:ea typeface="MS PGothic" charset="0"/>
                <a:cs typeface="MS PGothic" charset="0"/>
              </a:rPr>
              <a:t>Experimental optimization in biology and medicine</a:t>
            </a:r>
          </a:p>
        </p:txBody>
      </p:sp>
      <p:pic>
        <p:nvPicPr>
          <p:cNvPr id="59399"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5589588"/>
            <a:ext cx="2016125"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0" name="Picture 3"/>
          <p:cNvPicPr>
            <a:picLocks noChangeAspect="1"/>
          </p:cNvPicPr>
          <p:nvPr/>
        </p:nvPicPr>
        <p:blipFill>
          <a:blip r:embed="rId7">
            <a:extLst>
              <a:ext uri="{28A0092B-C50C-407E-A947-70E740481C1C}">
                <a14:useLocalDpi xmlns:a14="http://schemas.microsoft.com/office/drawing/2010/main" val="0"/>
              </a:ext>
            </a:extLst>
          </a:blip>
          <a:srcRect l="2" t="23300" r="24431" b="14056"/>
          <a:stretch>
            <a:fillRect/>
          </a:stretch>
        </p:blipFill>
        <p:spPr bwMode="auto">
          <a:xfrm>
            <a:off x="6875463" y="5297488"/>
            <a:ext cx="2090737"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56069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1541463" y="4763"/>
            <a:ext cx="7623175" cy="1214437"/>
          </a:xfrm>
        </p:spPr>
        <p:txBody>
          <a:bodyPr/>
          <a:lstStyle/>
          <a:p>
            <a:pPr>
              <a:buFont typeface="Arial" panose="020B0604020202020204" pitchFamily="34" charset="0"/>
              <a:buNone/>
              <a:defRPr/>
            </a:pPr>
            <a:r>
              <a:rPr lang="en-US" altLang="en-US" sz="3200" dirty="0" smtClean="0">
                <a:latin typeface="+mn-lt"/>
                <a:ea typeface="+mj-ea"/>
              </a:rPr>
              <a:t>Motivation: Automation of science experiments</a:t>
            </a:r>
          </a:p>
        </p:txBody>
      </p:sp>
      <p:pic>
        <p:nvPicPr>
          <p:cNvPr id="90114" name="Content Placeholder 3" descr="MUSCLE-config.png"/>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90600" y="1295400"/>
            <a:ext cx="7467600" cy="3746500"/>
          </a:xfrm>
        </p:spPr>
      </p:pic>
      <p:sp>
        <p:nvSpPr>
          <p:cNvPr id="6" name="Rectangle 5"/>
          <p:cNvSpPr/>
          <p:nvPr/>
        </p:nvSpPr>
        <p:spPr>
          <a:xfrm>
            <a:off x="2819400" y="5334000"/>
            <a:ext cx="3505200" cy="4397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endParaRPr>
          </a:p>
        </p:txBody>
      </p:sp>
      <p:sp>
        <p:nvSpPr>
          <p:cNvPr id="90116" name="TextBox 6"/>
          <p:cNvSpPr txBox="1">
            <a:spLocks noChangeArrowheads="1"/>
          </p:cNvSpPr>
          <p:nvPr/>
        </p:nvSpPr>
        <p:spPr bwMode="auto">
          <a:xfrm>
            <a:off x="0" y="5018088"/>
            <a:ext cx="91440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r>
              <a:rPr lang="en-US" sz="1600">
                <a:latin typeface="Arial" charset="0"/>
              </a:rPr>
              <a:t>Mass spectrometers optimized by ParEGO were used in the HUSERMET project, a large study of human blood serum in health and disease with over 800 patient subjects and performed in collaboration with GlaxoSmithKline, AstraZeneca, Stockport NHS Trust and others (Bradbury et al, 2014)  </a:t>
            </a:r>
          </a:p>
        </p:txBody>
      </p:sp>
      <p:cxnSp>
        <p:nvCxnSpPr>
          <p:cNvPr id="10" name="Straight Connector 9"/>
          <p:cNvCxnSpPr>
            <a:cxnSpLocks noChangeShapeType="1"/>
          </p:cNvCxnSpPr>
          <p:nvPr/>
        </p:nvCxnSpPr>
        <p:spPr bwMode="auto">
          <a:xfrm flipH="1">
            <a:off x="2438400" y="3657600"/>
            <a:ext cx="4419600" cy="1371600"/>
          </a:xfrm>
          <a:prstGeom prst="line">
            <a:avLst/>
          </a:prstGeom>
          <a:noFill/>
          <a:ln w="25400">
            <a:solidFill>
              <a:srgbClr val="009973"/>
            </a:solidFill>
            <a:round/>
            <a:headEnd/>
            <a:tailEnd/>
          </a:ln>
          <a:effectLst>
            <a:outerShdw blurRad="400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90118" name="Rectangle 7"/>
          <p:cNvSpPr>
            <a:spLocks noChangeArrowheads="1"/>
          </p:cNvSpPr>
          <p:nvPr/>
        </p:nvSpPr>
        <p:spPr bwMode="auto">
          <a:xfrm>
            <a:off x="0" y="6400800"/>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a:t>Bradbury, James, Grégory Genta-Jouve, J. William Allwood, Warwick B. Dunn, Royston Goodacre, Joshua D. Knowles, Shan He, and Mark R. Viant.. </a:t>
            </a:r>
            <a:r>
              <a:rPr lang="en-GB" sz="1000" b="1"/>
              <a:t>MUSCLE: automated multi-objective evolutionary optimisation of targeted LC-MS/MS analysis, </a:t>
            </a:r>
            <a:r>
              <a:rPr lang="en-GB" sz="1000"/>
              <a:t>Bioinformatics (2014): btu740.</a:t>
            </a:r>
            <a:endParaRPr lang="en-US" sz="1000"/>
          </a:p>
        </p:txBody>
      </p:sp>
      <p:sp>
        <p:nvSpPr>
          <p:cNvPr id="90120" name="Oval 2"/>
          <p:cNvSpPr>
            <a:spLocks noChangeArrowheads="1"/>
          </p:cNvSpPr>
          <p:nvPr/>
        </p:nvSpPr>
        <p:spPr bwMode="auto">
          <a:xfrm>
            <a:off x="6553200" y="2514600"/>
            <a:ext cx="1524000" cy="1295400"/>
          </a:xfrm>
          <a:prstGeom prst="ellipse">
            <a:avLst/>
          </a:prstGeom>
          <a:noFill/>
          <a:ln w="38100">
            <a:solidFill>
              <a:schemeClr val="accent1"/>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Arial" charset="0"/>
              <a:buNone/>
            </a:pPr>
            <a:endParaRPr lang="en-US"/>
          </a:p>
        </p:txBody>
      </p:sp>
    </p:spTree>
    <p:extLst>
      <p:ext uri="{BB962C8B-B14F-4D97-AF65-F5344CB8AC3E}">
        <p14:creationId xmlns:p14="http://schemas.microsoft.com/office/powerpoint/2010/main" val="149525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6"/>
          <p:cNvSpPr>
            <a:spLocks noChangeArrowheads="1"/>
          </p:cNvSpPr>
          <p:nvPr/>
        </p:nvSpPr>
        <p:spPr bwMode="auto">
          <a:xfrm>
            <a:off x="82550" y="1073150"/>
            <a:ext cx="9061450" cy="4985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Aft>
                <a:spcPts val="1200"/>
              </a:spcAft>
            </a:pPr>
            <a:r>
              <a:rPr lang="en-GB" sz="2800" b="1" dirty="0">
                <a:latin typeface="Calibri" charset="0"/>
                <a:ea typeface="MS PGothic" charset="0"/>
                <a:cs typeface="MS PGothic" charset="0"/>
              </a:rPr>
              <a:t>External roles: </a:t>
            </a:r>
          </a:p>
          <a:p>
            <a:pPr marL="342900" indent="-342900">
              <a:spcBef>
                <a:spcPct val="0"/>
              </a:spcBef>
              <a:buFont typeface="Arial" charset="0"/>
              <a:buChar char="•"/>
            </a:pPr>
            <a:r>
              <a:rPr lang="en-GB" sz="2800" dirty="0">
                <a:latin typeface="Calibri" charset="0"/>
              </a:rPr>
              <a:t>Editorial Board Member of </a:t>
            </a:r>
            <a:r>
              <a:rPr lang="en-GB" sz="2800" i="1" dirty="0">
                <a:latin typeface="Calibri" charset="0"/>
              </a:rPr>
              <a:t>Applied Soft Computing </a:t>
            </a:r>
            <a:r>
              <a:rPr lang="en-GB" sz="2800" dirty="0">
                <a:latin typeface="Calibri" charset="0"/>
              </a:rPr>
              <a:t>(IF &gt; 4)</a:t>
            </a:r>
          </a:p>
          <a:p>
            <a:pPr marL="342900" indent="-342900">
              <a:spcBef>
                <a:spcPct val="0"/>
              </a:spcBef>
              <a:buFont typeface="Arial" charset="0"/>
              <a:buChar char="•"/>
            </a:pPr>
            <a:r>
              <a:rPr lang="en-GB" sz="2800" dirty="0">
                <a:latin typeface="Calibri" charset="0"/>
              </a:rPr>
              <a:t>Numerous conference chair roles </a:t>
            </a:r>
            <a:r>
              <a:rPr lang="en-GB" sz="2800" dirty="0" smtClean="0">
                <a:latin typeface="Calibri" charset="0"/>
              </a:rPr>
              <a:t>(e.g. Workshop Chair – GECCO 2019, Technical Chair – IEEE CIBCB 2019, General </a:t>
            </a:r>
            <a:r>
              <a:rPr lang="en-GB" sz="2800" dirty="0">
                <a:latin typeface="Calibri" charset="0"/>
              </a:rPr>
              <a:t>Chair </a:t>
            </a:r>
            <a:r>
              <a:rPr lang="en-GB" sz="2800" dirty="0" smtClean="0">
                <a:latin typeface="Calibri" charset="0"/>
              </a:rPr>
              <a:t>– IEEE </a:t>
            </a:r>
            <a:r>
              <a:rPr lang="en-GB" sz="2800" dirty="0">
                <a:latin typeface="Calibri" charset="0"/>
              </a:rPr>
              <a:t>CIBCB </a:t>
            </a:r>
            <a:r>
              <a:rPr lang="en-GB" sz="2800" dirty="0" smtClean="0">
                <a:latin typeface="Calibri" charset="0"/>
              </a:rPr>
              <a:t>2017)</a:t>
            </a:r>
            <a:endParaRPr lang="en-GB" sz="2800" dirty="0">
              <a:latin typeface="Calibri" charset="0"/>
            </a:endParaRPr>
          </a:p>
          <a:p>
            <a:pPr marL="342900" indent="-342900">
              <a:spcBef>
                <a:spcPct val="0"/>
              </a:spcBef>
              <a:buFont typeface="Arial" charset="0"/>
              <a:buChar char="•"/>
            </a:pPr>
            <a:r>
              <a:rPr lang="en-GB" sz="2800" dirty="0">
                <a:latin typeface="Calibri" charset="0"/>
              </a:rPr>
              <a:t>Invited to </a:t>
            </a:r>
            <a:r>
              <a:rPr lang="en-GB" sz="2800" dirty="0" err="1">
                <a:latin typeface="Calibri" charset="0"/>
              </a:rPr>
              <a:t>Dagstuhl</a:t>
            </a:r>
            <a:r>
              <a:rPr lang="en-GB" sz="2800" dirty="0">
                <a:latin typeface="Calibri" charset="0"/>
              </a:rPr>
              <a:t> Seminars on </a:t>
            </a:r>
            <a:r>
              <a:rPr lang="en-GB" sz="2800" dirty="0" smtClean="0">
                <a:latin typeface="Calibri" charset="0"/>
              </a:rPr>
              <a:t>EMO + MCDM </a:t>
            </a:r>
            <a:r>
              <a:rPr lang="en-GB" sz="2800" dirty="0">
                <a:latin typeface="Calibri" charset="0"/>
              </a:rPr>
              <a:t>since 2012</a:t>
            </a:r>
          </a:p>
          <a:p>
            <a:pPr marL="342900" indent="-342900">
              <a:spcBef>
                <a:spcPct val="0"/>
              </a:spcBef>
              <a:buFont typeface="Arial" charset="0"/>
              <a:buChar char="•"/>
            </a:pPr>
            <a:r>
              <a:rPr lang="en-GB" sz="2800" dirty="0">
                <a:latin typeface="Calibri" charset="0"/>
              </a:rPr>
              <a:t>Delivered 1-week module on </a:t>
            </a:r>
            <a:r>
              <a:rPr lang="en-GB" sz="2800" i="1" dirty="0">
                <a:latin typeface="Calibri" charset="0"/>
              </a:rPr>
              <a:t>Data-Driven Optimization </a:t>
            </a:r>
            <a:r>
              <a:rPr lang="en-GB" sz="2800" dirty="0" smtClean="0">
                <a:latin typeface="Calibri" charset="0"/>
              </a:rPr>
              <a:t>at the 27th Jyvaskyla </a:t>
            </a:r>
            <a:r>
              <a:rPr lang="en-GB" sz="2800" dirty="0">
                <a:latin typeface="Calibri" charset="0"/>
              </a:rPr>
              <a:t>Summer School </a:t>
            </a:r>
          </a:p>
          <a:p>
            <a:pPr marL="342900" indent="-342900">
              <a:spcBef>
                <a:spcPct val="0"/>
              </a:spcBef>
              <a:buFont typeface="Arial" charset="0"/>
              <a:buChar char="•"/>
            </a:pPr>
            <a:r>
              <a:rPr lang="en-GB" sz="2800" dirty="0">
                <a:latin typeface="Calibri" charset="0"/>
              </a:rPr>
              <a:t>Founder </a:t>
            </a:r>
            <a:r>
              <a:rPr lang="en-GB" sz="2800" dirty="0" smtClean="0">
                <a:latin typeface="Calibri" charset="0"/>
              </a:rPr>
              <a:t>and current Vice-Chair of </a:t>
            </a:r>
            <a:r>
              <a:rPr lang="en-GB" sz="2800" dirty="0">
                <a:latin typeface="Calibri" charset="0"/>
              </a:rPr>
              <a:t>IEEE Task Force on </a:t>
            </a:r>
            <a:r>
              <a:rPr lang="en-GB" sz="2800" i="1" dirty="0">
                <a:latin typeface="Calibri" charset="0"/>
              </a:rPr>
              <a:t>Optimization methods in Bioinformatics and Bioengineering</a:t>
            </a:r>
          </a:p>
        </p:txBody>
      </p:sp>
      <p:sp>
        <p:nvSpPr>
          <p:cNvPr id="11266"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1267"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1268"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1269"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0"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1"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2"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3" name="AutoShape 10" descr="Image result for university hospital south mancheste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4" name="AutoShape 12" descr="Image result for university hospital south manchester"/>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5" name="AutoShape 14" descr="Image result for university hospital south manchester"/>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1276"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8"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Who am I?</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3"/>
          <p:cNvPicPr>
            <a:picLocks noChangeAspect="1" noChangeArrowheads="1"/>
          </p:cNvPicPr>
          <p:nvPr/>
        </p:nvPicPr>
        <p:blipFill>
          <a:blip r:embed="rId3">
            <a:extLst>
              <a:ext uri="{28A0092B-C50C-407E-A947-70E740481C1C}">
                <a14:useLocalDpi xmlns:a14="http://schemas.microsoft.com/office/drawing/2010/main" val="0"/>
              </a:ext>
            </a:extLst>
          </a:blip>
          <a:srcRect r="5746"/>
          <a:stretch>
            <a:fillRect/>
          </a:stretch>
        </p:blipFill>
        <p:spPr bwMode="auto">
          <a:xfrm>
            <a:off x="3832225" y="2109788"/>
            <a:ext cx="5311775" cy="3479800"/>
          </a:xfrm>
          <a:prstGeom prst="rect">
            <a:avLst/>
          </a:prstGeom>
          <a:noFill/>
          <a:ln>
            <a:noFill/>
          </a:ln>
          <a:effectLst/>
          <a:extLst>
            <a:ext uri="{909E8E84-426E-40dd-AFC4-6F175D3DCCD1}">
              <a14:hiddenFill xmlns:a14="http://schemas.microsoft.com/office/drawing/2010/main">
                <a:blipFill dpi="0" rotWithShape="0">
                  <a:blip/>
                  <a:srcRect r="5746"/>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162" name="Rectangle 1"/>
          <p:cNvSpPr>
            <a:spLocks noGrp="1" noChangeArrowheads="1"/>
          </p:cNvSpPr>
          <p:nvPr>
            <p:ph type="title" idx="4294967295"/>
          </p:nvPr>
        </p:nvSpPr>
        <p:spPr>
          <a:xfrm>
            <a:off x="2124075" y="0"/>
            <a:ext cx="6840538" cy="76517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MS PGothic" charset="0"/>
              </a:rPr>
              <a:t>LDI Spectroscopy: Optimizing “</a:t>
            </a:r>
            <a:r>
              <a:rPr lang="en-GB" altLang="ja-JP">
                <a:latin typeface="Arial" charset="0"/>
                <a:ea typeface="MS PGothic" charset="0"/>
              </a:rPr>
              <a:t>Flyability</a:t>
            </a:r>
            <a:r>
              <a:rPr lang="en-GB">
                <a:latin typeface="Arial" charset="0"/>
                <a:ea typeface="MS PGothic" charset="0"/>
              </a:rPr>
              <a:t>”</a:t>
            </a:r>
          </a:p>
        </p:txBody>
      </p:sp>
      <p:sp>
        <p:nvSpPr>
          <p:cNvPr id="92163" name="Rectangle 2"/>
          <p:cNvSpPr>
            <a:spLocks noGrp="1" noChangeArrowheads="1"/>
          </p:cNvSpPr>
          <p:nvPr>
            <p:ph type="body" idx="4294967295"/>
          </p:nvPr>
        </p:nvSpPr>
        <p:spPr>
          <a:xfrm>
            <a:off x="107950" y="1412776"/>
            <a:ext cx="4146550" cy="4592638"/>
          </a:xfrm>
        </p:spPr>
        <p:txBody>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Arial" charset="0"/>
                <a:ea typeface="MS PGothic" charset="0"/>
              </a:rPr>
              <a:t>In LDI, a laser is fired at a sample, e.g. blood serum, to analyse it</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Arial" charset="0"/>
                <a:ea typeface="MS PGothic" charset="0"/>
              </a:rPr>
              <a:t>The sample may be placed on a silicon matrix</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Arial" charset="0"/>
                <a:ea typeface="MS PGothic" charset="0"/>
              </a:rPr>
              <a:t>Properties of the </a:t>
            </a:r>
            <a:r>
              <a:rPr lang="en-GB" b="1" dirty="0">
                <a:solidFill>
                  <a:srgbClr val="660066"/>
                </a:solidFill>
                <a:latin typeface="Arial" charset="0"/>
                <a:ea typeface="MS PGothic" charset="0"/>
              </a:rPr>
              <a:t>matrix</a:t>
            </a:r>
            <a:r>
              <a:rPr lang="en-GB" dirty="0">
                <a:solidFill>
                  <a:schemeClr val="tx1"/>
                </a:solidFill>
                <a:latin typeface="Arial" charset="0"/>
                <a:ea typeface="MS PGothic" charset="0"/>
              </a:rPr>
              <a:t> and </a:t>
            </a:r>
            <a:r>
              <a:rPr lang="en-GB" b="1" dirty="0">
                <a:solidFill>
                  <a:srgbClr val="660066"/>
                </a:solidFill>
                <a:latin typeface="Arial" charset="0"/>
                <a:ea typeface="MS PGothic" charset="0"/>
              </a:rPr>
              <a:t>laser frequency</a:t>
            </a:r>
            <a:r>
              <a:rPr lang="en-GB" dirty="0">
                <a:solidFill>
                  <a:schemeClr val="tx1"/>
                </a:solidFill>
                <a:latin typeface="Arial" charset="0"/>
                <a:ea typeface="MS PGothic" charset="0"/>
              </a:rPr>
              <a:t> determine how much/which compounds in the sample will “fly” into the mass-spectrometer when the laser hits them</a:t>
            </a:r>
          </a:p>
        </p:txBody>
      </p:sp>
      <p:sp>
        <p:nvSpPr>
          <p:cNvPr id="92165" name="Rectangle 1"/>
          <p:cNvSpPr>
            <a:spLocks noChangeArrowheads="1"/>
          </p:cNvSpPr>
          <p:nvPr/>
        </p:nvSpPr>
        <p:spPr bwMode="auto">
          <a:xfrm>
            <a:off x="5529263" y="1143000"/>
            <a:ext cx="3614737" cy="36988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t>LDI = Laser Desorption Ionization</a:t>
            </a:r>
          </a:p>
        </p:txBody>
      </p:sp>
    </p:spTree>
    <p:extLst>
      <p:ext uri="{BB962C8B-B14F-4D97-AF65-F5344CB8AC3E}">
        <p14:creationId xmlns:p14="http://schemas.microsoft.com/office/powerpoint/2010/main" val="249050970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1"/>
          <p:cNvSpPr>
            <a:spLocks noGrp="1" noChangeArrowheads="1"/>
          </p:cNvSpPr>
          <p:nvPr>
            <p:ph type="title" idx="4294967295"/>
          </p:nvPr>
        </p:nvSpPr>
        <p:spPr>
          <a:xfrm>
            <a:off x="1836738" y="-150813"/>
            <a:ext cx="7631112" cy="1131888"/>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MS PGothic" charset="0"/>
              </a:rPr>
              <a:t>Optimize the Silicon Wafer Matrix</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3150" y="1455738"/>
            <a:ext cx="4503738"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14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3150" y="1455738"/>
            <a:ext cx="4503738"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075" y="1455738"/>
            <a:ext cx="4503738" cy="5040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768350"/>
            <a:ext cx="5545137" cy="6148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1782737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fill="hold" nodeType="clickEffect">
                                  <p:stCondLst>
                                    <p:cond delay="0"/>
                                  </p:stCondLst>
                                  <p:childTnLst>
                                    <p:set>
                                      <p:cBhvr additive="repl">
                                        <p:cTn id="10" dur="1" fill="hold">
                                          <p:stCondLst>
                                            <p:cond delay="0"/>
                                          </p:stCondLst>
                                        </p:cTn>
                                        <p:tgtEl>
                                          <p:spTgt spid="634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p:cNvSpPr>
            <a:spLocks noGrp="1" noChangeArrowheads="1"/>
          </p:cNvSpPr>
          <p:nvPr>
            <p:ph type="title" idx="4294967295"/>
          </p:nvPr>
        </p:nvSpPr>
        <p:spPr>
          <a:xfrm>
            <a:off x="2124075" y="26988"/>
            <a:ext cx="2808288" cy="1216025"/>
          </a:xfrm>
        </p:spPr>
        <p:txBody>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a:latin typeface="Arial" charset="0"/>
                <a:ea typeface="MS PGothic" charset="0"/>
              </a:rPr>
              <a:t>Optimize the Silicon Wafers</a:t>
            </a: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8" y="1349375"/>
            <a:ext cx="7545387" cy="549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388" y="1333500"/>
            <a:ext cx="7545387" cy="549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88" y="1360488"/>
            <a:ext cx="7545387" cy="54975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451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88" y="1333500"/>
            <a:ext cx="7545387" cy="5497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626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ahoma" charset="0"/>
                <a:ea typeface="ＭＳ Ｐゴシック" charset="0"/>
                <a:cs typeface="ＭＳ Ｐゴシック" charset="0"/>
              </a:defRPr>
            </a:lvl1pPr>
            <a:lvl2pPr marL="742950" indent="-285750" eaLnBrk="0" hangingPunct="0">
              <a:defRPr sz="2400">
                <a:solidFill>
                  <a:schemeClr val="tx1"/>
                </a:solidFill>
                <a:latin typeface="Tahoma" charset="0"/>
                <a:ea typeface="ＭＳ Ｐゴシック" charset="0"/>
              </a:defRPr>
            </a:lvl2pPr>
            <a:lvl3pPr marL="1143000" indent="-228600" eaLnBrk="0" hangingPunct="0">
              <a:defRPr sz="2400">
                <a:solidFill>
                  <a:schemeClr val="tx1"/>
                </a:solidFill>
                <a:latin typeface="Tahoma" charset="0"/>
                <a:ea typeface="ＭＳ Ｐゴシック" charset="0"/>
              </a:defRPr>
            </a:lvl3pPr>
            <a:lvl4pPr marL="1600200" indent="-228600" eaLnBrk="0" hangingPunct="0">
              <a:defRPr sz="2400">
                <a:solidFill>
                  <a:schemeClr val="tx1"/>
                </a:solidFill>
                <a:latin typeface="Tahoma" charset="0"/>
                <a:ea typeface="ＭＳ Ｐゴシック" charset="0"/>
              </a:defRPr>
            </a:lvl4pPr>
            <a:lvl5pPr marL="2057400" indent="-228600" eaLnBrk="0" hangingPunct="0">
              <a:defRPr sz="2400">
                <a:solidFill>
                  <a:schemeClr val="tx1"/>
                </a:solidFill>
                <a:latin typeface="Tahoma" charset="0"/>
                <a:ea typeface="ＭＳ Ｐゴシック" charset="0"/>
              </a:defRPr>
            </a:lvl5pPr>
            <a:lvl6pPr marL="2514600" indent="-228600" eaLnBrk="0" fontAlgn="base" hangingPunct="0">
              <a:spcBef>
                <a:spcPct val="50000"/>
              </a:spcBef>
              <a:spcAft>
                <a:spcPct val="0"/>
              </a:spcAft>
              <a:defRPr sz="2400">
                <a:solidFill>
                  <a:schemeClr val="tx1"/>
                </a:solidFill>
                <a:latin typeface="Tahoma" charset="0"/>
                <a:ea typeface="ＭＳ Ｐゴシック" charset="0"/>
              </a:defRPr>
            </a:lvl6pPr>
            <a:lvl7pPr marL="2971800" indent="-228600" eaLnBrk="0" fontAlgn="base" hangingPunct="0">
              <a:spcBef>
                <a:spcPct val="50000"/>
              </a:spcBef>
              <a:spcAft>
                <a:spcPct val="0"/>
              </a:spcAft>
              <a:defRPr sz="2400">
                <a:solidFill>
                  <a:schemeClr val="tx1"/>
                </a:solidFill>
                <a:latin typeface="Tahoma" charset="0"/>
                <a:ea typeface="ＭＳ Ｐゴシック" charset="0"/>
              </a:defRPr>
            </a:lvl7pPr>
            <a:lvl8pPr marL="3429000" indent="-228600" eaLnBrk="0" fontAlgn="base" hangingPunct="0">
              <a:spcBef>
                <a:spcPct val="50000"/>
              </a:spcBef>
              <a:spcAft>
                <a:spcPct val="0"/>
              </a:spcAft>
              <a:defRPr sz="2400">
                <a:solidFill>
                  <a:schemeClr val="tx1"/>
                </a:solidFill>
                <a:latin typeface="Tahoma" charset="0"/>
                <a:ea typeface="ＭＳ Ｐゴシック" charset="0"/>
              </a:defRPr>
            </a:lvl8pPr>
            <a:lvl9pPr marL="3886200" indent="-228600" eaLnBrk="0" fontAlgn="base" hangingPunct="0">
              <a:spcBef>
                <a:spcPct val="50000"/>
              </a:spcBef>
              <a:spcAft>
                <a:spcPct val="0"/>
              </a:spcAft>
              <a:defRPr sz="2400">
                <a:solidFill>
                  <a:schemeClr val="tx1"/>
                </a:solidFill>
                <a:latin typeface="Tahoma" charset="0"/>
                <a:ea typeface="ＭＳ Ｐゴシック" charset="0"/>
              </a:defRPr>
            </a:lvl9pPr>
          </a:lstStyle>
          <a:p>
            <a:pPr eaLnBrk="1" hangingPunct="1"/>
            <a:fld id="{66D8A10A-41C4-B449-9FD7-837363D505F1}" type="slidenum">
              <a:rPr lang="nl-NL" sz="1200">
                <a:latin typeface="Arial" charset="0"/>
              </a:rPr>
              <a:pPr eaLnBrk="1" hangingPunct="1"/>
              <a:t>62</a:t>
            </a:fld>
            <a:endParaRPr lang="nl-NL" sz="1200">
              <a:latin typeface="Arial" charset="0"/>
            </a:endParaRPr>
          </a:p>
        </p:txBody>
      </p:sp>
      <p:pic>
        <p:nvPicPr>
          <p:cNvPr id="62472" name="Picture 5"/>
          <p:cNvPicPr>
            <a:picLocks noChangeAspect="1" noChangeArrowheads="1"/>
          </p:cNvPicPr>
          <p:nvPr/>
        </p:nvPicPr>
        <p:blipFill>
          <a:blip r:embed="rId7">
            <a:extLst>
              <a:ext uri="{28A0092B-C50C-407E-A947-70E740481C1C}">
                <a14:useLocalDpi xmlns:a14="http://schemas.microsoft.com/office/drawing/2010/main" val="0"/>
              </a:ext>
            </a:extLst>
          </a:blip>
          <a:srcRect b="26044"/>
          <a:stretch>
            <a:fillRect/>
          </a:stretch>
        </p:blipFill>
        <p:spPr bwMode="auto">
          <a:xfrm>
            <a:off x="7021513" y="-39688"/>
            <a:ext cx="2122487" cy="1739901"/>
          </a:xfrm>
          <a:prstGeom prst="rect">
            <a:avLst/>
          </a:prstGeom>
          <a:noFill/>
          <a:ln>
            <a:noFill/>
          </a:ln>
          <a:effectLst/>
          <a:extLst>
            <a:ext uri="{909E8E84-426E-40dd-AFC4-6F175D3DCCD1}">
              <a14:hiddenFill xmlns:a14="http://schemas.microsoft.com/office/drawing/2010/main">
                <a:blipFill dpi="0" rotWithShape="0">
                  <a:blip/>
                  <a:srcRect b="26044"/>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2473" name="Picture 4"/>
          <p:cNvPicPr>
            <a:picLocks noChangeAspect="1" noChangeArrowheads="1"/>
          </p:cNvPicPr>
          <p:nvPr/>
        </p:nvPicPr>
        <p:blipFill>
          <a:blip r:embed="rId8">
            <a:extLst>
              <a:ext uri="{28A0092B-C50C-407E-A947-70E740481C1C}">
                <a14:useLocalDpi xmlns:a14="http://schemas.microsoft.com/office/drawing/2010/main" val="0"/>
              </a:ext>
            </a:extLst>
          </a:blip>
          <a:srcRect l="11607" t="2399" b="31917"/>
          <a:stretch>
            <a:fillRect/>
          </a:stretch>
        </p:blipFill>
        <p:spPr bwMode="auto">
          <a:xfrm>
            <a:off x="5026025" y="0"/>
            <a:ext cx="1995488" cy="1658938"/>
          </a:xfrm>
          <a:prstGeom prst="rect">
            <a:avLst/>
          </a:prstGeom>
          <a:noFill/>
          <a:ln>
            <a:noFill/>
          </a:ln>
          <a:effectLst/>
          <a:extLst>
            <a:ext uri="{909E8E84-426E-40dd-AFC4-6F175D3DCCD1}">
              <a14:hiddenFill xmlns:a14="http://schemas.microsoft.com/office/drawing/2010/main">
                <a:blipFill dpi="0" rotWithShape="0">
                  <a:blip/>
                  <a:srcRect l="11607" t="2399" b="31917"/>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Oval Callout 3"/>
          <p:cNvSpPr>
            <a:spLocks noChangeArrowheads="1"/>
          </p:cNvSpPr>
          <p:nvPr/>
        </p:nvSpPr>
        <p:spPr bwMode="auto">
          <a:xfrm>
            <a:off x="6024563" y="5181600"/>
            <a:ext cx="3119437" cy="1676400"/>
          </a:xfrm>
          <a:prstGeom prst="wedgeEllipseCallout">
            <a:avLst>
              <a:gd name="adj1" fmla="val -11602"/>
              <a:gd name="adj2" fmla="val -65273"/>
            </a:avLst>
          </a:prstGeom>
          <a:solidFill>
            <a:srgbClr val="FFFF00"/>
          </a:solidFill>
          <a:ln w="9525">
            <a:solidFill>
              <a:schemeClr val="tx1"/>
            </a:solidFill>
            <a:round/>
            <a:headEnd/>
            <a:tailEnd/>
          </a:ln>
        </p:spPr>
        <p:txBody>
          <a:bodyPr/>
          <a:lstStyle/>
          <a:p>
            <a:pPr algn="ctr"/>
            <a:r>
              <a:rPr lang="en-GB" dirty="0"/>
              <a:t>Model </a:t>
            </a:r>
            <a:r>
              <a:rPr lang="en-GB" dirty="0" smtClean="0"/>
              <a:t>resource limitations </a:t>
            </a:r>
            <a:r>
              <a:rPr lang="en-GB" dirty="0"/>
              <a:t>using ephemeral resource constraints (ERCs)</a:t>
            </a:r>
            <a:endParaRPr lang="en-US" dirty="0"/>
          </a:p>
        </p:txBody>
      </p:sp>
      <p:pic>
        <p:nvPicPr>
          <p:cNvPr id="2" name="Picture 2"/>
          <p:cNvPicPr>
            <a:picLocks noChangeAspect="1" noChangeArrowheads="1"/>
          </p:cNvPicPr>
          <p:nvPr/>
        </p:nvPicPr>
        <p:blipFill>
          <a:blip r:embed="rId9">
            <a:extLst>
              <a:ext uri="{28A0092B-C50C-407E-A947-70E740481C1C}">
                <a14:useLocalDpi xmlns:a14="http://schemas.microsoft.com/office/drawing/2010/main" val="0"/>
              </a:ext>
            </a:extLst>
          </a:blip>
          <a:srcRect l="23798" t="25000" r="34206" b="50000"/>
          <a:stretch>
            <a:fillRect/>
          </a:stretch>
        </p:blipFill>
        <p:spPr bwMode="auto">
          <a:xfrm>
            <a:off x="2500313" y="2708275"/>
            <a:ext cx="3168650" cy="1374775"/>
          </a:xfrm>
          <a:prstGeom prst="rect">
            <a:avLst/>
          </a:prstGeom>
          <a:noFill/>
          <a:ln>
            <a:noFill/>
          </a:ln>
          <a:effectLst/>
          <a:extLst>
            <a:ext uri="{909E8E84-426E-40dd-AFC4-6F175D3DCCD1}">
              <a14:hiddenFill xmlns:a14="http://schemas.microsoft.com/office/drawing/2010/main">
                <a:blipFill dpi="0" rotWithShape="0">
                  <a:blip/>
                  <a:srcRect l="23798" t="25000" r="34206" b="50000"/>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2381172"/>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51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fill="hold" nodeType="clickEffect">
                                  <p:stCondLst>
                                    <p:cond delay="0"/>
                                  </p:stCondLst>
                                  <p:childTnLst>
                                    <p:set>
                                      <p:cBhvr additive="repl">
                                        <p:cTn id="17" dur="1" fill="hold">
                                          <p:stCondLst>
                                            <p:cond delay="0"/>
                                          </p:stCondLst>
                                        </p:cTn>
                                        <p:tgtEl>
                                          <p:spTgt spid="6451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fill="hold" nodeType="clickEffect">
                                  <p:stCondLst>
                                    <p:cond delay="0"/>
                                  </p:stCondLst>
                                  <p:childTnLst>
                                    <p:set>
                                      <p:cBhvr additive="repl">
                                        <p:cTn id="21" dur="1" fill="hold">
                                          <p:stCondLst>
                                            <p:cond delay="0"/>
                                          </p:stCondLst>
                                        </p:cTn>
                                        <p:tgtEl>
                                          <p:spTgt spid="64517"/>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fill="hold" nodeType="clickEffect">
                                  <p:stCondLst>
                                    <p:cond delay="0"/>
                                  </p:stCondLst>
                                  <p:childTnLst>
                                    <p:set>
                                      <p:cBhvr additive="repl">
                                        <p:cTn id="25" dur="1" fill="hold">
                                          <p:stCondLst>
                                            <p:cond delay="0"/>
                                          </p:stCondLst>
                                        </p:cTn>
                                        <p:tgtEl>
                                          <p:spTgt spid="64518"/>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
        <p:nvSpPr>
          <p:cNvPr id="119811" name="Rectangle 2"/>
          <p:cNvSpPr>
            <a:spLocks noGrp="1" noChangeArrowheads="1"/>
          </p:cNvSpPr>
          <p:nvPr>
            <p:ph type="body" idx="4294967295"/>
          </p:nvPr>
        </p:nvSpPr>
        <p:spPr>
          <a:xfrm>
            <a:off x="190500" y="980728"/>
            <a:ext cx="8953500" cy="4162425"/>
          </a:xfrm>
        </p:spPr>
        <p:txBody>
          <a:bodyPr/>
          <a:lstStyle/>
          <a:p>
            <a:pPr marL="0" indent="0">
              <a:buFont typeface="Arial"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rgbClr val="7030A0"/>
                </a:solidFill>
                <a:latin typeface="Calibri"/>
                <a:cs typeface="Calibri"/>
              </a:rPr>
              <a:t>Context: </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Calibri"/>
                <a:cs typeface="Calibri"/>
              </a:rPr>
              <a:t>Candidate solutions are evaluated using a real physical/chemical/biological experiment</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Calibri"/>
                <a:cs typeface="Calibri"/>
              </a:rPr>
              <a:t>Resources (e.g. humans, raw material, money, time, instruments, </a:t>
            </a:r>
            <a:r>
              <a:rPr lang="en-GB" dirty="0" err="1">
                <a:solidFill>
                  <a:schemeClr val="tx1"/>
                </a:solidFill>
                <a:latin typeface="Calibri"/>
                <a:cs typeface="Calibri"/>
              </a:rPr>
              <a:t>etc</a:t>
            </a:r>
            <a:r>
              <a:rPr lang="en-GB" dirty="0">
                <a:solidFill>
                  <a:schemeClr val="tx1"/>
                </a:solidFill>
                <a:latin typeface="Calibri"/>
                <a:cs typeface="Calibri"/>
              </a:rPr>
              <a:t>) are needed to conduct the experiment</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Calibri"/>
                <a:cs typeface="Calibri"/>
              </a:rPr>
              <a:t>Resources can temporarily be not available</a:t>
            </a: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Calibri"/>
                <a:cs typeface="Calibri"/>
              </a:rPr>
              <a:t>Nr of experiments limited due to a fixed budget </a:t>
            </a:r>
          </a:p>
          <a:p>
            <a:pPr marL="0" indent="0">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Calibri"/>
              <a:cs typeface="Calibri"/>
            </a:endParaRPr>
          </a:p>
          <a:p>
            <a:pPr marL="0" indent="0">
              <a:buFont typeface="Arial" charse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dirty="0">
              <a:latin typeface="Calibri"/>
              <a:cs typeface="Calibri"/>
            </a:endParaRPr>
          </a:p>
        </p:txBody>
      </p:sp>
      <p:sp>
        <p:nvSpPr>
          <p:cNvPr id="63492" name="Rectangle 16"/>
          <p:cNvSpPr>
            <a:spLocks noChangeArrowheads="1"/>
          </p:cNvSpPr>
          <p:nvPr/>
        </p:nvSpPr>
        <p:spPr bwMode="auto">
          <a:xfrm>
            <a:off x="-15875" y="6093296"/>
            <a:ext cx="9302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solidFill>
                  <a:schemeClr val="tx1"/>
                </a:solidFill>
              </a:rPr>
              <a:t>R. Allmendinger and J. Knowles (2012): </a:t>
            </a:r>
            <a:r>
              <a:rPr lang="en-GB" sz="1000" b="1" dirty="0">
                <a:solidFill>
                  <a:schemeClr val="tx1"/>
                </a:solidFill>
              </a:rPr>
              <a:t>On Handling Ephemeral Resource Constraints in Evolutionary Search</a:t>
            </a:r>
            <a:r>
              <a:rPr lang="en-GB" sz="1000" dirty="0">
                <a:solidFill>
                  <a:schemeClr val="tx1"/>
                </a:solidFill>
              </a:rPr>
              <a:t>. </a:t>
            </a:r>
            <a:r>
              <a:rPr lang="en-GB" sz="1000" i="1" dirty="0">
                <a:solidFill>
                  <a:schemeClr val="tx1"/>
                </a:solidFill>
              </a:rPr>
              <a:t>Evolutionary Computation</a:t>
            </a:r>
            <a:r>
              <a:rPr lang="en-GB" sz="1000" dirty="0">
                <a:solidFill>
                  <a:schemeClr val="tx1"/>
                </a:solidFill>
              </a:rPr>
              <a:t>, 21(3): 497-531.</a:t>
            </a:r>
          </a:p>
          <a:p>
            <a:r>
              <a:rPr lang="en-GB" sz="1000" dirty="0">
                <a:solidFill>
                  <a:schemeClr val="tx1"/>
                </a:solidFill>
              </a:rPr>
              <a:t>R. Allmendinger (2012): </a:t>
            </a:r>
            <a:r>
              <a:rPr lang="en-GB" sz="1000" b="1" dirty="0">
                <a:solidFill>
                  <a:schemeClr val="tx1"/>
                </a:solidFill>
              </a:rPr>
              <a:t>Tuning Evolutionary Search for Closed-Loop Optimization</a:t>
            </a:r>
            <a:r>
              <a:rPr lang="en-GB" sz="1000" dirty="0">
                <a:solidFill>
                  <a:schemeClr val="tx1"/>
                </a:solidFill>
              </a:rPr>
              <a:t>. PhD thesis. Department of Computer Science, University of Manchester, UK.</a:t>
            </a:r>
            <a:endParaRPr lang="en-US" sz="1000" dirty="0">
              <a:solidFill>
                <a:schemeClr val="tx1"/>
              </a:solidFill>
            </a:endParaRPr>
          </a:p>
        </p:txBody>
      </p:sp>
      <p:sp>
        <p:nvSpPr>
          <p:cNvPr id="2" name="Rectangle 1"/>
          <p:cNvSpPr>
            <a:spLocks noChangeArrowheads="1"/>
          </p:cNvSpPr>
          <p:nvPr/>
        </p:nvSpPr>
        <p:spPr bwMode="auto">
          <a:xfrm>
            <a:off x="-4763" y="5301208"/>
            <a:ext cx="9372601"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sym typeface="Wingdings" charset="0"/>
              </a:rPr>
              <a:t> C</a:t>
            </a:r>
            <a:r>
              <a:rPr lang="en-GB" sz="2400" dirty="0">
                <a:solidFill>
                  <a:schemeClr val="tx1"/>
                </a:solidFill>
                <a:latin typeface="Calibri"/>
                <a:cs typeface="Calibri"/>
              </a:rPr>
              <a:t>andidate solutions requiring these resources are temporality not available for evaluation </a:t>
            </a:r>
            <a:r>
              <a:rPr lang="en-GB" sz="2400" dirty="0">
                <a:solidFill>
                  <a:schemeClr val="tx1"/>
                </a:solidFill>
                <a:latin typeface="Calibri"/>
                <a:cs typeface="Calibri"/>
                <a:sym typeface="Wingdings" charset="0"/>
              </a:rPr>
              <a:t> </a:t>
            </a:r>
            <a:r>
              <a:rPr lang="en-GB" sz="2400" b="1" dirty="0">
                <a:solidFill>
                  <a:srgbClr val="FF00FF"/>
                </a:solidFill>
                <a:latin typeface="Calibri"/>
                <a:cs typeface="Calibri"/>
                <a:sym typeface="Wingdings" charset="0"/>
              </a:rPr>
              <a:t>ERCs model this situation</a:t>
            </a:r>
            <a:endParaRPr lang="en-GB" sz="2400" b="1" dirty="0">
              <a:solidFill>
                <a:srgbClr val="FF00FF"/>
              </a:solidFill>
              <a:latin typeface="Calibri"/>
              <a:cs typeface="Calibri"/>
            </a:endParaRPr>
          </a:p>
        </p:txBody>
      </p:sp>
      <p:sp>
        <p:nvSpPr>
          <p:cNvPr id="3" name="Rectangle 2"/>
          <p:cNvSpPr>
            <a:spLocks noChangeArrowheads="1"/>
          </p:cNvSpPr>
          <p:nvPr/>
        </p:nvSpPr>
        <p:spPr bwMode="auto">
          <a:xfrm>
            <a:off x="304800" y="4365104"/>
            <a:ext cx="8610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GB" sz="2400" b="1" dirty="0">
                <a:solidFill>
                  <a:srgbClr val="7030A0"/>
                </a:solidFill>
                <a:latin typeface="Calibri"/>
                <a:cs typeface="Calibri"/>
              </a:rPr>
              <a:t>What is the impact on optimization if certain resources are not available temporarily ?</a:t>
            </a:r>
            <a:endParaRPr lang="en-US" sz="2400" b="1" dirty="0">
              <a:solidFill>
                <a:srgbClr val="7030A0"/>
              </a:solidFill>
              <a:latin typeface="Calibri"/>
              <a:cs typeface="Calibri"/>
            </a:endParaRPr>
          </a:p>
        </p:txBody>
      </p:sp>
    </p:spTree>
    <p:extLst>
      <p:ext uri="{BB962C8B-B14F-4D97-AF65-F5344CB8AC3E}">
        <p14:creationId xmlns:p14="http://schemas.microsoft.com/office/powerpoint/2010/main" val="3056382889"/>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body" idx="4294967295"/>
          </p:nvPr>
        </p:nvSpPr>
        <p:spPr>
          <a:xfrm>
            <a:off x="190500" y="1066800"/>
            <a:ext cx="8664575" cy="885825"/>
          </a:xfrm>
        </p:spPr>
        <p:txBody>
          <a:bodyPr/>
          <a:lstStyle/>
          <a:p>
            <a:pPr marL="0" indent="0">
              <a:buNone/>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dirty="0">
                <a:solidFill>
                  <a:schemeClr val="tx1"/>
                </a:solidFill>
                <a:latin typeface="Calibri"/>
                <a:cs typeface="Calibri"/>
                <a:sym typeface="Wingdings" charset="0"/>
              </a:rPr>
              <a:t>ERCs model availability (or unavailability) of resources and thus the </a:t>
            </a:r>
            <a:r>
              <a:rPr lang="en-GB" b="1" dirty="0">
                <a:solidFill>
                  <a:schemeClr val="tx1"/>
                </a:solidFill>
                <a:latin typeface="Calibri"/>
                <a:cs typeface="Calibri"/>
                <a:sym typeface="Wingdings" charset="0"/>
              </a:rPr>
              <a:t>evaluable search space </a:t>
            </a:r>
            <a:endParaRPr lang="en-GB" b="1" dirty="0">
              <a:latin typeface="Calibri"/>
              <a:cs typeface="Calibri"/>
            </a:endParaRPr>
          </a:p>
        </p:txBody>
      </p:sp>
      <p:grpSp>
        <p:nvGrpSpPr>
          <p:cNvPr id="64515" name="Group 5"/>
          <p:cNvGrpSpPr>
            <a:grpSpLocks/>
          </p:cNvGrpSpPr>
          <p:nvPr/>
        </p:nvGrpSpPr>
        <p:grpSpPr bwMode="auto">
          <a:xfrm>
            <a:off x="3908425" y="2041525"/>
            <a:ext cx="5084763" cy="2774950"/>
            <a:chOff x="7392" y="2743200"/>
            <a:chExt cx="5084191" cy="2774221"/>
          </a:xfrm>
        </p:grpSpPr>
        <p:pic>
          <p:nvPicPr>
            <p:cNvPr id="645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2857354"/>
              <a:ext cx="3124200" cy="11081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2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2" y="4063506"/>
              <a:ext cx="5084191" cy="143820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26" name="Rounded Rectangle 4"/>
            <p:cNvSpPr>
              <a:spLocks noChangeArrowheads="1"/>
            </p:cNvSpPr>
            <p:nvPr/>
          </p:nvSpPr>
          <p:spPr bwMode="auto">
            <a:xfrm>
              <a:off x="228030" y="2743200"/>
              <a:ext cx="4725455" cy="2774221"/>
            </a:xfrm>
            <a:prstGeom prst="roundRect">
              <a:avLst>
                <a:gd name="adj" fmla="val 16667"/>
              </a:avLst>
            </a:prstGeom>
            <a:noFill/>
            <a:ln w="38100">
              <a:solidFill>
                <a:srgbClr val="3366FF"/>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Arial" charset="0"/>
                <a:buNone/>
              </a:pPr>
              <a:endParaRPr lang="en-US"/>
            </a:p>
          </p:txBody>
        </p:sp>
      </p:grpSp>
      <p:grpSp>
        <p:nvGrpSpPr>
          <p:cNvPr id="64516" name="Group 7"/>
          <p:cNvGrpSpPr>
            <a:grpSpLocks/>
          </p:cNvGrpSpPr>
          <p:nvPr/>
        </p:nvGrpSpPr>
        <p:grpSpPr bwMode="auto">
          <a:xfrm>
            <a:off x="65088" y="1905000"/>
            <a:ext cx="3948112" cy="3276600"/>
            <a:chOff x="4953000" y="2133600"/>
            <a:chExt cx="3948162" cy="3276599"/>
          </a:xfrm>
        </p:grpSpPr>
        <p:pic>
          <p:nvPicPr>
            <p:cNvPr id="64521" name="Picture 2"/>
            <p:cNvPicPr>
              <a:picLocks noChangeAspect="1" noChangeArrowheads="1"/>
            </p:cNvPicPr>
            <p:nvPr/>
          </p:nvPicPr>
          <p:blipFill>
            <a:blip r:embed="rId5">
              <a:extLst>
                <a:ext uri="{28A0092B-C50C-407E-A947-70E740481C1C}">
                  <a14:useLocalDpi xmlns:a14="http://schemas.microsoft.com/office/drawing/2010/main" val="0"/>
                </a:ext>
              </a:extLst>
            </a:blip>
            <a:srcRect l="3386" t="5029" r="4291"/>
            <a:stretch>
              <a:fillRect/>
            </a:stretch>
          </p:blipFill>
          <p:spPr bwMode="auto">
            <a:xfrm>
              <a:off x="4953000" y="2133600"/>
              <a:ext cx="3939655" cy="257725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5078414" y="4525962"/>
              <a:ext cx="3822748" cy="708025"/>
            </a:xfrm>
            <a:prstGeom prst="rect">
              <a:avLst/>
            </a:prstGeom>
          </p:spPr>
          <p:txBody>
            <a:bodyPr wrap="none">
              <a:spAutoFit/>
            </a:bodyPr>
            <a:lstStyle/>
            <a:p>
              <a:pPr>
                <a:defRPr/>
              </a:pPr>
              <a:r>
                <a:rPr lang="en-GB" sz="2000" i="1" dirty="0">
                  <a:solidFill>
                    <a:schemeClr val="tx1"/>
                  </a:solidFill>
                  <a:latin typeface="+mn-lt"/>
                  <a:ea typeface="+mn-ea"/>
                </a:rPr>
                <a:t>X - f</a:t>
              </a:r>
              <a:r>
                <a:rPr lang="en-GB" sz="2000" dirty="0">
                  <a:solidFill>
                    <a:schemeClr val="tx1"/>
                  </a:solidFill>
                  <a:latin typeface="+mn-lt"/>
                  <a:ea typeface="+mn-ea"/>
                </a:rPr>
                <a:t>easible search space</a:t>
              </a:r>
            </a:p>
            <a:p>
              <a:pPr>
                <a:defRPr/>
              </a:pPr>
              <a:r>
                <a:rPr lang="en-US" sz="2000" i="1" dirty="0">
                  <a:solidFill>
                    <a:schemeClr val="tx1"/>
                  </a:solidFill>
                  <a:latin typeface="+mn-lt"/>
                  <a:ea typeface="+mn-ea"/>
                </a:rPr>
                <a:t>E</a:t>
              </a:r>
              <a:r>
                <a:rPr lang="en-US" sz="2000" i="1" baseline="-25000" dirty="0">
                  <a:solidFill>
                    <a:schemeClr val="tx1"/>
                  </a:solidFill>
                  <a:latin typeface="+mn-lt"/>
                  <a:ea typeface="+mn-ea"/>
                </a:rPr>
                <a:t>t</a:t>
              </a:r>
              <a:r>
                <a:rPr lang="en-US" sz="2000" dirty="0">
                  <a:solidFill>
                    <a:schemeClr val="tx1"/>
                  </a:solidFill>
                  <a:latin typeface="+mn-lt"/>
                  <a:ea typeface="+mn-ea"/>
                </a:rPr>
                <a:t> </a:t>
              </a:r>
              <a:r>
                <a:rPr lang="en-US" sz="2000" dirty="0">
                  <a:solidFill>
                    <a:schemeClr val="tx1"/>
                  </a:solidFill>
                  <a:latin typeface="+mn-lt"/>
                  <a:ea typeface="MS UI Gothic"/>
                </a:rPr>
                <a:t>⊆X - e</a:t>
              </a:r>
              <a:r>
                <a:rPr lang="en-US" sz="2000" dirty="0">
                  <a:solidFill>
                    <a:schemeClr val="tx1"/>
                  </a:solidFill>
                  <a:latin typeface="+mn-lt"/>
                  <a:ea typeface="+mn-ea"/>
                </a:rPr>
                <a:t>valuable search space</a:t>
              </a:r>
            </a:p>
          </p:txBody>
        </p:sp>
        <p:sp>
          <p:nvSpPr>
            <p:cNvPr id="64523" name="Rounded Rectangle 6"/>
            <p:cNvSpPr>
              <a:spLocks noChangeArrowheads="1"/>
            </p:cNvSpPr>
            <p:nvPr/>
          </p:nvSpPr>
          <p:spPr bwMode="auto">
            <a:xfrm>
              <a:off x="5006976" y="2133600"/>
              <a:ext cx="3894186" cy="3276599"/>
            </a:xfrm>
            <a:prstGeom prst="roundRect">
              <a:avLst>
                <a:gd name="adj" fmla="val 16667"/>
              </a:avLst>
            </a:prstGeom>
            <a:noFill/>
            <a:ln w="381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Arial" charset="0"/>
                <a:buNone/>
              </a:pPr>
              <a:endParaRPr lang="en-US"/>
            </a:p>
          </p:txBody>
        </p:sp>
      </p:grpSp>
      <p:sp>
        <p:nvSpPr>
          <p:cNvPr id="64517" name="Rectangle 9"/>
          <p:cNvSpPr>
            <a:spLocks noChangeArrowheads="1"/>
          </p:cNvSpPr>
          <p:nvPr/>
        </p:nvSpPr>
        <p:spPr bwMode="auto">
          <a:xfrm>
            <a:off x="1592263" y="5232400"/>
            <a:ext cx="6027737" cy="8302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400" i="1">
                <a:solidFill>
                  <a:schemeClr val="tx1"/>
                </a:solidFill>
              </a:rPr>
              <a:t>E</a:t>
            </a:r>
            <a:r>
              <a:rPr lang="en-US" sz="2400" i="1" baseline="-25000">
                <a:solidFill>
                  <a:schemeClr val="tx1"/>
                </a:solidFill>
              </a:rPr>
              <a:t>t  </a:t>
            </a:r>
            <a:r>
              <a:rPr lang="en-US" sz="2400">
                <a:solidFill>
                  <a:schemeClr val="tx1"/>
                </a:solidFill>
              </a:rPr>
              <a:t>can be defined in terms of (constraint) schemata, e.g. </a:t>
            </a:r>
            <a:r>
              <a:rPr lang="en-US" sz="2400" i="1">
                <a:solidFill>
                  <a:schemeClr val="tx1"/>
                </a:solidFill>
              </a:rPr>
              <a:t>H</a:t>
            </a:r>
            <a:r>
              <a:rPr lang="en-US" sz="2400">
                <a:solidFill>
                  <a:schemeClr val="tx1"/>
                </a:solidFill>
              </a:rPr>
              <a:t> = (*1**0)</a:t>
            </a:r>
            <a:endParaRPr lang="en-US" sz="2400"/>
          </a:p>
        </p:txBody>
      </p:sp>
      <p:sp>
        <p:nvSpPr>
          <p:cNvPr id="16" name="Rectangle 16"/>
          <p:cNvSpPr>
            <a:spLocks noChangeArrowheads="1"/>
          </p:cNvSpPr>
          <p:nvPr/>
        </p:nvSpPr>
        <p:spPr bwMode="auto">
          <a:xfrm>
            <a:off x="-15875" y="6093296"/>
            <a:ext cx="9302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solidFill>
                  <a:schemeClr val="tx1"/>
                </a:solidFill>
              </a:rPr>
              <a:t>R. Allmendinger and J. Knowles (2012): </a:t>
            </a:r>
            <a:r>
              <a:rPr lang="en-GB" sz="1000" b="1" dirty="0">
                <a:solidFill>
                  <a:schemeClr val="tx1"/>
                </a:solidFill>
              </a:rPr>
              <a:t>On Handling Ephemeral Resource Constraints in Evolutionary Search</a:t>
            </a:r>
            <a:r>
              <a:rPr lang="en-GB" sz="1000" dirty="0">
                <a:solidFill>
                  <a:schemeClr val="tx1"/>
                </a:solidFill>
              </a:rPr>
              <a:t>. </a:t>
            </a:r>
            <a:r>
              <a:rPr lang="en-GB" sz="1000" i="1" dirty="0">
                <a:solidFill>
                  <a:schemeClr val="tx1"/>
                </a:solidFill>
              </a:rPr>
              <a:t>Evolutionary Computation</a:t>
            </a:r>
            <a:r>
              <a:rPr lang="en-GB" sz="1000" dirty="0">
                <a:solidFill>
                  <a:schemeClr val="tx1"/>
                </a:solidFill>
              </a:rPr>
              <a:t>, 21(3): 497-531.</a:t>
            </a:r>
          </a:p>
          <a:p>
            <a:r>
              <a:rPr lang="en-GB" sz="1000" dirty="0">
                <a:solidFill>
                  <a:schemeClr val="tx1"/>
                </a:solidFill>
              </a:rPr>
              <a:t>R. Allmendinger (2012): </a:t>
            </a:r>
            <a:r>
              <a:rPr lang="en-GB" sz="1000" b="1" dirty="0">
                <a:solidFill>
                  <a:schemeClr val="tx1"/>
                </a:solidFill>
              </a:rPr>
              <a:t>Tuning Evolutionary Search for Closed-Loop Optimization</a:t>
            </a:r>
            <a:r>
              <a:rPr lang="en-GB" sz="1000" dirty="0">
                <a:solidFill>
                  <a:schemeClr val="tx1"/>
                </a:solidFill>
              </a:rPr>
              <a:t>. PhD thesis. Department of Computer Science, University of Manchester, UK.</a:t>
            </a:r>
            <a:endParaRPr lang="en-US" sz="1000" dirty="0">
              <a:solidFill>
                <a:schemeClr val="tx1"/>
              </a:solidFill>
            </a:endParaRPr>
          </a:p>
        </p:txBody>
      </p:sp>
      <p:sp>
        <p:nvSpPr>
          <p:cNvPr id="17"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399071149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ChangeArrowheads="1"/>
          </p:cNvSpPr>
          <p:nvPr/>
        </p:nvSpPr>
        <p:spPr bwMode="auto">
          <a:xfrm>
            <a:off x="304800" y="1295400"/>
            <a:ext cx="8458200"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5750"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ERCs raise many questions:</a:t>
            </a:r>
          </a:p>
          <a:p>
            <a:pPr marL="742950" lvl="1"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Who/what is in control ?</a:t>
            </a:r>
          </a:p>
          <a:p>
            <a:pPr marL="742950" lvl="1"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How to mesh scheduling with optimization</a:t>
            </a:r>
          </a:p>
          <a:p>
            <a:pPr marL="742950" lvl="1"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How to prevent diversity loss</a:t>
            </a:r>
            <a:r>
              <a:rPr lang="en-GB" sz="2400" dirty="0" smtClean="0">
                <a:solidFill>
                  <a:schemeClr val="tx1"/>
                </a:solidFill>
                <a:latin typeface="Calibri"/>
                <a:cs typeface="Calibri"/>
              </a:rPr>
              <a:t>/drift </a:t>
            </a:r>
            <a:r>
              <a:rPr lang="en-GB" sz="2400" dirty="0">
                <a:solidFill>
                  <a:schemeClr val="tx1"/>
                </a:solidFill>
                <a:latin typeface="Calibri"/>
                <a:cs typeface="Calibri"/>
              </a:rPr>
              <a:t>effects</a:t>
            </a:r>
          </a:p>
          <a:p>
            <a:pPr marL="742950" lvl="1"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How to reduce wastage of materials</a:t>
            </a:r>
          </a:p>
          <a:p>
            <a:pPr marL="285750"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400" dirty="0">
                <a:solidFill>
                  <a:schemeClr val="tx1"/>
                </a:solidFill>
                <a:latin typeface="Calibri"/>
                <a:cs typeface="Calibri"/>
              </a:rPr>
              <a:t>Many examples of ERCs available due to the complex nature of resources</a:t>
            </a:r>
          </a:p>
          <a:p>
            <a:pPr marL="285750" indent="-28575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400" dirty="0">
              <a:solidFill>
                <a:schemeClr val="tx1"/>
              </a:solidFill>
              <a:latin typeface="Calibri"/>
              <a:cs typeface="Calibri"/>
            </a:endParaRPr>
          </a:p>
        </p:txBody>
      </p:sp>
      <p:sp>
        <p:nvSpPr>
          <p:cNvPr id="65542" name="Right Arrow 3"/>
          <p:cNvSpPr>
            <a:spLocks noChangeArrowheads="1"/>
          </p:cNvSpPr>
          <p:nvPr/>
        </p:nvSpPr>
        <p:spPr bwMode="auto">
          <a:xfrm>
            <a:off x="419100" y="5234905"/>
            <a:ext cx="685800" cy="534988"/>
          </a:xfrm>
          <a:prstGeom prst="rightArrow">
            <a:avLst>
              <a:gd name="adj1" fmla="val 50000"/>
              <a:gd name="adj2" fmla="val 50000"/>
            </a:avLst>
          </a:prstGeom>
          <a:solidFill>
            <a:srgbClr val="00B8FF"/>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buClr>
                <a:srgbClr val="000000"/>
              </a:buClr>
              <a:buSzPct val="100000"/>
              <a:buFont typeface="Arial" charset="0"/>
              <a:buNone/>
            </a:pPr>
            <a:endParaRPr lang="en-US">
              <a:latin typeface="Calibri"/>
              <a:cs typeface="Calibri"/>
            </a:endParaRPr>
          </a:p>
        </p:txBody>
      </p:sp>
      <p:sp>
        <p:nvSpPr>
          <p:cNvPr id="65543" name="Rectangle 4"/>
          <p:cNvSpPr>
            <a:spLocks noChangeArrowheads="1"/>
          </p:cNvSpPr>
          <p:nvPr/>
        </p:nvSpPr>
        <p:spPr bwMode="auto">
          <a:xfrm>
            <a:off x="1295400" y="5117430"/>
            <a:ext cx="76962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2400" dirty="0">
                <a:solidFill>
                  <a:schemeClr val="tx1"/>
                </a:solidFill>
                <a:latin typeface="Calibri"/>
                <a:cs typeface="Calibri"/>
              </a:rPr>
              <a:t>We have developed a taxonomy and framework to describe and simulate different realistic types of ERCs</a:t>
            </a:r>
          </a:p>
        </p:txBody>
      </p:sp>
      <p:sp>
        <p:nvSpPr>
          <p:cNvPr id="8"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
        <p:nvSpPr>
          <p:cNvPr id="9" name="Rectangle 16"/>
          <p:cNvSpPr>
            <a:spLocks noChangeArrowheads="1"/>
          </p:cNvSpPr>
          <p:nvPr/>
        </p:nvSpPr>
        <p:spPr bwMode="auto">
          <a:xfrm>
            <a:off x="-15875" y="6093296"/>
            <a:ext cx="93027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solidFill>
                  <a:schemeClr val="tx1"/>
                </a:solidFill>
              </a:rPr>
              <a:t>R. Allmendinger and J. Knowles (2012): </a:t>
            </a:r>
            <a:r>
              <a:rPr lang="en-GB" sz="1000" b="1" dirty="0">
                <a:solidFill>
                  <a:schemeClr val="tx1"/>
                </a:solidFill>
              </a:rPr>
              <a:t>On Handling Ephemeral Resource Constraints in Evolutionary Search</a:t>
            </a:r>
            <a:r>
              <a:rPr lang="en-GB" sz="1000" dirty="0">
                <a:solidFill>
                  <a:schemeClr val="tx1"/>
                </a:solidFill>
              </a:rPr>
              <a:t>. </a:t>
            </a:r>
            <a:r>
              <a:rPr lang="en-GB" sz="1000" i="1" dirty="0">
                <a:solidFill>
                  <a:schemeClr val="tx1"/>
                </a:solidFill>
              </a:rPr>
              <a:t>Evolutionary Computation</a:t>
            </a:r>
            <a:r>
              <a:rPr lang="en-GB" sz="1000" dirty="0">
                <a:solidFill>
                  <a:schemeClr val="tx1"/>
                </a:solidFill>
              </a:rPr>
              <a:t>, 21(3): 497-531.</a:t>
            </a:r>
          </a:p>
          <a:p>
            <a:r>
              <a:rPr lang="en-GB" sz="1000" dirty="0">
                <a:solidFill>
                  <a:schemeClr val="tx1"/>
                </a:solidFill>
              </a:rPr>
              <a:t>R. Allmendinger (2012): </a:t>
            </a:r>
            <a:r>
              <a:rPr lang="en-GB" sz="1000" b="1" dirty="0">
                <a:solidFill>
                  <a:schemeClr val="tx1"/>
                </a:solidFill>
              </a:rPr>
              <a:t>Tuning Evolutionary Search for Closed-Loop Optimization</a:t>
            </a:r>
            <a:r>
              <a:rPr lang="en-GB" sz="1000" dirty="0">
                <a:solidFill>
                  <a:schemeClr val="tx1"/>
                </a:solidFill>
              </a:rPr>
              <a:t>. PhD thesis. Department of Computer Science, University of Manchester, UK.</a:t>
            </a:r>
            <a:endParaRPr lang="en-US" sz="1000" dirty="0">
              <a:solidFill>
                <a:schemeClr val="tx1"/>
              </a:solidFill>
            </a:endParaRPr>
          </a:p>
        </p:txBody>
      </p:sp>
    </p:spTree>
    <p:extLst>
      <p:ext uri="{BB962C8B-B14F-4D97-AF65-F5344CB8AC3E}">
        <p14:creationId xmlns:p14="http://schemas.microsoft.com/office/powerpoint/2010/main" val="14640409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2"/>
          <p:cNvSpPr>
            <a:spLocks noChangeArrowheads="1"/>
          </p:cNvSpPr>
          <p:nvPr/>
        </p:nvSpPr>
        <p:spPr bwMode="auto">
          <a:xfrm>
            <a:off x="98425" y="908720"/>
            <a:ext cx="91217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b="1" dirty="0">
                <a:solidFill>
                  <a:schemeClr val="tx1"/>
                </a:solidFill>
                <a:latin typeface="Calibri"/>
                <a:cs typeface="Calibri"/>
              </a:rPr>
              <a:t>Periodic ERC</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a:solidFill>
                  <a:schemeClr val="tx1"/>
                </a:solidFill>
                <a:latin typeface="Calibri"/>
                <a:cs typeface="Calibri"/>
              </a:rPr>
              <a:t>Models availability of a specific resource (defined by the constraint schema) at regular time intervals</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000" dirty="0">
                <a:solidFill>
                  <a:schemeClr val="tx1"/>
                </a:solidFill>
                <a:latin typeface="Calibri"/>
                <a:cs typeface="Calibri"/>
              </a:rPr>
              <a:t>E.g. </a:t>
            </a:r>
            <a:r>
              <a:rPr lang="en-GB" sz="2000" i="1" dirty="0">
                <a:solidFill>
                  <a:schemeClr val="tx1"/>
                </a:solidFill>
                <a:latin typeface="Calibri"/>
                <a:cs typeface="Calibri"/>
              </a:rPr>
              <a:t>“In an optimization problem requiring skilled engineers to operate instruments, on Mondays, only engineer </a:t>
            </a:r>
            <a:r>
              <a:rPr lang="en-GB" sz="2000" i="1" dirty="0" err="1">
                <a:solidFill>
                  <a:schemeClr val="tx1"/>
                </a:solidFill>
                <a:latin typeface="Calibri"/>
                <a:cs typeface="Calibri"/>
              </a:rPr>
              <a:t>eng</a:t>
            </a:r>
            <a:r>
              <a:rPr lang="en-GB" sz="2000" i="1" baseline="-25000" dirty="0" err="1">
                <a:solidFill>
                  <a:schemeClr val="tx1"/>
                </a:solidFill>
                <a:latin typeface="Calibri"/>
                <a:cs typeface="Calibri"/>
              </a:rPr>
              <a:t>i</a:t>
            </a:r>
            <a:r>
              <a:rPr lang="en-GB" sz="2000" i="1" dirty="0">
                <a:solidFill>
                  <a:schemeClr val="tx1"/>
                </a:solidFill>
                <a:latin typeface="Calibri"/>
                <a:cs typeface="Calibri"/>
              </a:rPr>
              <a:t> is available.”</a:t>
            </a:r>
          </a:p>
        </p:txBody>
      </p:sp>
      <p:pic>
        <p:nvPicPr>
          <p:cNvPr id="66563" name="Picture 2"/>
          <p:cNvPicPr>
            <a:picLocks noChangeAspect="1" noChangeArrowheads="1"/>
          </p:cNvPicPr>
          <p:nvPr/>
        </p:nvPicPr>
        <p:blipFill>
          <a:blip r:embed="rId3">
            <a:extLst>
              <a:ext uri="{28A0092B-C50C-407E-A947-70E740481C1C}">
                <a14:useLocalDpi xmlns:a14="http://schemas.microsoft.com/office/drawing/2010/main" val="0"/>
              </a:ext>
            </a:extLst>
          </a:blip>
          <a:srcRect l="7777" t="8949" r="2319"/>
          <a:stretch>
            <a:fillRect/>
          </a:stretch>
        </p:blipFill>
        <p:spPr bwMode="auto">
          <a:xfrm>
            <a:off x="122238" y="2874888"/>
            <a:ext cx="4878434" cy="1418208"/>
          </a:xfrm>
          <a:prstGeom prst="rect">
            <a:avLst/>
          </a:prstGeom>
          <a:noFill/>
          <a:ln w="38100">
            <a:solidFill>
              <a:srgbClr val="7030A0"/>
            </a:solidFill>
            <a:miter lim="800000"/>
            <a:headEnd/>
            <a:tailEnd/>
          </a:ln>
          <a:extLst>
            <a:ext uri="{909E8E84-426E-40dd-AFC4-6F175D3DCCD1}">
              <a14:hiddenFill xmlns:a14="http://schemas.microsoft.com/office/drawing/2010/main">
                <a:solidFill>
                  <a:srgbClr val="00B8FF"/>
                </a:solidFill>
              </a14:hiddenFill>
            </a:ext>
          </a:extLst>
        </p:spPr>
      </p:pic>
      <p:pic>
        <p:nvPicPr>
          <p:cNvPr id="6656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72088" y="4011613"/>
            <a:ext cx="3546475" cy="45085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66565" name="Slide Number Placeholder 2"/>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charset="0"/>
                <a:ea typeface="ＭＳ Ｐゴシック" charset="0"/>
              </a:defRPr>
            </a:lvl1pPr>
            <a:lvl2pPr marL="742950" indent="-285750">
              <a:defRPr sz="2000">
                <a:solidFill>
                  <a:srgbClr val="000000"/>
                </a:solidFill>
                <a:latin typeface="Arial" charset="0"/>
                <a:ea typeface="ＭＳ Ｐゴシック" charset="0"/>
              </a:defRPr>
            </a:lvl2pPr>
            <a:lvl3pPr>
              <a:defRPr>
                <a:solidFill>
                  <a:srgbClr val="000000"/>
                </a:solidFill>
                <a:latin typeface="Arial" charset="0"/>
                <a:ea typeface="ＭＳ Ｐゴシック" charset="0"/>
              </a:defRPr>
            </a:lvl3pPr>
            <a:lvl4pPr>
              <a:defRPr sz="1600">
                <a:solidFill>
                  <a:srgbClr val="000000"/>
                </a:solidFill>
                <a:latin typeface="Arial" charset="0"/>
                <a:ea typeface="ＭＳ Ｐゴシック" charset="0"/>
              </a:defRPr>
            </a:lvl4pPr>
            <a:lvl5pPr>
              <a:defRPr sz="1600">
                <a:solidFill>
                  <a:srgbClr val="000000"/>
                </a:solidFill>
                <a:latin typeface="Arial" charset="0"/>
                <a:ea typeface="ＭＳ Ｐゴシック" charset="0"/>
              </a:defRPr>
            </a:lvl5pPr>
            <a:lvl6pPr>
              <a:buFont typeface="Arial" charset="0"/>
              <a:defRPr sz="1600">
                <a:solidFill>
                  <a:srgbClr val="000000"/>
                </a:solidFill>
                <a:latin typeface="Arial" charset="0"/>
                <a:ea typeface="ＭＳ Ｐゴシック" charset="0"/>
              </a:defRPr>
            </a:lvl6pPr>
            <a:lvl7pPr>
              <a:buFont typeface="Arial" charset="0"/>
              <a:defRPr sz="1600">
                <a:solidFill>
                  <a:srgbClr val="000000"/>
                </a:solidFill>
                <a:latin typeface="Arial" charset="0"/>
                <a:ea typeface="ＭＳ Ｐゴシック" charset="0"/>
              </a:defRPr>
            </a:lvl7pPr>
            <a:lvl8pPr>
              <a:buFont typeface="Arial" charset="0"/>
              <a:defRPr sz="1600">
                <a:solidFill>
                  <a:srgbClr val="000000"/>
                </a:solidFill>
                <a:latin typeface="Arial" charset="0"/>
                <a:ea typeface="ＭＳ Ｐゴシック" charset="0"/>
              </a:defRPr>
            </a:lvl8pPr>
            <a:lvl9pPr>
              <a:buFont typeface="Arial" charset="0"/>
              <a:defRPr sz="1600">
                <a:solidFill>
                  <a:srgbClr val="000000"/>
                </a:solidFill>
                <a:latin typeface="Arial" charset="0"/>
                <a:ea typeface="ＭＳ Ｐゴシック" charset="0"/>
              </a:defRPr>
            </a:lvl9pPr>
          </a:lstStyle>
          <a:p>
            <a:fld id="{86EA01FD-1461-8740-AFAD-CC91959DD812}" type="slidenum">
              <a:rPr lang="nl-NL" sz="1200">
                <a:solidFill>
                  <a:schemeClr val="tx1"/>
                </a:solidFill>
              </a:rPr>
              <a:pPr/>
              <a:t>66</a:t>
            </a:fld>
            <a:endParaRPr lang="nl-NL" sz="1200">
              <a:solidFill>
                <a:schemeClr val="tx1"/>
              </a:solidFill>
            </a:endParaRPr>
          </a:p>
        </p:txBody>
      </p:sp>
      <p:pic>
        <p:nvPicPr>
          <p:cNvPr id="66567"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63" y="4505325"/>
            <a:ext cx="8516937" cy="23272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568" name="Picture 11" descr="Image result for dont work on mond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9738" y="5233988"/>
            <a:ext cx="2382837"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Rectangle 2"/>
          <p:cNvSpPr>
            <a:spLocks noChangeArrowheads="1"/>
          </p:cNvSpPr>
          <p:nvPr/>
        </p:nvSpPr>
        <p:spPr bwMode="auto">
          <a:xfrm>
            <a:off x="5189538" y="2692400"/>
            <a:ext cx="3751262" cy="120015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800" dirty="0">
                <a:solidFill>
                  <a:schemeClr val="tx1"/>
                </a:solidFill>
                <a:latin typeface="Calibri"/>
                <a:cs typeface="Calibri"/>
              </a:rPr>
              <a:t>If </a:t>
            </a:r>
            <a:r>
              <a:rPr lang="en-US" sz="1800" i="1" dirty="0" err="1">
                <a:solidFill>
                  <a:schemeClr val="tx1"/>
                </a:solidFill>
                <a:latin typeface="Calibri"/>
                <a:cs typeface="Calibri"/>
              </a:rPr>
              <a:t>eng</a:t>
            </a:r>
            <a:r>
              <a:rPr lang="en-US" sz="1800" i="1" baseline="-25000" dirty="0" err="1">
                <a:solidFill>
                  <a:schemeClr val="tx1"/>
                </a:solidFill>
                <a:latin typeface="Calibri"/>
                <a:cs typeface="Calibri"/>
              </a:rPr>
              <a:t>i</a:t>
            </a:r>
            <a:r>
              <a:rPr lang="en-US" sz="1800" i="1" baseline="-25000" dirty="0">
                <a:solidFill>
                  <a:schemeClr val="tx1"/>
                </a:solidFill>
                <a:latin typeface="Calibri"/>
                <a:cs typeface="Calibri"/>
              </a:rPr>
              <a:t> </a:t>
            </a:r>
            <a:r>
              <a:rPr lang="en-US" sz="1800" dirty="0">
                <a:solidFill>
                  <a:schemeClr val="tx1"/>
                </a:solidFill>
                <a:latin typeface="Calibri"/>
                <a:cs typeface="Calibri"/>
              </a:rPr>
              <a:t>is required for setups 1 to 3, and setups are indicated by the 1</a:t>
            </a:r>
            <a:r>
              <a:rPr lang="en-US" sz="1800" baseline="30000" dirty="0">
                <a:solidFill>
                  <a:schemeClr val="tx1"/>
                </a:solidFill>
                <a:latin typeface="Calibri"/>
                <a:cs typeface="Calibri"/>
              </a:rPr>
              <a:t>st</a:t>
            </a:r>
            <a:r>
              <a:rPr lang="en-US" sz="1800" dirty="0">
                <a:solidFill>
                  <a:schemeClr val="tx1"/>
                </a:solidFill>
                <a:latin typeface="Calibri"/>
                <a:cs typeface="Calibri"/>
              </a:rPr>
              <a:t> variable (out of 5), </a:t>
            </a:r>
            <a:r>
              <a:rPr lang="en-US" sz="1800" dirty="0" smtClean="0">
                <a:solidFill>
                  <a:schemeClr val="tx1"/>
                </a:solidFill>
                <a:latin typeface="Calibri"/>
                <a:cs typeface="Calibri"/>
              </a:rPr>
              <a:t>then </a:t>
            </a:r>
            <a:r>
              <a:rPr lang="en-US" sz="1800" i="1" dirty="0">
                <a:solidFill>
                  <a:schemeClr val="tx1"/>
                </a:solidFill>
                <a:latin typeface="Calibri"/>
                <a:cs typeface="Calibri"/>
              </a:rPr>
              <a:t>H</a:t>
            </a:r>
            <a:r>
              <a:rPr lang="en-US" sz="1800" dirty="0">
                <a:solidFill>
                  <a:schemeClr val="tx1"/>
                </a:solidFill>
                <a:latin typeface="Calibri"/>
                <a:cs typeface="Calibri"/>
              </a:rPr>
              <a:t> = (1****) v (2****) v (3****) </a:t>
            </a:r>
            <a:endParaRPr lang="en-US" sz="1800" dirty="0">
              <a:latin typeface="Calibri"/>
              <a:cs typeface="Calibri"/>
            </a:endParaRPr>
          </a:p>
        </p:txBody>
      </p:sp>
      <p:sp>
        <p:nvSpPr>
          <p:cNvPr id="11"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28650796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875" y="3768725"/>
            <a:ext cx="2270125" cy="11430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a:spLocks noChangeArrowheads="1"/>
          </p:cNvSpPr>
          <p:nvPr/>
        </p:nvSpPr>
        <p:spPr bwMode="auto">
          <a:xfrm>
            <a:off x="114300" y="1066800"/>
            <a:ext cx="902970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b="1" dirty="0">
                <a:solidFill>
                  <a:schemeClr val="tx1"/>
                </a:solidFill>
                <a:latin typeface="Calibri"/>
                <a:cs typeface="Calibri"/>
              </a:rPr>
              <a:t>Commitment relaxation ERC</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Commits an optimizer to a specific variable value combination for some period of time whenever it uses this particular combination,</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E.g. </a:t>
            </a:r>
            <a:r>
              <a:rPr lang="en-GB" sz="2200" i="1" dirty="0">
                <a:solidFill>
                  <a:schemeClr val="tx1"/>
                </a:solidFill>
                <a:latin typeface="Calibri"/>
                <a:cs typeface="Calibri"/>
              </a:rPr>
              <a:t>“In an optimization problem involving the selection of instrument settings, the configuration, c, once set, cannot be changed during the remainder of the working day.”</a:t>
            </a:r>
          </a:p>
        </p:txBody>
      </p:sp>
      <p:pic>
        <p:nvPicPr>
          <p:cNvPr id="67588" name="Picture 2"/>
          <p:cNvPicPr>
            <a:picLocks noChangeAspect="1" noChangeArrowheads="1"/>
          </p:cNvPicPr>
          <p:nvPr/>
        </p:nvPicPr>
        <p:blipFill>
          <a:blip r:embed="rId4">
            <a:extLst>
              <a:ext uri="{28A0092B-C50C-407E-A947-70E740481C1C}">
                <a14:useLocalDpi xmlns:a14="http://schemas.microsoft.com/office/drawing/2010/main" val="0"/>
              </a:ext>
            </a:extLst>
          </a:blip>
          <a:srcRect l="6245" t="9422" b="12219"/>
          <a:stretch>
            <a:fillRect/>
          </a:stretch>
        </p:blipFill>
        <p:spPr bwMode="auto">
          <a:xfrm>
            <a:off x="147638" y="3654425"/>
            <a:ext cx="6597650" cy="1371600"/>
          </a:xfrm>
          <a:prstGeom prst="rect">
            <a:avLst/>
          </a:prstGeom>
          <a:noFill/>
          <a:ln w="38100">
            <a:solidFill>
              <a:srgbClr val="00B050"/>
            </a:solidFill>
            <a:miter lim="800000"/>
            <a:headEnd/>
            <a:tailEnd/>
          </a:ln>
          <a:extLst>
            <a:ext uri="{909E8E84-426E-40dd-AFC4-6F175D3DCCD1}">
              <a14:hiddenFill xmlns:a14="http://schemas.microsoft.com/office/drawing/2010/main">
                <a:solidFill>
                  <a:srgbClr val="00B8FF"/>
                </a:solidFill>
              </a14:hiddenFill>
            </a:ext>
          </a:extLst>
        </p:spPr>
      </p:pic>
      <p:pic>
        <p:nvPicPr>
          <p:cNvPr id="6758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5410200"/>
            <a:ext cx="6715125" cy="685800"/>
          </a:xfrm>
          <a:prstGeom prst="rect">
            <a:avLst/>
          </a:prstGeom>
          <a:solidFill>
            <a:schemeClr val="tx1"/>
          </a:solidFill>
          <a:ln w="28575">
            <a:solidFill>
              <a:srgbClr val="FFC000"/>
            </a:solidFill>
            <a:miter lim="800000"/>
            <a:headEnd/>
            <a:tailEnd/>
          </a:ln>
        </p:spPr>
      </p:pic>
      <p:sp>
        <p:nvSpPr>
          <p:cNvPr id="8"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29353941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1143000"/>
            <a:ext cx="8763000" cy="1277273"/>
          </a:xfrm>
          <a:prstGeom prst="rect">
            <a:avLst/>
          </a:prstGeom>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b="1" dirty="0">
                <a:solidFill>
                  <a:schemeClr val="tx1"/>
                </a:solidFill>
                <a:latin typeface="Calibri"/>
                <a:ea typeface="+mn-ea"/>
                <a:cs typeface="Calibri"/>
              </a:rPr>
              <a:t>Random ERC:</a:t>
            </a:r>
            <a:r>
              <a:rPr lang="en-GB" altLang="en-US" sz="2200" dirty="0">
                <a:solidFill>
                  <a:schemeClr val="tx1"/>
                </a:solidFill>
                <a:latin typeface="Calibri"/>
                <a:ea typeface="+mn-ea"/>
                <a:cs typeface="Calibri"/>
              </a:rPr>
              <a:t> </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dirty="0">
                <a:solidFill>
                  <a:schemeClr val="tx1"/>
                </a:solidFill>
                <a:latin typeface="Calibri"/>
                <a:ea typeface="+mn-ea"/>
                <a:cs typeface="Calibri"/>
              </a:rPr>
              <a:t>A random ERC models the temporary non-availability of randomly selected resources</a:t>
            </a:r>
          </a:p>
        </p:txBody>
      </p:sp>
      <p:pic>
        <p:nvPicPr>
          <p:cNvPr id="68613"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563813"/>
            <a:ext cx="5734050" cy="2390775"/>
          </a:xfrm>
          <a:prstGeom prst="rect">
            <a:avLst/>
          </a:prstGeom>
          <a:noFill/>
          <a:ln w="28575">
            <a:solidFill>
              <a:srgbClr val="00B050"/>
            </a:solidFill>
            <a:miter lim="800000"/>
            <a:headEnd/>
            <a:tailEnd/>
          </a:ln>
          <a:extLst>
            <a:ext uri="{909E8E84-426E-40dd-AFC4-6F175D3DCCD1}">
              <a14:hiddenFill xmlns:a14="http://schemas.microsoft.com/office/drawing/2010/main">
                <a:solidFill>
                  <a:srgbClr val="00B8FF"/>
                </a:solidFill>
              </a14:hiddenFill>
            </a:ext>
          </a:extLst>
        </p:spPr>
      </p:pic>
      <p:pic>
        <p:nvPicPr>
          <p:cNvPr id="68614"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5275263"/>
            <a:ext cx="4714875" cy="533400"/>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pic>
        <p:nvPicPr>
          <p:cNvPr id="68615" name="Picture 18" descr="Image result for machine breakdow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6175" y="2771775"/>
            <a:ext cx="295751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16214341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496" y="1124744"/>
            <a:ext cx="3581400" cy="5339923"/>
          </a:xfrm>
          <a:prstGeom prst="rect">
            <a:avLst/>
          </a:prstGeom>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b="1" dirty="0">
                <a:solidFill>
                  <a:schemeClr val="tx1"/>
                </a:solidFill>
                <a:latin typeface="Calibri"/>
                <a:ea typeface="+mn-ea"/>
                <a:cs typeface="Calibri"/>
              </a:rPr>
              <a:t>Commitment composite ERC:</a:t>
            </a:r>
            <a:r>
              <a:rPr lang="en-GB" altLang="en-US" sz="2200" dirty="0">
                <a:solidFill>
                  <a:schemeClr val="tx1"/>
                </a:solidFill>
                <a:latin typeface="Calibri"/>
                <a:ea typeface="+mn-ea"/>
                <a:cs typeface="Calibri"/>
              </a:rPr>
              <a:t> </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dirty="0">
                <a:solidFill>
                  <a:schemeClr val="tx1"/>
                </a:solidFill>
                <a:latin typeface="Calibri"/>
                <a:ea typeface="+mn-ea"/>
                <a:cs typeface="Calibri"/>
              </a:rPr>
              <a:t>Decision variables define a composite (a constraint schema) that requires resources to be available to evaluate solution. </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dirty="0">
                <a:solidFill>
                  <a:schemeClr val="tx1"/>
                </a:solidFill>
                <a:latin typeface="Calibri"/>
                <a:ea typeface="+mn-ea"/>
                <a:cs typeface="Calibri"/>
              </a:rPr>
              <a:t>Limited storage cells</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dirty="0">
                <a:solidFill>
                  <a:schemeClr val="tx1"/>
                </a:solidFill>
                <a:latin typeface="Calibri"/>
                <a:ea typeface="+mn-ea"/>
                <a:cs typeface="Calibri"/>
              </a:rPr>
              <a:t>Time-lag between ordering and receiving resources</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dirty="0">
                <a:solidFill>
                  <a:schemeClr val="tx1"/>
                </a:solidFill>
                <a:latin typeface="Calibri"/>
                <a:ea typeface="+mn-ea"/>
                <a:cs typeface="Calibri"/>
              </a:rPr>
              <a:t>Resources have shelf life and limited reuses</a:t>
            </a:r>
          </a:p>
          <a:p>
            <a:pPr marL="342900" indent="-342900">
              <a:buFont typeface="Arial" panose="020B0604020202020204" pitchFamily="34"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defRPr/>
            </a:pPr>
            <a:r>
              <a:rPr lang="en-GB" altLang="en-US" sz="2200" i="1" dirty="0">
                <a:solidFill>
                  <a:schemeClr val="tx1"/>
                </a:solidFill>
                <a:latin typeface="Calibri"/>
                <a:ea typeface="+mn-ea"/>
                <a:cs typeface="Calibri"/>
              </a:rPr>
              <a:t>Silicon wafer example</a:t>
            </a:r>
          </a:p>
        </p:txBody>
      </p:sp>
      <p:pic>
        <p:nvPicPr>
          <p:cNvPr id="696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448425"/>
            <a:ext cx="4953000" cy="360363"/>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00B8FF"/>
                </a:solidFill>
              </a14:hiddenFill>
            </a:ext>
          </a:extLst>
        </p:spPr>
      </p:pic>
      <p:grpSp>
        <p:nvGrpSpPr>
          <p:cNvPr id="69636" name="Group 8"/>
          <p:cNvGrpSpPr>
            <a:grpSpLocks/>
          </p:cNvGrpSpPr>
          <p:nvPr/>
        </p:nvGrpSpPr>
        <p:grpSpPr bwMode="auto">
          <a:xfrm>
            <a:off x="3578225" y="838200"/>
            <a:ext cx="5565775" cy="5502275"/>
            <a:chOff x="3578553" y="844731"/>
            <a:chExt cx="5565447" cy="5503034"/>
          </a:xfrm>
        </p:grpSpPr>
        <p:grpSp>
          <p:nvGrpSpPr>
            <p:cNvPr id="69641" name="Group 4"/>
            <p:cNvGrpSpPr>
              <a:grpSpLocks/>
            </p:cNvGrpSpPr>
            <p:nvPr/>
          </p:nvGrpSpPr>
          <p:grpSpPr bwMode="auto">
            <a:xfrm>
              <a:off x="3578553" y="844731"/>
              <a:ext cx="5565447" cy="5503034"/>
              <a:chOff x="4190999" y="832221"/>
              <a:chExt cx="5565447" cy="5503034"/>
            </a:xfrm>
          </p:grpSpPr>
          <p:grpSp>
            <p:nvGrpSpPr>
              <p:cNvPr id="69643" name="Group 1"/>
              <p:cNvGrpSpPr>
                <a:grpSpLocks/>
              </p:cNvGrpSpPr>
              <p:nvPr/>
            </p:nvGrpSpPr>
            <p:grpSpPr bwMode="auto">
              <a:xfrm>
                <a:off x="4383774" y="832221"/>
                <a:ext cx="5372672" cy="5503034"/>
                <a:chOff x="2707374" y="854822"/>
                <a:chExt cx="5372672" cy="5503034"/>
              </a:xfrm>
            </p:grpSpPr>
            <p:pic>
              <p:nvPicPr>
                <p:cNvPr id="69646" name="Picture 2"/>
                <p:cNvPicPr>
                  <a:picLocks noChangeAspect="1" noChangeArrowheads="1"/>
                </p:cNvPicPr>
                <p:nvPr/>
              </p:nvPicPr>
              <p:blipFill>
                <a:blip r:embed="rId4">
                  <a:extLst>
                    <a:ext uri="{28A0092B-C50C-407E-A947-70E740481C1C}">
                      <a14:useLocalDpi xmlns:a14="http://schemas.microsoft.com/office/drawing/2010/main" val="0"/>
                    </a:ext>
                  </a:extLst>
                </a:blip>
                <a:srcRect l="13399" r="16830"/>
                <a:stretch>
                  <a:fillRect/>
                </a:stretch>
              </p:blipFill>
              <p:spPr bwMode="auto">
                <a:xfrm>
                  <a:off x="2707374" y="854822"/>
                  <a:ext cx="4971772" cy="5503034"/>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647" name="Picture 2"/>
                <p:cNvPicPr>
                  <a:picLocks noChangeAspect="1" noChangeArrowheads="1"/>
                </p:cNvPicPr>
                <p:nvPr/>
              </p:nvPicPr>
              <p:blipFill>
                <a:blip r:embed="rId4">
                  <a:extLst>
                    <a:ext uri="{28A0092B-C50C-407E-A947-70E740481C1C}">
                      <a14:useLocalDpi xmlns:a14="http://schemas.microsoft.com/office/drawing/2010/main" val="0"/>
                    </a:ext>
                  </a:extLst>
                </a:blip>
                <a:srcRect l="82851" t="40828" b="50000"/>
                <a:stretch>
                  <a:fillRect/>
                </a:stretch>
              </p:blipFill>
              <p:spPr bwMode="auto">
                <a:xfrm>
                  <a:off x="6858000" y="3060646"/>
                  <a:ext cx="1222046" cy="504749"/>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9644" name="Picture 2"/>
              <p:cNvPicPr>
                <a:picLocks noChangeAspect="1" noChangeArrowheads="1"/>
              </p:cNvPicPr>
              <p:nvPr/>
            </p:nvPicPr>
            <p:blipFill>
              <a:blip r:embed="rId4">
                <a:extLst>
                  <a:ext uri="{28A0092B-C50C-407E-A947-70E740481C1C}">
                    <a14:useLocalDpi xmlns:a14="http://schemas.microsoft.com/office/drawing/2010/main" val="0"/>
                  </a:ext>
                </a:extLst>
              </a:blip>
              <a:srcRect l="5347" t="74529" r="87103" b="20511"/>
              <a:stretch>
                <a:fillRect/>
              </a:stretch>
            </p:blipFill>
            <p:spPr bwMode="auto">
              <a:xfrm>
                <a:off x="4190999" y="4913196"/>
                <a:ext cx="537949" cy="272956"/>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9645" name="Oval 3"/>
              <p:cNvSpPr>
                <a:spLocks noChangeArrowheads="1"/>
              </p:cNvSpPr>
              <p:nvPr/>
            </p:nvSpPr>
            <p:spPr bwMode="auto">
              <a:xfrm>
                <a:off x="4190999" y="5149229"/>
                <a:ext cx="538131" cy="298491"/>
              </a:xfrm>
              <a:prstGeom prst="ellipse">
                <a:avLst/>
              </a:prstGeom>
              <a:solidFill>
                <a:schemeClr val="bg1"/>
              </a:solidFill>
              <a:ln w="9525">
                <a:solidFill>
                  <a:schemeClr val="bg1"/>
                </a:solidFill>
                <a:round/>
                <a:headEnd/>
                <a:tailEnd/>
              </a:ln>
            </p:spPr>
            <p:txBody>
              <a:bodyPr/>
              <a:lstStyle/>
              <a:p>
                <a:pPr>
                  <a:buClr>
                    <a:srgbClr val="000000"/>
                  </a:buClr>
                  <a:buSzPct val="100000"/>
                  <a:buFont typeface="Arial" charset="0"/>
                  <a:buNone/>
                </a:pPr>
                <a:endParaRPr lang="en-US"/>
              </a:p>
            </p:txBody>
          </p:sp>
        </p:grpSp>
        <p:sp>
          <p:nvSpPr>
            <p:cNvPr id="69642" name="Rounded Rectangle 6"/>
            <p:cNvSpPr>
              <a:spLocks noChangeArrowheads="1"/>
            </p:cNvSpPr>
            <p:nvPr/>
          </p:nvSpPr>
          <p:spPr bwMode="auto">
            <a:xfrm>
              <a:off x="3578553" y="844731"/>
              <a:ext cx="5489251" cy="5503034"/>
            </a:xfrm>
            <a:prstGeom prst="roundRect">
              <a:avLst>
                <a:gd name="adj" fmla="val 7838"/>
              </a:avLst>
            </a:prstGeom>
            <a:noFill/>
            <a:ln w="38100">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p>
              <a:pPr>
                <a:buClr>
                  <a:srgbClr val="000000"/>
                </a:buClr>
                <a:buSzPct val="100000"/>
                <a:buFont typeface="Arial" charset="0"/>
                <a:buNone/>
              </a:pPr>
              <a:endParaRPr lang="en-US"/>
            </a:p>
          </p:txBody>
        </p:sp>
      </p:grpSp>
      <p:sp>
        <p:nvSpPr>
          <p:cNvPr id="69637" name="Rectangle 9"/>
          <p:cNvSpPr>
            <a:spLocks noChangeArrowheads="1"/>
          </p:cNvSpPr>
          <p:nvPr/>
        </p:nvSpPr>
        <p:spPr bwMode="auto">
          <a:xfrm>
            <a:off x="7445392" y="965200"/>
            <a:ext cx="1320800" cy="3381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US" i="1" dirty="0">
                <a:solidFill>
                  <a:schemeClr val="tx1"/>
                </a:solidFill>
              </a:rPr>
              <a:t>H</a:t>
            </a:r>
            <a:r>
              <a:rPr lang="en-US" i="1" baseline="-25000" dirty="0">
                <a:solidFill>
                  <a:schemeClr val="tx1"/>
                </a:solidFill>
              </a:rPr>
              <a:t>#</a:t>
            </a:r>
            <a:r>
              <a:rPr lang="en-US" dirty="0">
                <a:solidFill>
                  <a:schemeClr val="tx1"/>
                </a:solidFill>
              </a:rPr>
              <a:t> = (###**)</a:t>
            </a:r>
            <a:endParaRPr lang="en-US" dirty="0"/>
          </a:p>
        </p:txBody>
      </p:sp>
      <p:sp>
        <p:nvSpPr>
          <p:cNvPr id="69638" name="Slide Number Placeholder 3"/>
          <p:cNvSpPr>
            <a:spLocks noGrp="1"/>
          </p:cNvSpPr>
          <p:nvPr>
            <p:ph type="sldNum" sz="quarter" idx="4294967295"/>
          </p:nvPr>
        </p:nvSpPr>
        <p:spPr bwMode="auto">
          <a:xfrm>
            <a:off x="7953375" y="6572250"/>
            <a:ext cx="1181100" cy="27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rgbClr val="000000"/>
                </a:solidFill>
                <a:latin typeface="Arial" charset="0"/>
                <a:ea typeface="ＭＳ Ｐゴシック" charset="0"/>
              </a:defRPr>
            </a:lvl1pPr>
            <a:lvl2pPr marL="742950" indent="-285750">
              <a:defRPr sz="2000">
                <a:solidFill>
                  <a:srgbClr val="000000"/>
                </a:solidFill>
                <a:latin typeface="Arial" charset="0"/>
                <a:ea typeface="ＭＳ Ｐゴシック" charset="0"/>
              </a:defRPr>
            </a:lvl2pPr>
            <a:lvl3pPr>
              <a:defRPr>
                <a:solidFill>
                  <a:srgbClr val="000000"/>
                </a:solidFill>
                <a:latin typeface="Arial" charset="0"/>
                <a:ea typeface="ＭＳ Ｐゴシック" charset="0"/>
              </a:defRPr>
            </a:lvl3pPr>
            <a:lvl4pPr>
              <a:defRPr sz="1600">
                <a:solidFill>
                  <a:srgbClr val="000000"/>
                </a:solidFill>
                <a:latin typeface="Arial" charset="0"/>
                <a:ea typeface="ＭＳ Ｐゴシック" charset="0"/>
              </a:defRPr>
            </a:lvl4pPr>
            <a:lvl5pPr>
              <a:defRPr sz="1600">
                <a:solidFill>
                  <a:srgbClr val="000000"/>
                </a:solidFill>
                <a:latin typeface="Arial" charset="0"/>
                <a:ea typeface="ＭＳ Ｐゴシック" charset="0"/>
              </a:defRPr>
            </a:lvl5pPr>
            <a:lvl6pPr>
              <a:buFont typeface="Arial" charset="0"/>
              <a:defRPr sz="1600">
                <a:solidFill>
                  <a:srgbClr val="000000"/>
                </a:solidFill>
                <a:latin typeface="Arial" charset="0"/>
                <a:ea typeface="ＭＳ Ｐゴシック" charset="0"/>
              </a:defRPr>
            </a:lvl6pPr>
            <a:lvl7pPr>
              <a:buFont typeface="Arial" charset="0"/>
              <a:defRPr sz="1600">
                <a:solidFill>
                  <a:srgbClr val="000000"/>
                </a:solidFill>
                <a:latin typeface="Arial" charset="0"/>
                <a:ea typeface="ＭＳ Ｐゴシック" charset="0"/>
              </a:defRPr>
            </a:lvl7pPr>
            <a:lvl8pPr>
              <a:buFont typeface="Arial" charset="0"/>
              <a:defRPr sz="1600">
                <a:solidFill>
                  <a:srgbClr val="000000"/>
                </a:solidFill>
                <a:latin typeface="Arial" charset="0"/>
                <a:ea typeface="ＭＳ Ｐゴシック" charset="0"/>
              </a:defRPr>
            </a:lvl8pPr>
            <a:lvl9pPr>
              <a:buFont typeface="Arial" charset="0"/>
              <a:defRPr sz="1600">
                <a:solidFill>
                  <a:srgbClr val="000000"/>
                </a:solidFill>
                <a:latin typeface="Arial" charset="0"/>
                <a:ea typeface="ＭＳ Ｐゴシック" charset="0"/>
              </a:defRPr>
            </a:lvl9pPr>
          </a:lstStyle>
          <a:p>
            <a:fld id="{B3FC9AFF-3929-E143-A13B-6C5D8F30D0B4}" type="slidenum">
              <a:rPr lang="nl-NL" sz="1200">
                <a:solidFill>
                  <a:schemeClr val="tx1"/>
                </a:solidFill>
              </a:rPr>
              <a:pPr/>
              <a:t>69</a:t>
            </a:fld>
            <a:endParaRPr lang="nl-NL" sz="1200">
              <a:solidFill>
                <a:schemeClr val="tx1"/>
              </a:solidFill>
            </a:endParaRPr>
          </a:p>
        </p:txBody>
      </p:sp>
      <p:pic>
        <p:nvPicPr>
          <p:cNvPr id="69640" name="Picture 5"/>
          <p:cNvPicPr>
            <a:picLocks noChangeAspect="1" noChangeArrowheads="1"/>
          </p:cNvPicPr>
          <p:nvPr/>
        </p:nvPicPr>
        <p:blipFill>
          <a:blip r:embed="rId5">
            <a:extLst>
              <a:ext uri="{28A0092B-C50C-407E-A947-70E740481C1C}">
                <a14:useLocalDpi xmlns:a14="http://schemas.microsoft.com/office/drawing/2010/main" val="0"/>
              </a:ext>
            </a:extLst>
          </a:blip>
          <a:srcRect l="4765" t="5136" r="64076" b="68633"/>
          <a:stretch>
            <a:fillRect/>
          </a:stretch>
        </p:blipFill>
        <p:spPr bwMode="auto">
          <a:xfrm>
            <a:off x="7737475" y="5573713"/>
            <a:ext cx="1406525" cy="1312862"/>
          </a:xfrm>
          <a:prstGeom prst="rect">
            <a:avLst/>
          </a:prstGeom>
          <a:noFill/>
          <a:ln>
            <a:noFill/>
          </a:ln>
          <a:effectLst/>
          <a:extLst>
            <a:ext uri="{909E8E84-426E-40dd-AFC4-6F175D3DCCD1}">
              <a14:hiddenFill xmlns:a14="http://schemas.microsoft.com/office/drawing/2010/main">
                <a:blipFill dpi="0" rotWithShape="0">
                  <a:blip/>
                  <a:srcRect l="4765" t="5136" r="64076" b="68633"/>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6"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8169855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82550" y="1073150"/>
            <a:ext cx="85820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pPr>
            <a:r>
              <a:rPr lang="en-GB" sz="2800" b="1" dirty="0">
                <a:latin typeface="Calibri" charset="0"/>
                <a:ea typeface="MS PGothic" charset="0"/>
                <a:cs typeface="MS PGothic" charset="0"/>
              </a:rPr>
              <a:t>Research interests: </a:t>
            </a:r>
            <a:r>
              <a:rPr lang="en-GB" sz="2800" dirty="0">
                <a:latin typeface="Calibri" charset="0"/>
                <a:ea typeface="MS PGothic" charset="0"/>
                <a:cs typeface="MS PGothic" charset="0"/>
              </a:rPr>
              <a:t>Simulation, optimization and machine learning in </a:t>
            </a:r>
            <a:endParaRPr lang="en-US" sz="2800" dirty="0">
              <a:latin typeface="Calibri" charset="0"/>
              <a:ea typeface="MS PGothic" charset="0"/>
              <a:cs typeface="MS PGothic" charset="0"/>
            </a:endParaRPr>
          </a:p>
          <a:p>
            <a:pPr marL="342900" indent="-342900">
              <a:lnSpc>
                <a:spcPct val="120000"/>
              </a:lnSpc>
              <a:spcBef>
                <a:spcPct val="0"/>
              </a:spcBef>
              <a:buFont typeface="Arial" charset="0"/>
              <a:buChar char="•"/>
            </a:pPr>
            <a:r>
              <a:rPr lang="en-GB" sz="2800" dirty="0">
                <a:latin typeface="Calibri" charset="0"/>
              </a:rPr>
              <a:t>Healthcare </a:t>
            </a:r>
          </a:p>
          <a:p>
            <a:pPr marL="342900" indent="-342900">
              <a:lnSpc>
                <a:spcPct val="120000"/>
              </a:lnSpc>
              <a:spcBef>
                <a:spcPct val="0"/>
              </a:spcBef>
              <a:buFont typeface="Arial" charset="0"/>
              <a:buChar char="•"/>
            </a:pPr>
            <a:r>
              <a:rPr lang="en-GB" sz="2800" dirty="0">
                <a:latin typeface="Calibri" charset="0"/>
              </a:rPr>
              <a:t>Music</a:t>
            </a:r>
          </a:p>
          <a:p>
            <a:pPr marL="342900" indent="-342900">
              <a:lnSpc>
                <a:spcPct val="120000"/>
              </a:lnSpc>
              <a:spcBef>
                <a:spcPct val="0"/>
              </a:spcBef>
              <a:buFont typeface="Arial" charset="0"/>
              <a:buChar char="•"/>
            </a:pPr>
            <a:r>
              <a:rPr lang="en-GB" sz="2800" dirty="0">
                <a:latin typeface="Calibri" charset="0"/>
              </a:rPr>
              <a:t>Sports</a:t>
            </a:r>
          </a:p>
          <a:p>
            <a:pPr marL="342900" indent="-342900">
              <a:lnSpc>
                <a:spcPct val="120000"/>
              </a:lnSpc>
              <a:spcBef>
                <a:spcPct val="0"/>
              </a:spcBef>
              <a:buFont typeface="Arial" charset="0"/>
              <a:buChar char="•"/>
            </a:pPr>
            <a:r>
              <a:rPr lang="en-GB" sz="2800" dirty="0">
                <a:latin typeface="Calibri" charset="0"/>
              </a:rPr>
              <a:t>Digital Advertising</a:t>
            </a:r>
          </a:p>
          <a:p>
            <a:pPr marL="342900" indent="-342900">
              <a:lnSpc>
                <a:spcPct val="120000"/>
              </a:lnSpc>
              <a:spcBef>
                <a:spcPct val="0"/>
              </a:spcBef>
              <a:buFont typeface="Arial" charset="0"/>
              <a:buChar char="•"/>
            </a:pPr>
            <a:r>
              <a:rPr lang="en-GB" sz="2800" dirty="0">
                <a:latin typeface="Calibri" charset="0"/>
              </a:rPr>
              <a:t>Forensics</a:t>
            </a:r>
          </a:p>
          <a:p>
            <a:pPr marL="342900" indent="-342900">
              <a:lnSpc>
                <a:spcPct val="120000"/>
              </a:lnSpc>
              <a:spcBef>
                <a:spcPct val="0"/>
              </a:spcBef>
              <a:buFont typeface="Arial" charset="0"/>
              <a:buChar char="•"/>
            </a:pPr>
            <a:r>
              <a:rPr lang="en-GB" sz="2800" dirty="0">
                <a:latin typeface="Calibri" charset="0"/>
              </a:rPr>
              <a:t>Experimental problems</a:t>
            </a:r>
          </a:p>
          <a:p>
            <a:pPr>
              <a:spcBef>
                <a:spcPct val="0"/>
              </a:spcBef>
            </a:pPr>
            <a:r>
              <a:rPr lang="en-GB" sz="2800" u="sng" dirty="0">
                <a:latin typeface="Calibri" charset="0"/>
              </a:rPr>
              <a:t>Problem features:</a:t>
            </a:r>
            <a:r>
              <a:rPr lang="en-GB" sz="2800" dirty="0">
                <a:latin typeface="Calibri" charset="0"/>
              </a:rPr>
              <a:t> Multiple/many objectives, constraints, uncertainties, expensive evaluations, user preferences, dynamic changes</a:t>
            </a:r>
          </a:p>
        </p:txBody>
      </p:sp>
      <p:sp>
        <p:nvSpPr>
          <p:cNvPr id="12290"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1"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2"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3"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4"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5"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6"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7" name="AutoShape 10" descr="Image result for university hospital south mancheste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8" name="AutoShape 12" descr="Image result for university hospital south manchester"/>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9" name="AutoShape 14" descr="Image result for university hospital south manchester"/>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300"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12301" name="Picture 14" descr="http://biopharmservices.com/wp-content/uploads/2014/03/logo_ho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988840"/>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 descr="Image result for ge health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988840"/>
            <a:ext cx="16319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1" descr="A picture containing clipart&#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rcRect b="49931"/>
          <a:stretch>
            <a:fillRect/>
          </a:stretch>
        </p:blipFill>
        <p:spPr bwMode="auto">
          <a:xfrm>
            <a:off x="7380312" y="2852936"/>
            <a:ext cx="12928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Who am I?</a:t>
            </a:r>
          </a:p>
        </p:txBody>
      </p:sp>
      <p:pic>
        <p:nvPicPr>
          <p:cNvPr id="12306" name="Picture 24" descr="Image result for music data machine lear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563" y="2743200"/>
            <a:ext cx="15478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6" descr="Image result for football analytic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100" y="2906713"/>
            <a:ext cx="167481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AutoShape 28" descr="Image result for forensics"/>
          <p:cNvSpPr>
            <a:spLocks noChangeAspect="1" noChangeArrowheads="1"/>
          </p:cNvSpPr>
          <p:nvPr/>
        </p:nvSpPr>
        <p:spPr bwMode="auto">
          <a:xfrm>
            <a:off x="1382713"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12309" name="Picture 2" descr="https://www.arm.com/assets/images/tpl/arm-logo-limited-us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088" y="1916832"/>
            <a:ext cx="1712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16" descr="Image result for cabinet off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3563938"/>
            <a:ext cx="14605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9" descr="Image result for forensic drug testing hai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292600"/>
            <a:ext cx="12207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31" descr="Image result for forensic testing service lt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176" y="4437112"/>
            <a:ext cx="19177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4370375" y="2060848"/>
            <a:ext cx="1354150" cy="541660"/>
          </a:xfrm>
          <a:prstGeom prst="rect">
            <a:avLst/>
          </a:prstGeom>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0">
                                            <p:txEl>
                                              <p:pRg st="7" end="7"/>
                                            </p:txEl>
                                          </p:spTgt>
                                        </p:tgtEl>
                                        <p:attrNameLst>
                                          <p:attrName>style.visibility</p:attrName>
                                        </p:attrNameLst>
                                      </p:cBhvr>
                                      <p:to>
                                        <p:strVal val="visible"/>
                                      </p:to>
                                    </p:set>
                                    <p:animEffect transition="in" filter="checkerboard(across)">
                                      <p:cBhvr>
                                        <p:cTn id="7" dur="500"/>
                                        <p:tgtEl>
                                          <p:spTgt spid="71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836712"/>
            <a:ext cx="8839200" cy="6186309"/>
          </a:xfrm>
          <a:prstGeom prst="rect">
            <a:avLst/>
          </a:prstGeom>
        </p:spPr>
        <p:txBody>
          <a:bodyPr>
            <a:spAutoFit/>
          </a:bodyPr>
          <a:lstStyle/>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Investigated various approaches to deal with ERCs, e.g.:</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Static constraint-handling strategies (Allmendinger and Knowles, 2012)</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Learn policies (via RL) to switch between constraint-handling strategies during optimization (Allmendinger and Knowles, 2011)</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Optimization combined with online resource purchasing strategies (Allmendinger and Knowles, 2010)</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chemeClr val="tx1"/>
                </a:solidFill>
                <a:latin typeface="Calibri"/>
                <a:cs typeface="Calibri"/>
              </a:rPr>
              <a:t>Theoretical studies</a:t>
            </a:r>
            <a:r>
              <a:rPr lang="en-GB" sz="2200" b="1" dirty="0">
                <a:solidFill>
                  <a:schemeClr val="tx1"/>
                </a:solidFill>
                <a:latin typeface="Calibri"/>
                <a:cs typeface="Calibri"/>
              </a:rPr>
              <a:t> </a:t>
            </a:r>
            <a:r>
              <a:rPr lang="en-GB" sz="2200" dirty="0">
                <a:solidFill>
                  <a:schemeClr val="tx1"/>
                </a:solidFill>
                <a:latin typeface="Calibri"/>
                <a:cs typeface="Calibri"/>
              </a:rPr>
              <a:t>on ERCs can guide choice of EA configurations (Allmendinger and Knowles, 2015)</a:t>
            </a:r>
          </a:p>
          <a:p>
            <a:pPr marL="342900" indent="-342900">
              <a:buFont typeface="Arial"/>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r>
              <a:rPr lang="en-GB" sz="2200" dirty="0">
                <a:solidFill>
                  <a:srgbClr val="7030A0"/>
                </a:solidFill>
                <a:latin typeface="Calibri"/>
                <a:cs typeface="Calibri"/>
              </a:rPr>
              <a:t>More work needed on combining ERCs with other experimental challenges e.g. noise, multiple objectives, non-homogeneous experimental costs.</a:t>
            </a:r>
          </a:p>
          <a:p>
            <a:pPr marL="800100" lvl="1" indent="-342900">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200" dirty="0">
              <a:solidFill>
                <a:schemeClr val="tx1"/>
              </a:solidFill>
              <a:latin typeface="Calibri"/>
              <a:cs typeface="Calibri"/>
            </a:endParaRPr>
          </a:p>
          <a:p>
            <a:pPr>
              <a:buFont typeface="Arial" charset="0"/>
              <a:buChar cha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200" dirty="0">
              <a:solidFill>
                <a:schemeClr val="tx1"/>
              </a:solidFill>
              <a:latin typeface="Calibri"/>
              <a:cs typeface="Calibri"/>
            </a:endParaRPr>
          </a:p>
          <a:p>
            <a:pPr>
              <a:tabLst>
                <a:tab pos="446088" algn="l"/>
                <a:tab pos="895350" algn="l"/>
                <a:tab pos="1344613" algn="l"/>
                <a:tab pos="1793875" algn="l"/>
                <a:tab pos="2243138" algn="l"/>
                <a:tab pos="2692400" algn="l"/>
                <a:tab pos="3141663" algn="l"/>
                <a:tab pos="3590925" algn="l"/>
                <a:tab pos="4040188" algn="l"/>
                <a:tab pos="4489450" algn="l"/>
                <a:tab pos="4938713" algn="l"/>
                <a:tab pos="5387975" algn="l"/>
                <a:tab pos="5837238" algn="l"/>
                <a:tab pos="6286500" algn="l"/>
                <a:tab pos="6735763" algn="l"/>
                <a:tab pos="7185025" algn="l"/>
                <a:tab pos="7634288" algn="l"/>
                <a:tab pos="8083550" algn="l"/>
                <a:tab pos="8532813" algn="l"/>
                <a:tab pos="8982075" algn="l"/>
              </a:tabLst>
            </a:pPr>
            <a:endParaRPr lang="en-GB" sz="2200" i="1" dirty="0">
              <a:solidFill>
                <a:schemeClr val="tx1"/>
              </a:solidFill>
              <a:latin typeface="Calibri"/>
              <a:cs typeface="Calibri"/>
            </a:endParaRPr>
          </a:p>
        </p:txBody>
      </p:sp>
      <p:sp>
        <p:nvSpPr>
          <p:cNvPr id="70659" name="Rectangle 12"/>
          <p:cNvSpPr>
            <a:spLocks noChangeArrowheads="1"/>
          </p:cNvSpPr>
          <p:nvPr/>
        </p:nvSpPr>
        <p:spPr bwMode="auto">
          <a:xfrm>
            <a:off x="0" y="5373216"/>
            <a:ext cx="9144000" cy="1169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GB" sz="1000" dirty="0">
                <a:solidFill>
                  <a:schemeClr val="tx1"/>
                </a:solidFill>
              </a:rPr>
              <a:t>R. Allmendinger and J. Knowles (2010): </a:t>
            </a:r>
            <a:r>
              <a:rPr lang="en-GB" sz="1000" b="1" dirty="0">
                <a:solidFill>
                  <a:schemeClr val="tx1"/>
                </a:solidFill>
              </a:rPr>
              <a:t>On-Line Purchasing Strategies for an Evolutionary Algorithm Performing Resource-Constrained Optimization.</a:t>
            </a:r>
            <a:r>
              <a:rPr lang="en-GB" sz="1000" dirty="0">
                <a:solidFill>
                  <a:schemeClr val="tx1"/>
                </a:solidFill>
              </a:rPr>
              <a:t> Parallel Problem Solving in Nature - PPSN XI , </a:t>
            </a:r>
            <a:r>
              <a:rPr lang="en-GB" sz="1000" dirty="0" err="1">
                <a:solidFill>
                  <a:schemeClr val="tx1"/>
                </a:solidFill>
              </a:rPr>
              <a:t>pp</a:t>
            </a:r>
            <a:r>
              <a:rPr lang="en-GB" sz="1000" dirty="0">
                <a:solidFill>
                  <a:schemeClr val="tx1"/>
                </a:solidFill>
              </a:rPr>
              <a:t> 161-170.</a:t>
            </a:r>
          </a:p>
          <a:p>
            <a:r>
              <a:rPr lang="en-GB" sz="1000" dirty="0">
                <a:solidFill>
                  <a:schemeClr val="tx1"/>
                </a:solidFill>
              </a:rPr>
              <a:t>R. Allmendinger and J. Knowles (2011): </a:t>
            </a:r>
            <a:r>
              <a:rPr lang="en-GB" sz="1000" b="1" dirty="0">
                <a:solidFill>
                  <a:schemeClr val="tx1"/>
                </a:solidFill>
              </a:rPr>
              <a:t>Policy Learning in Resource-Constrained Optimization</a:t>
            </a:r>
            <a:r>
              <a:rPr lang="en-GB" sz="1000" dirty="0">
                <a:solidFill>
                  <a:schemeClr val="tx1"/>
                </a:solidFill>
              </a:rPr>
              <a:t>. Proceedings of the 13th Annual Conference on Genetic and Evolutionary Computation (GECCO '11), </a:t>
            </a:r>
            <a:r>
              <a:rPr lang="en-GB" sz="1000" dirty="0" err="1">
                <a:solidFill>
                  <a:schemeClr val="tx1"/>
                </a:solidFill>
              </a:rPr>
              <a:t>pp</a:t>
            </a:r>
            <a:r>
              <a:rPr lang="en-GB" sz="1000" dirty="0">
                <a:solidFill>
                  <a:schemeClr val="tx1"/>
                </a:solidFill>
              </a:rPr>
              <a:t> 1971-1978.</a:t>
            </a:r>
          </a:p>
          <a:p>
            <a:r>
              <a:rPr lang="en-GB" sz="1000" dirty="0">
                <a:solidFill>
                  <a:schemeClr val="tx1"/>
                </a:solidFill>
              </a:rPr>
              <a:t>R. Allmendinger and J. Knowles (2012):</a:t>
            </a:r>
            <a:r>
              <a:rPr lang="en-GB" sz="1000" b="1" dirty="0">
                <a:solidFill>
                  <a:schemeClr val="tx1"/>
                </a:solidFill>
              </a:rPr>
              <a:t> On Handling Ephemeral Resource Constraints in Evolutionary Search</a:t>
            </a:r>
            <a:r>
              <a:rPr lang="en-GB" sz="1000" dirty="0">
                <a:solidFill>
                  <a:schemeClr val="tx1"/>
                </a:solidFill>
              </a:rPr>
              <a:t>. </a:t>
            </a:r>
            <a:r>
              <a:rPr lang="en-GB" sz="1000" i="1" dirty="0">
                <a:solidFill>
                  <a:schemeClr val="tx1"/>
                </a:solidFill>
              </a:rPr>
              <a:t>Evolutionary Computation</a:t>
            </a:r>
            <a:r>
              <a:rPr lang="en-GB" sz="1000" dirty="0">
                <a:solidFill>
                  <a:schemeClr val="tx1"/>
                </a:solidFill>
              </a:rPr>
              <a:t>, 21(3): 497-531.</a:t>
            </a:r>
          </a:p>
          <a:p>
            <a:r>
              <a:rPr lang="en-GB" sz="1000" dirty="0">
                <a:solidFill>
                  <a:schemeClr val="tx1"/>
                </a:solidFill>
              </a:rPr>
              <a:t>R. Allmendinger and J. Knowles (2015): </a:t>
            </a:r>
            <a:r>
              <a:rPr lang="en-GB" sz="1000" b="1" dirty="0">
                <a:solidFill>
                  <a:schemeClr val="tx1"/>
                </a:solidFill>
              </a:rPr>
              <a:t>Ephemeral Resource Constraints in Optimization</a:t>
            </a:r>
            <a:r>
              <a:rPr lang="en-GB" sz="1000" dirty="0">
                <a:solidFill>
                  <a:schemeClr val="tx1"/>
                </a:solidFill>
              </a:rPr>
              <a:t>. In R. </a:t>
            </a:r>
            <a:r>
              <a:rPr lang="en-GB" sz="1000" dirty="0" err="1">
                <a:solidFill>
                  <a:schemeClr val="tx1"/>
                </a:solidFill>
              </a:rPr>
              <a:t>Datta</a:t>
            </a:r>
            <a:r>
              <a:rPr lang="en-GB" sz="1000" dirty="0">
                <a:solidFill>
                  <a:schemeClr val="tx1"/>
                </a:solidFill>
              </a:rPr>
              <a:t> and K. Deb (Eds.) Evolutionary Constrained Optimization, Springer, </a:t>
            </a:r>
            <a:r>
              <a:rPr lang="en-GB" sz="1000" dirty="0" err="1">
                <a:solidFill>
                  <a:schemeClr val="tx1"/>
                </a:solidFill>
              </a:rPr>
              <a:t>pp</a:t>
            </a:r>
            <a:r>
              <a:rPr lang="en-GB" sz="1000" dirty="0">
                <a:solidFill>
                  <a:schemeClr val="tx1"/>
                </a:solidFill>
              </a:rPr>
              <a:t> 95-134.</a:t>
            </a:r>
            <a:endParaRPr lang="en-US" sz="1000" dirty="0">
              <a:solidFill>
                <a:schemeClr val="tx1"/>
              </a:solidFill>
            </a:endParaRPr>
          </a:p>
        </p:txBody>
      </p:sp>
      <p:sp>
        <p:nvSpPr>
          <p:cNvPr id="7" name="Rectangle 1"/>
          <p:cNvSpPr>
            <a:spLocks noGrp="1" noChangeArrowheads="1"/>
          </p:cNvSpPr>
          <p:nvPr>
            <p:ph type="title" idx="4294967295"/>
          </p:nvPr>
        </p:nvSpPr>
        <p:spPr>
          <a:xfrm>
            <a:off x="1907704" y="-99392"/>
            <a:ext cx="7631113" cy="1131888"/>
          </a:xfrm>
        </p:spPr>
        <p:txBody>
          <a:bodyPr/>
          <a:lstStyle/>
          <a:p>
            <a:pPr>
              <a:buFont typeface="Arial" panose="020B0604020202020204" pitchFamily="34"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en-GB" altLang="en-US" sz="2800" dirty="0" smtClean="0">
                <a:latin typeface="+mn-lt"/>
                <a:ea typeface="+mj-ea"/>
              </a:rPr>
              <a:t>Ephemeral Resource Constraints (ERCs)</a:t>
            </a:r>
          </a:p>
        </p:txBody>
      </p:sp>
    </p:spTree>
    <p:extLst>
      <p:ext uri="{BB962C8B-B14F-4D97-AF65-F5344CB8AC3E}">
        <p14:creationId xmlns:p14="http://schemas.microsoft.com/office/powerpoint/2010/main" val="260784975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6"/>
          <p:cNvSpPr>
            <a:spLocks noChangeArrowheads="1"/>
          </p:cNvSpPr>
          <p:nvPr/>
        </p:nvSpPr>
        <p:spPr bwMode="auto">
          <a:xfrm>
            <a:off x="82550" y="1073150"/>
            <a:ext cx="8582025"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Aft>
                <a:spcPts val="1200"/>
              </a:spcAft>
            </a:pPr>
            <a:r>
              <a:rPr lang="en-GB" sz="2800" b="1" dirty="0">
                <a:latin typeface="Calibri" charset="0"/>
                <a:ea typeface="MS PGothic" charset="0"/>
                <a:cs typeface="MS PGothic" charset="0"/>
              </a:rPr>
              <a:t>Research interests: </a:t>
            </a:r>
            <a:r>
              <a:rPr lang="en-GB" sz="2800" dirty="0">
                <a:latin typeface="Calibri" charset="0"/>
                <a:ea typeface="MS PGothic" charset="0"/>
                <a:cs typeface="MS PGothic" charset="0"/>
              </a:rPr>
              <a:t>Simulation, optimization and machine learning in </a:t>
            </a:r>
            <a:endParaRPr lang="en-US" sz="2800" dirty="0">
              <a:latin typeface="Calibri" charset="0"/>
              <a:ea typeface="MS PGothic" charset="0"/>
              <a:cs typeface="MS PGothic" charset="0"/>
            </a:endParaRPr>
          </a:p>
          <a:p>
            <a:pPr marL="342900" indent="-342900">
              <a:lnSpc>
                <a:spcPct val="120000"/>
              </a:lnSpc>
              <a:spcBef>
                <a:spcPct val="0"/>
              </a:spcBef>
              <a:buFont typeface="Arial" charset="0"/>
              <a:buChar char="•"/>
            </a:pPr>
            <a:r>
              <a:rPr lang="en-GB" sz="2800" dirty="0">
                <a:latin typeface="Calibri" charset="0"/>
              </a:rPr>
              <a:t>Healthcare </a:t>
            </a:r>
          </a:p>
          <a:p>
            <a:pPr marL="342900" indent="-342900">
              <a:lnSpc>
                <a:spcPct val="120000"/>
              </a:lnSpc>
              <a:spcBef>
                <a:spcPct val="0"/>
              </a:spcBef>
              <a:buFont typeface="Arial" charset="0"/>
              <a:buChar char="•"/>
            </a:pPr>
            <a:r>
              <a:rPr lang="en-GB" sz="2800" dirty="0">
                <a:latin typeface="Calibri" charset="0"/>
              </a:rPr>
              <a:t>Music</a:t>
            </a:r>
          </a:p>
          <a:p>
            <a:pPr marL="342900" indent="-342900">
              <a:lnSpc>
                <a:spcPct val="120000"/>
              </a:lnSpc>
              <a:spcBef>
                <a:spcPct val="0"/>
              </a:spcBef>
              <a:buFont typeface="Arial" charset="0"/>
              <a:buChar char="•"/>
            </a:pPr>
            <a:r>
              <a:rPr lang="en-GB" sz="2800" dirty="0">
                <a:latin typeface="Calibri" charset="0"/>
              </a:rPr>
              <a:t>Sports</a:t>
            </a:r>
          </a:p>
          <a:p>
            <a:pPr marL="342900" indent="-342900">
              <a:lnSpc>
                <a:spcPct val="120000"/>
              </a:lnSpc>
              <a:spcBef>
                <a:spcPct val="0"/>
              </a:spcBef>
              <a:buFont typeface="Arial" charset="0"/>
              <a:buChar char="•"/>
            </a:pPr>
            <a:r>
              <a:rPr lang="en-GB" sz="2800" dirty="0">
                <a:latin typeface="Calibri" charset="0"/>
              </a:rPr>
              <a:t>Digital Advertising</a:t>
            </a:r>
          </a:p>
          <a:p>
            <a:pPr marL="342900" indent="-342900">
              <a:lnSpc>
                <a:spcPct val="120000"/>
              </a:lnSpc>
              <a:spcBef>
                <a:spcPct val="0"/>
              </a:spcBef>
              <a:buFont typeface="Arial" charset="0"/>
              <a:buChar char="•"/>
            </a:pPr>
            <a:r>
              <a:rPr lang="en-GB" sz="2800" dirty="0">
                <a:latin typeface="Calibri" charset="0"/>
              </a:rPr>
              <a:t>Forensics</a:t>
            </a:r>
          </a:p>
          <a:p>
            <a:pPr marL="342900" indent="-342900">
              <a:lnSpc>
                <a:spcPct val="120000"/>
              </a:lnSpc>
              <a:spcBef>
                <a:spcPct val="0"/>
              </a:spcBef>
              <a:buFont typeface="Arial" charset="0"/>
              <a:buChar char="•"/>
            </a:pPr>
            <a:r>
              <a:rPr lang="en-GB" sz="2800" b="1" dirty="0">
                <a:solidFill>
                  <a:srgbClr val="660066"/>
                </a:solidFill>
                <a:latin typeface="Calibri" charset="0"/>
              </a:rPr>
              <a:t>Experimental problems</a:t>
            </a:r>
          </a:p>
          <a:p>
            <a:pPr>
              <a:spcBef>
                <a:spcPct val="0"/>
              </a:spcBef>
            </a:pPr>
            <a:r>
              <a:rPr lang="en-GB" sz="2800" u="sng" dirty="0">
                <a:latin typeface="Calibri" charset="0"/>
              </a:rPr>
              <a:t>Problem features:</a:t>
            </a:r>
            <a:r>
              <a:rPr lang="en-GB" sz="2800" dirty="0">
                <a:latin typeface="Calibri" charset="0"/>
              </a:rPr>
              <a:t> Multiple/many objectives, constraints, uncertainties, expensive evaluations, user preferences, dynamic changes</a:t>
            </a:r>
          </a:p>
        </p:txBody>
      </p:sp>
      <p:sp>
        <p:nvSpPr>
          <p:cNvPr id="12290" name="AutoShape 8"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533900"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1" name="AutoShape 10" descr="data:image/jpeg;base64,/9j/4AAQSkZJRgABAQAAAQABAAD/2wCEAAkGBxASERMQEBEVEBASFRgVFhIYFRgVEhkRGhUWFhcWGBkgHSggGB4lGxcWIzEhJSktMS4uFx8zODMsNygtLisBCgoKDg0OGxAQGysmHyItLS0tNzAyLSsvMC0yKy02LSstLi0uLi03Ky0yLTAvLS0tNy0tListLS0tLS0tLSstL//AABEIAJUBUgMBEQACEQEDEQH/xAAbAAEAAgMBAQAAAAAAAAAAAAAABgcDBAUCAf/EAE0QAAEDAgMEBQQLDAoDAAAAAAEAAgMEEQUSIQYHMUETIlFhgTJxkaEUIzM1UmJyc5Kx0Rc2QlWDsrO0wcPS8AgVU1R0gpOio+EkQ8L/xAAbAQEAAgMBAQAAAAAAAAAAAAAABAUBAwYCB//EADQRAQACAQIDBAoCAgEFAAAAAAABAgMEEQUSMSFBUdETIjJhcYGRobHwweEGQvEUIzNicv/aAAwDAQACEQMRAD8AvFAQEBAQEBAQEBAQEBBiqalkbS+RwY0cybBeqUtedqxvLxky0x15rzER70VxLbiNt207DIfhu6rfOBxPjZWeLhlp7ck7fv74qHU/5Bjr2Ya7++eyPP8ACOVm09ZJxlLB2M6lvEa+tT8ehwU/13+Papc3F9Xl/wBtvh2f25ktVI7ypHO87ifrUmMda9IhBtny39q0z85Y2SOGoJB7jZZmInq81vavSdm9TY5VR+RO/wAxdmHodcLTfS4b9ax+PwlY+I6rH7N5+fb+UrwHbIPcI6kBhOgkGjb/ABhy8/DzKs1PDuWObH2+5f6HjkZLRTPG0z393z/fomCqnRCAgICAgICAgICAgICAgICAgICAgICAgICAgICAgICAgICDg7SbSsphkaBJORo38FvYXfZz7lN0mjtm7Z7K/vRVcR4nTSxyx238PD4q8xDEJZ3Z5Xl55dgHYBwCvsWKmKNqRs47UarLqLc2Sd/4+DVWxHEBAQfbIFkFv4QHiCISXziNua/G+UXv3rlc/L6S3L03l9H0sXjBSL9do3+jbWpvEBAQEBAQEBAQEBAQEBAQEBAQEBAQEBAQEBAQEBAQEBBx9psZFNFcWMr9GDv5uPcPsHNStJp5zX27o6q/iWujS4ub/aenn8lXyyOc4ucS5zjck8STzK6StYrG0OEve17Ta07zLwsvD6gIPTWkrEyzETL2IwOJWN57nvliOstmjopZjlgjc89oGg854DxWvJlpjje87N2HT5c87YazP749ExwDZBsZEtQQ+Qahg8gHtPwj6vOqnU8Qm8cuPsj7ul4fwWuGYyZp3t4d0eaVqsX4gICAgICAgICAgICAgICAgICAgICAgICAgICAgICAgICCqdocRNRO99+oOqz5A4Hx1Pium0uH0OKI7+9wXEtVOpzzaOkdkfD+3LJUlXviMPoRl0aTAqqTyIH27SMo9LrAqPfVYadbR+fwm4uHarL7NJ+fZ+Xdo9h5j7rK2MdjQXn9gHrUPJxOkezG/wBlph/x7LP/AJLxHw7fL+XeodkqSPUtMru15uPoiw9Kg5OIZr9J2+C3wcG0uLtmOaff5dHcjja0BrQGtHAAWA8FDmZmd5WlaxWNqxtD0sMiAgICAgICAgICAgICAgICAgICAgICAgICAgICAgICAgIOTtTV9FSyuHlOGQdt3HLp5gSfBSdHj581Y+f0QOJ5vQ6W9o67bR8+xWcFO95yRMc93Y0En/pdFa9axzWnaHD48N8k8uOJmfc79BsTUP1lc2Ednlv9A09ahZOJ46+zG/2W+DgGe/bkmK/efL7pBR7GUrPLzSn4zrD0C3ruoOTiWa3TaP33rfDwPS09re3xny2dqloIYvc4mM7w0A+nmod8t7+1Mys8WnxYvYrEfCGytbcICAgICAgICAgICAgICAgICAgICAgICAgICAgICAgICAgw1FVHGLyPawdrnBv1r3Wlr9lYmWvJlpjje9oj4zs5c+1VE3Tpcx+K1x9dretSa6DPb/VAycX0dOzn3+ETP9NJ+3FKODJT35W2/OW2OGZfGPv5I0/5Bpo6Rb6R5vjduabmyUeDf4lmeF5fGPv5MR/kGm8LfSPNHNt9punY2KnYcgdmLzxvYiwb48VL0WjthmbW69EDiPEsOqiMdekTv4buvutoS2lfUPuXzyHU8ejjJYB9LpD/AJlC4jk5svL4LrhWGuPBEx3poq9ZCAgICAgICDVxXEI6eGWolJEULHPeQLnK0XNhzQauzePQV1O2qpiXRPLgC5pabtcWnQ94QdRAQEBBFN6k72YRWPjc5j2xizmktcOu3gRqEGtucqZJMGpHyvdI89Nd7nFzjaolAuTqbAAeCCaICAgICAgICAgICAgICAgICAg+OIAudAOfcjEzt2yjuKbYU8V2x+3v+KbM+lz8Lqfh4dkv227I+/0U+q43p8XZT1p93T6+W6K4htXVS3Af0Texmh+lx9as8Wgw07t/ioNRxnVZeyJ5Y93n1cOSQklziSTxJNz6VMiIiNoVdrWtO8zvLGZAsnLLxJUNaLk2CPVcdrTtDapsPq5RmipZXM5Oy5QR2jNa/go99VhrO02hY4+Eai8b8rQqXvY4skY6J44se0tdbtseI71trkreN6zu05NHfFPLeNnVwjFpoLGKQt5lvFh87eHjxXjLgx5Y2vDxg1mbTX3x2293d9E+wDauOe0clopjoPgOPxTyPcfWqXU6C2L1q9sfeHU6DjGPUbUv6tvtPw8vykSgLkQEBAQEBBAd4+1+HCir6M1cYqeglj6K5z9IWEBvDjqgj+5/bPDaXCoYKmrihla+UljicwBkcRy7EFnYLjdLWMMtLM2eNrshc03AeACR6HD0oOJtTvEwzD3GOonvMOMMYMkg0B61tGGxBs4i90EYh374SXAGKrYD+EY47Dz2lJ9AQTrZvaiir2F9HO2YN8purZG3vbMwgObexsSLG2l0HI3t+81b82P0jEGruS946P8ALfrMyCYYjiENPG6aeRkMTPKe9wa0a2Gp5k2AHMlBXlfvxweN2VgqKgfDjiAb/wAjmH1INzBN8WD1DgwyvpXONh07MjfF7S5jfOSEE/a4EXBuDqDysg4D9sKQYg3CyX+y3NzAZDktkMnlfJaUGltbvFw3DnGOolL5wL9BEM8o0uM2oazQjRxF7oOLhG+rB53hjnTU1yAHTRgMudNSxzso7zYBBYsbw4BzSHNIBBBuCDqCDzCDDiFdDBG6aeRsMTBdz3uDWjkNT36IK8xDffg8brM9kVA+FHEA3/kcw+pBsYPvmwedwa6SSlJNh00dm373NLmtHeSEFgRSNc0OaQ5rgCHA3aWnUEHmEHDqdr6RlfHhji/2VK3O0ZepbK92ruWjHIPO1O2mH4dlFZOI3vF2xgF8hbwvlaCQNDqbDQoI8N8+Cf28n+jJ9iCwkBByMb2hhp9D15eUY4/5j+CPX3KVp9JfN29I8VdreJ4dLG09tvCP58EAxfHJ6g+2OszlG3RniOfnKvMGlx4Y9WO3xchrOI59VPrztHhHT+/m5ikoLw5yPURu15ZVhtpR5gjkke2OJhklebNYOJP7AOZOgXi+StK81p7ErDp75r8lIWTsxsVFBaaotPU8RzijPYwHifjHXssqLU66+Xsr2Q63R8Ox6eN+tktUFYKt3u+7wDmIiR9L/pXPDPYt8VFxefXqi1FUXAVrEuazYtpbzXLKLMJnsztaW2hqTdvBsp4jud2jv/kVWr0ET6+Lr4eTouG8Zmu2LUT2d0+fn9U5aQRcag8+5UrqYnfth9RkQEBAQQLePsjh5oq+rNJEanoJZOly9fpAwkOv2oI/ue2Ow6pwqGaopIppXPlBe5t3ECRwHqQSvamSnwXCqqaihZBYXa1oFunkLImvIPG12k9zUEQ3N7AU76duJ17BVVFSXPYJeu1rMx65Bvme43dmN9CLWN0Fq1OFU0jDHJBFJGdCx0bXNt5iLIKN3gYF/UGIU2KYfmZTyPLXwg9UEWL4teLHtvYG9i0kW6tgs3etIHYLWOabtdE0g9xewhBr7kveOj/LfrMyCEbxRLi+Ow4M17mU1OA6S3DMY+ke/sJyFrG3GhJ7SgtnBNmKGkjEdNTRxtAtcNBe7vc49Zx7yUHH223eUOIQvaYmQ1Nva6hjQ14fyzW8tvaDyJtY6oIpuDxucx1WGVJJfRPAZc3c1hLmPj8zXN0+XbgAgjG8KvqYNps9FH0tW6FscLdNJJIHRh2unVzX10010ugsfYPdvTULemqQ2rxCQ55ah4z2kdq4R5tRqTd56zrkm17AOntrsVSYhTyRvhjbPlPRThoEjJLdU5hqW3tdt7EelBEP6PONvmoZqWRxcaSQBt+LYnglrfBzZPq5IOHt+2bGcejwdr3MpKYB0hHC+QPkktzdZzYxe9iT2lBbOBbK0NGwR01NHGALF2UGR3e556zj5yg0dq9g8Pr43NmgYyUizahjQ2Zp1scw8oC/km4QQPchiNRTVVZgdS4u9jFz4+NhleGyBt/wXZmPA73Hmg5e8bG20W00FW5hk6KmuGN4ue6OdjG913OaL96CVbKbtWTF2IY2wVVfUnO6JxPRQtIs2PLfrECw1uBYAcLkJUNgsI/F1N/ot+xBI0EW2j2kLSYac9caPk5N+K3tPfy8/Cy0uj39fJ07oUXEeKTWZxYOvfPh7o9/4+PSDVD9TrcnUniSe0q5pDlMtu1gK2NLw9yPUQ1pZFhupXdjgifI9scbS+R5ysYOJP7ABqTyAK8XvFKza3SEzDhtktGOnWVtbJ7NMo2XNn1Dx7ZJ/wDDOxo9fE93PanU2zW93c6/SaSmnpyx173fUVLEFWb4B7fTntjcPQ7/ALVzwv2bfFR8Xj1q/NC8O0JVpChz9HWYvSBLMEa0p2U2kMJEMxvCeDvgH+H6lW63Rekjnp7X5/te8K4rOGYxZZ9Xunw/r8LBBvqNQqJ2G+76gICAgju8X3qr/wDCy/mFBwdxPvNB8ub9K5B837+803zkX6RqDDsXvBwiHD6OGStjZJHTxNe0h1w8RtDger23Qdn7puC/3+L0P/hQV3vy2vw+toIoqSpZPI2qY8taHXDBFM0nUDm5vpQTTbz73Jf8JD+7QZdyXvHR/lv1mZBBqHGqWj2qxCarlbDH0RaHuvbOW05A0B5B3oQWJ903Bf7/ABeh/wDCgfdNwX+/xeh/8KCv9zlUyXHcXlidnikdM9jhwcx1Vdrh5wfWg2K379IPmj+pyoLmQEFL/wBHj3bFvnIfzqlBk2G++vFPmZP0tMguRAQU9gQttjXfMfuaYoMe0cLX7YUTXtDgImusRcZmxzuafOHAEd4CC5UBBG9rsaMTRBGbSvFy4cWs4adhOvm17lYaHTReee3SPvKl4trpxV9Fjn1rfaPOf3uQuRwa2wVvEby5u8xSu0NB5W+ECZ3ljJWRrSvWG6tWvqToCSSAGgXJcdAAOZJXmZ27ZSqUmZitesrU2K2YFKzpZQDVSDrcxGzj0bT9ZHE9wCoNZqpzW2j2Y/d3XaDRV09P/aeqUKEniAgrTfHFrSP5e2tJ/wBMj9qtuFz7UfD+VPxeOys/H+EEo+KuIc3ldSMrKHZnCNT0jCZbFY/YillOh0jceR+Af2ejsVRxDSb/APdp8/PzdNwXiW22nyz/APPl5fTwTdU7qBAQEEd3i+9Vf/hZfzCg4O4n3mg+XN+lcg+b9/eaf5yL9K1B42J2EwmbDqOaSihfJJTxOe8g3LyxuYnXje6Dtfc4wb8Xw/RP2oH3OMG/F8P0T9qDX3qxNZglYxoytbC1oHIND2AD0IMG5L3jo/y36zMghGH4PTVW1eIQ1cLZo+iLgx4uM4bT2PnsXelBY33OMG/F8P0T9qB9zjBvxfD9E/ag6OCbK0FG90lJTRwPc3K5zRYltwbHxAQVlW/fpB80f1OVBcyAgpf+jz7ti3zkP51SgybDabWYpfnDJ+lpiguRAQU9gJvtjXW/sPqipgg+Y59+NF8x+5qEFxICCq8TqjJPLIebzb5INmj0ALpcOPkx1r7nBanN6TUXvPjP0jshozPut1YRMlt2ArY0sMzke6Q03m68ylUjaN1g7AbNZQKuZvWI9pYeTT/7D3kcOwa89KbX6rmn0dOnf5On4VoeSPTZOs9PdCdKrXQgICCDb3IL0kTwPImF/kuY8fXlVjw222WY8YVvFK74YnwlWVMVeOWyOjEVlEtDZYVlollaFiZIjd9LSNVjfd62mvbCydk8a9kRZXn26Owd3jk/x59/nC5/W6b0N946T08nb8K1/wD1WLa3tV6+f73u6oS0EBBwdvoXPwyuYwFzjSzWAFyT0bjYDmUEE3KbVYfFhUcE9ZBBLHJJmZLKyI9Z5cCMxGYWI1HegmW0lJT4vh1TT008U7ZG5WyRyNexs7MsjA5zSbdYMJHYe9BX+6fbyOjjOD4qfYk9M9zY3yaMykl2R7jo0gk2ceqWkAcBcLZ/rmly5/ZMOS183Ssy27b3sgieO72cHpnNZ7I9kOLgD0A6RrWk2Ly8dUga6Ak9yDf3pwufg9cGi56Eu/ytIe4+gEoI5uW2loW4VS0z6uCOoa6RhhfK1khe6eRzQ1pILrh7bW7bIOJvPpKjC8Xgx+CMyQOysqAL2vl6Ih3YHR5cp4BzdeVwsjZ/bbDq2MPp6qO5FzG5wZM08w5hN/HgeRKDPiu1uHUzS6esgjsL5ekaXkDsYCXO8Ag09jduaPE3Tikz/wDjuaCXty5muByvbrexLXcbHThqgr+t+/SD5o/qcqC5kBBS/wDR592xb5yH86pQa28Rs+D43HjUbDJS1FmygcM2QMfGTyJa0PbfiQewoLSwDbTDqxgfT1UZuLmNzgyVvc5hsR5+B5EoNLaveHhtBG5z52TTAdWnjeHyOdyBtfIPjOt4nRBCtx+E1M1RV43VNLXVWZsfEAhzw+RzQeDQWsa3zOHJB8xz78aL5j9zUILiQEFQ1kZZI9h4te5voJC6qk81Ynxh86zVmmS1Z7pmPu1nFbIaJl4cVlhpzPWJSMdUn2H2Z6d3siZvtDTo08JHDl3tHPt4dqrdbq/RxyV9qft/a+4ZoPTT6S8erHT3z5R+96z1RunEBAQEEf29pOlw+oA4taJPoODz6gVJ0duXNWfl9UXW05sFo92/0UvTldI4+7eicso1obkRWUe0NmFebFOrZyXC17pPLvD1hdc6mmbK3gDZw7WHiP55gLGbFGbHNZ/ZZ0motpM8ZI+fvjvWvBM17WvabtcAQe0EXC5i1ZrMxPWHf0vF6xavSXtYehAQQ6u3W4JM8yPoWBztTkklibfuax4aPAIO3s3s5SUEToaOLoYnPMhbne+7y1rSbvcTwa3TuQa+0uxuH19vZdMyV4FhILslA1sM7SHEanQmyCJ/cQwfNe09vg9Lp+bf1oJFs9u+wqicJKekYJRqJXkyyA9rS4nIfk2QSdwBFjqDy5WQRJu7LBhM2obRNZK14kaWvlYwPaQQQwPDBqBpayCVTwse1zJGtexwLXMcA5padCCDoR3IIJie53BpnFwgfATqeikc1t+5pu0eYABBjo9y+CsILopJrcnzOt/tyoJzhmGwU8Yip4mQRDgxjQ1t+ZsOJ70HOfsnRGubiZiPsxoyiTO+wGQx+RfL5LiOCDtoCDh7N7JUVA6Z1JEYjUFpkJe99y3MW+U428t3DtQdaspY5WOilY2WN4s5jmhzCOwg6FBA6/czgshLmwyQX1tHK61+4OzAeYIM+E7osGgcH+xjO5puOle57fFmjHeYgoJ0xoAAAAAFgBoAOwIONPsrRvrWYi6ImsiblbJneAG5XN8m+U6Pdy5oO0gIIXtls+9zzUQtLr+6MHlXAtmA56cQPP22t9Bq6xHo7z8PJzPGOGXtf0+KN9+sfzH8/wDKFFXDmJjxY33Og1J4AcbpM7PdKzadoSHZzYmWVwkqgYoePRnSR/cebB6/NxVZqdfWvq4+2ftDo9Dwm9vWzdkeHfPl+VkxRta0NaA1rQAGgWAA4ABUkzMzvLpq1isbR0e1hkQEBAQY54g9rmOF2uBaR3EWKzEzE7wxMRMbSoCandFI+J3lRucw+dpIP1LqqWi1YtHe4rPSaXms90s0RXtEtDbiKy0WhtxFYlrr1b8S0WTsfbDHVRr1SWvNRLtgMSzMdTOOsfWZ8gnUeBP+5VXE8O1oyR39fi6HgGq58c4bda9sfD+p/KXKrdCICAgICAgICAgICAgICAgICAgICAgICAgINaow+CQ3kijee1zGk+khbK5slOytpj5tOTT4ck73pE/GIl9pqKKP3OJkfyWhv1BYtkvf2pmWceHHj9isR8IiGwvDaICAgICAgIKm3l4b0VWJgOrUNzflG2a71ZD4lXvDsvNi5fBzXF8PLli8f7fmEYiKsFNeG3GVlHs2o3LLTPY36d602hJxWZpdQvFW6/bDzgtZ0FTHJezQ6zuzI7R1/MDfwWdRj9LimrzoM/8A0+prfu32n4T+7rYXMO/EBAQEBAQEBAQEBAQEBAQEBAQEBAQEBAQEBAQEBAQEBAQEBBHtusI9k0jw0Xki9sZ2kgHM3xbfTtspejzejyxv0nslC1+D02GYjrHbCnoiuichMNqMrKPaGzGVlptDbhevNoKW2ltZ9Fq2SubeGpOFtqi36rYwao6SnhkOpdG0n5Vhf13XL56cmS1ffL6FpcnpMFLz3xH4bq1JAgICAgICAgICAgICAgICAgICAgICAgICAgICAgICAgICAgIKe23wP2LUlzBaGa72dgP4TPA6juI7F0Oiz+lx7T1j93crxLS+hy80ezb9mHFYVMhUXhsMK9NEw2GORrlsMkXiYe63eJCsw8WneVl7FuvRQ3+OPRI8Bc7r421Fvl+Id1wiZnR039/5l21EWQgICAgICAgICAgICAgICAgICAgICAgICAgICAgICAgICAgIOdj2ER1ULoZNL6tda5a8cHD+dQSFuwZrYrxaGjUYK58c0t/xKnK6gkgkdDKMr2nwI5OB5gro8eSuSvNXo43UYb4rzS/V4Y5bUSYZ2OWWmYZgUeAlBaeyUOSjgB5tLvpOL/2rmtbbmz2n97HfcMpyaSke7f69v8uuoqeICAgICAgICAgICAgICAgICAgICAgICAgICAgICAgICAgICAg420uz0dWyx6krfIktqO49oUnTam2G3Z070PWaOmpptPZMdJVVimGTU7+jmZlPI8WuHa08x/JXQYs1MteasuQ1GmyYLct4/v4MDXLaiTDM1yy1zDbwuidPKyFnFx1PY3m7wC1ZssYqTee5v0umtnyxjr3/AI8VwxRhrQ1os1oAA7gLBctMzM7y+hVrFYiI6Q9rDIgICAgICAgICAgICAgICAgICAgICAgICAgICAgICAgICAgICAg166iimYY5WCRh5Ht7QeIPeF7pktSd6ztLXlxUy15bxvCF41sLEwGSKVzGj8Bwz+g3HrurTBxG0zy2jf7KLU8Fxx61LTHu6+Tg4VgXTSdH0mXW18t/VcKbl1XJXm2VmHhvpb8vNt8v7WLgWAw0rSGXc93lSHyj3dw7lR6jU3zT63TwdPo9Di0tdqdZ6z3uqo6aICAgICAgICAgICAgICAgICAgICAgICAg/9k="/>
          <p:cNvSpPr>
            <a:spLocks noChangeAspect="1" noChangeArrowheads="1"/>
          </p:cNvSpPr>
          <p:nvPr/>
        </p:nvSpPr>
        <p:spPr bwMode="auto">
          <a:xfrm>
            <a:off x="4686300" y="-301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2" name="AutoShape 16" descr="Image result for allergan"/>
          <p:cNvSpPr>
            <a:spLocks noChangeAspect="1" noChangeArrowheads="1"/>
          </p:cNvSpPr>
          <p:nvPr/>
        </p:nvSpPr>
        <p:spPr bwMode="auto">
          <a:xfrm>
            <a:off x="4838700" y="1222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a:endParaRPr lang="en-US">
              <a:ea typeface="MS PGothic" charset="0"/>
              <a:cs typeface="MS PGothic" charset="0"/>
            </a:endParaRPr>
          </a:p>
        </p:txBody>
      </p:sp>
      <p:sp>
        <p:nvSpPr>
          <p:cNvPr id="12293" name="AutoShape 20" descr="Image result for NHS"/>
          <p:cNvSpPr>
            <a:spLocks noChangeAspect="1" noChangeArrowheads="1"/>
          </p:cNvSpPr>
          <p:nvPr/>
        </p:nvSpPr>
        <p:spPr bwMode="auto">
          <a:xfrm>
            <a:off x="16351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4" name="AutoShape 22" descr="Image result for NHS"/>
          <p:cNvSpPr>
            <a:spLocks noChangeAspect="1" noChangeArrowheads="1"/>
          </p:cNvSpPr>
          <p:nvPr/>
        </p:nvSpPr>
        <p:spPr bwMode="auto">
          <a:xfrm>
            <a:off x="315913"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5" name="AutoShape 4" descr="Image result for pall services"/>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6" name="AutoShape 6" descr="Image result for pall services"/>
          <p:cNvSpPr>
            <a:spLocks noChangeAspect="1" noChangeArrowheads="1"/>
          </p:cNvSpPr>
          <p:nvPr/>
        </p:nvSpPr>
        <p:spPr bwMode="auto">
          <a:xfrm>
            <a:off x="612775" y="312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7" name="AutoShape 10" descr="Image result for university hospital south manchester"/>
          <p:cNvSpPr>
            <a:spLocks noChangeAspect="1" noChangeArrowheads="1"/>
          </p:cNvSpPr>
          <p:nvPr/>
        </p:nvSpPr>
        <p:spPr bwMode="auto">
          <a:xfrm>
            <a:off x="765175" y="4651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8" name="AutoShape 12" descr="Image result for university hospital south manchester"/>
          <p:cNvSpPr>
            <a:spLocks noChangeAspect="1" noChangeArrowheads="1"/>
          </p:cNvSpPr>
          <p:nvPr/>
        </p:nvSpPr>
        <p:spPr bwMode="auto">
          <a:xfrm>
            <a:off x="917575" y="6175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299" name="AutoShape 14" descr="Image result for university hospital south manchester"/>
          <p:cNvSpPr>
            <a:spLocks noChangeAspect="1" noChangeArrowheads="1"/>
          </p:cNvSpPr>
          <p:nvPr/>
        </p:nvSpPr>
        <p:spPr bwMode="auto">
          <a:xfrm>
            <a:off x="1069975" y="769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sp>
        <p:nvSpPr>
          <p:cNvPr id="12300" name="AutoShape 16" descr="Image result for university hospital south manchester"/>
          <p:cNvSpPr>
            <a:spLocks noChangeAspect="1" noChangeArrowheads="1"/>
          </p:cNvSpPr>
          <p:nvPr/>
        </p:nvSpPr>
        <p:spPr bwMode="auto">
          <a:xfrm>
            <a:off x="1222375" y="922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12301" name="Picture 14" descr="http://biopharmservices.com/wp-content/uploads/2014/03/logo_hom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988840"/>
            <a:ext cx="1358900"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2" descr="Image result for ge healthca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1988840"/>
            <a:ext cx="16319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4" name="Picture 11" descr="A picture containing clipart&#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rcRect b="49931"/>
          <a:stretch>
            <a:fillRect/>
          </a:stretch>
        </p:blipFill>
        <p:spPr bwMode="auto">
          <a:xfrm>
            <a:off x="7380312" y="2852936"/>
            <a:ext cx="1292810" cy="50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itle 7"/>
          <p:cNvSpPr txBox="1">
            <a:spLocks/>
          </p:cNvSpPr>
          <p:nvPr/>
        </p:nvSpPr>
        <p:spPr bwMode="auto">
          <a:xfrm>
            <a:off x="2339975" y="106363"/>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smtClean="0"/>
              <a:t>Who am I?</a:t>
            </a:r>
          </a:p>
        </p:txBody>
      </p:sp>
      <p:pic>
        <p:nvPicPr>
          <p:cNvPr id="12306" name="Picture 24" descr="Image result for music data machine lear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0563" y="2743200"/>
            <a:ext cx="1547812"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7" name="Picture 26" descr="Image result for football analytic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91100" y="2906713"/>
            <a:ext cx="1674813"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8" name="AutoShape 28" descr="Image result for forensics"/>
          <p:cNvSpPr>
            <a:spLocks noChangeAspect="1" noChangeArrowheads="1"/>
          </p:cNvSpPr>
          <p:nvPr/>
        </p:nvSpPr>
        <p:spPr bwMode="auto">
          <a:xfrm>
            <a:off x="1382713" y="10747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ea typeface="MS PGothic" charset="0"/>
              <a:cs typeface="MS PGothic" charset="0"/>
            </a:endParaRPr>
          </a:p>
        </p:txBody>
      </p:sp>
      <p:pic>
        <p:nvPicPr>
          <p:cNvPr id="12309" name="Picture 2" descr="https://www.arm.com/assets/images/tpl/arm-logo-limited-use.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31088" y="1916832"/>
            <a:ext cx="17129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0" name="Picture 16" descr="Image result for cabinet offic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4388" y="3563938"/>
            <a:ext cx="1460500"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1" name="Picture 29" descr="Image result for forensic drug testing hai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0" y="4292600"/>
            <a:ext cx="12207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12" name="Picture 31" descr="Image result for forensic testing service ltd"/>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56176" y="4437112"/>
            <a:ext cx="1917700"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2"/>
          <a:stretch>
            <a:fillRect/>
          </a:stretch>
        </p:blipFill>
        <p:spPr>
          <a:xfrm>
            <a:off x="4370375" y="2060848"/>
            <a:ext cx="1354150" cy="541660"/>
          </a:xfrm>
          <a:prstGeom prst="rect">
            <a:avLst/>
          </a:prstGeom>
        </p:spPr>
      </p:pic>
    </p:spTree>
    <p:extLst>
      <p:ext uri="{BB962C8B-B14F-4D97-AF65-F5344CB8AC3E}">
        <p14:creationId xmlns:p14="http://schemas.microsoft.com/office/powerpoint/2010/main" val="17013700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7170">
                                            <p:txEl>
                                              <p:pRg st="7" end="7"/>
                                            </p:txEl>
                                          </p:spTgt>
                                        </p:tgtEl>
                                        <p:attrNameLst>
                                          <p:attrName>style.visibility</p:attrName>
                                        </p:attrNameLst>
                                      </p:cBhvr>
                                      <p:to>
                                        <p:strVal val="visible"/>
                                      </p:to>
                                    </p:set>
                                    <p:animEffect transition="in" filter="checkerboard(across)">
                                      <p:cBhvr>
                                        <p:cTn id="7" dur="500"/>
                                        <p:tgtEl>
                                          <p:spTgt spid="717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6" descr="A person swimming in a pool of water&#10;&#10;Description generated with very high confidence"/>
          <p:cNvPicPr>
            <a:picLocks noChangeAspect="1"/>
          </p:cNvPicPr>
          <p:nvPr/>
        </p:nvPicPr>
        <p:blipFill>
          <a:blip r:embed="rId2">
            <a:extLst>
              <a:ext uri="{28A0092B-C50C-407E-A947-70E740481C1C}">
                <a14:useLocalDpi xmlns:a14="http://schemas.microsoft.com/office/drawing/2010/main" val="0"/>
              </a:ext>
            </a:extLst>
          </a:blip>
          <a:srcRect r="336" b="36526"/>
          <a:stretch>
            <a:fillRect/>
          </a:stretch>
        </p:blipFill>
        <p:spPr bwMode="auto">
          <a:xfrm>
            <a:off x="4763" y="1220788"/>
            <a:ext cx="5421312"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 name="Picture 10" descr="A person riding a bicycle on a road&#10;&#10;Description generated with very high confidence"/>
          <p:cNvPicPr>
            <a:picLocks noChangeAspect="1"/>
          </p:cNvPicPr>
          <p:nvPr/>
        </p:nvPicPr>
        <p:blipFill>
          <a:blip r:embed="rId3">
            <a:extLst>
              <a:ext uri="{28A0092B-C50C-407E-A947-70E740481C1C}">
                <a14:useLocalDpi xmlns:a14="http://schemas.microsoft.com/office/drawing/2010/main" val="0"/>
              </a:ext>
            </a:extLst>
          </a:blip>
          <a:srcRect l="25871" r="19403" b="-746"/>
          <a:stretch>
            <a:fillRect/>
          </a:stretch>
        </p:blipFill>
        <p:spPr bwMode="auto">
          <a:xfrm>
            <a:off x="0" y="3240088"/>
            <a:ext cx="289242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3" descr="A person sitting in a chair&#10;&#10;Description generated with very high confidenc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00675" y="1225550"/>
            <a:ext cx="3749675" cy="562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8" descr="A person riding a motorcycle on a track&#10;&#10;Description generated with very high confidenc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3213" y="3240088"/>
            <a:ext cx="2566987"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7"/>
          <p:cNvSpPr txBox="1">
            <a:spLocks/>
          </p:cNvSpPr>
          <p:nvPr/>
        </p:nvSpPr>
        <p:spPr bwMode="auto">
          <a:xfrm>
            <a:off x="2378075" y="101600"/>
            <a:ext cx="6096000"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2pPr>
            <a:lvl3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3pPr>
            <a:lvl4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4pPr>
            <a:lvl5pPr algn="ctr" rtl="0" eaLnBrk="0" fontAlgn="base" hangingPunct="0">
              <a:spcBef>
                <a:spcPct val="0"/>
              </a:spcBef>
              <a:spcAft>
                <a:spcPct val="0"/>
              </a:spcAft>
              <a:defRPr sz="2800">
                <a:solidFill>
                  <a:schemeClr val="tx1"/>
                </a:solidFill>
                <a:latin typeface="Arial" charset="0"/>
                <a:ea typeface="MS PGothic" pitchFamily="34" charset="-128"/>
                <a:cs typeface="MS PGothic" charset="0"/>
              </a:defRPr>
            </a:lvl5pPr>
            <a:lvl6pPr marL="457200" algn="l" rtl="0" fontAlgn="base">
              <a:spcBef>
                <a:spcPct val="0"/>
              </a:spcBef>
              <a:spcAft>
                <a:spcPct val="0"/>
              </a:spcAft>
              <a:defRPr sz="2800">
                <a:solidFill>
                  <a:schemeClr val="tx1"/>
                </a:solidFill>
                <a:latin typeface="Arial" charset="0"/>
              </a:defRPr>
            </a:lvl6pPr>
            <a:lvl7pPr marL="914400" algn="l" rtl="0" fontAlgn="base">
              <a:spcBef>
                <a:spcPct val="0"/>
              </a:spcBef>
              <a:spcAft>
                <a:spcPct val="0"/>
              </a:spcAft>
              <a:defRPr sz="2800">
                <a:solidFill>
                  <a:schemeClr val="tx1"/>
                </a:solidFill>
                <a:latin typeface="Arial" charset="0"/>
              </a:defRPr>
            </a:lvl7pPr>
            <a:lvl8pPr marL="1371600" algn="l" rtl="0" fontAlgn="base">
              <a:spcBef>
                <a:spcPct val="0"/>
              </a:spcBef>
              <a:spcAft>
                <a:spcPct val="0"/>
              </a:spcAft>
              <a:defRPr sz="2800">
                <a:solidFill>
                  <a:schemeClr val="tx1"/>
                </a:solidFill>
                <a:latin typeface="Arial" charset="0"/>
              </a:defRPr>
            </a:lvl8pPr>
            <a:lvl9pPr marL="1828800" algn="l" rtl="0" fontAlgn="base">
              <a:spcBef>
                <a:spcPct val="0"/>
              </a:spcBef>
              <a:spcAft>
                <a:spcPct val="0"/>
              </a:spcAft>
              <a:defRPr sz="2800">
                <a:solidFill>
                  <a:schemeClr val="tx1"/>
                </a:solidFill>
                <a:latin typeface="Arial" charset="0"/>
              </a:defRPr>
            </a:lvl9pPr>
          </a:lstStyle>
          <a:p>
            <a:pPr>
              <a:defRPr/>
            </a:pPr>
            <a:r>
              <a:rPr lang="en-US" altLang="en-US" kern="0" dirty="0"/>
              <a:t>And off work...</a:t>
            </a:r>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WASPOLLED" val="7EEDC903551E421ABFE7B6EAE1502041"/>
  <p:tag name="TPVERSION" val="5"/>
  <p:tag name="TPFULLVERSION" val="5.1.1.3052"/>
  <p:tag name="PPTVERSION" val="12"/>
  <p:tag name="TPOS" val="2"/>
</p:tagLst>
</file>

<file path=ppt/theme/theme1.xml><?xml version="1.0" encoding="utf-8"?>
<a:theme xmlns:a="http://schemas.openxmlformats.org/drawingml/2006/main" name="1_mbsw">
  <a:themeElements>
    <a:clrScheme name="mbs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bs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miter lim="800000"/>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GB"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mbs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bs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bs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bs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bs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bs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bs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bs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bs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bs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bs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bs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35339</TotalTime>
  <Words>4438</Words>
  <Application>Microsoft Macintosh PowerPoint</Application>
  <PresentationFormat>On-screen Show (4:3)</PresentationFormat>
  <Paragraphs>598</Paragraphs>
  <Slides>70</Slides>
  <Notes>52</Notes>
  <HiddenSlides>0</HiddenSlides>
  <MMClips>0</MMClips>
  <ScaleCrop>false</ScaleCrop>
  <HeadingPairs>
    <vt:vector size="4" baseType="variant">
      <vt:variant>
        <vt:lpstr>Theme</vt:lpstr>
      </vt:variant>
      <vt:variant>
        <vt:i4>1</vt:i4>
      </vt:variant>
      <vt:variant>
        <vt:lpstr>Slide Titles</vt:lpstr>
      </vt:variant>
      <vt:variant>
        <vt:i4>70</vt:i4>
      </vt:variant>
    </vt:vector>
  </HeadingPairs>
  <TitlesOfParts>
    <vt:vector size="71" baseType="lpstr">
      <vt:lpstr>1_mbsw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Agenda</vt:lpstr>
      <vt:lpstr>Active research projects</vt:lpstr>
      <vt:lpstr>Further active research projects</vt:lpstr>
      <vt:lpstr>Agenda</vt:lpstr>
      <vt:lpstr>Experimental optimization</vt:lpstr>
      <vt:lpstr>Further challenges</vt:lpstr>
      <vt:lpstr>Example applications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Agenda</vt:lpstr>
      <vt:lpstr>PowerPoint Presentation</vt:lpstr>
      <vt:lpstr>PowerPoint Presentation</vt:lpstr>
      <vt:lpstr>Change of variables during search</vt:lpstr>
      <vt:lpstr>Change of variables during search</vt:lpstr>
      <vt:lpstr>Change of variables during search</vt:lpstr>
      <vt:lpstr>Change of variables during search</vt:lpstr>
      <vt:lpstr>Fair mutation</vt:lpstr>
      <vt:lpstr>Change of variables during search</vt:lpstr>
      <vt:lpstr>Change of variables during search</vt:lpstr>
      <vt:lpstr>Change of variables during search</vt:lpstr>
      <vt:lpstr>PowerPoint Presentation</vt:lpstr>
      <vt:lpstr>Objectives with different evaluation times</vt:lpstr>
      <vt:lpstr>PowerPoint Presentation</vt:lpstr>
      <vt:lpstr>PowerPoint Presentation</vt:lpstr>
      <vt:lpstr>PowerPoint Presentation</vt:lpstr>
      <vt:lpstr>PowerPoint Presentation</vt:lpstr>
      <vt:lpstr>Experimental study</vt:lpstr>
      <vt:lpstr>PowerPoint Presentation</vt:lpstr>
      <vt:lpstr>PowerPoint Presentation</vt:lpstr>
      <vt:lpstr>Objectives with different evaluation times</vt:lpstr>
      <vt:lpstr>Agenda</vt:lpstr>
      <vt:lpstr>What’s next?</vt:lpstr>
      <vt:lpstr>Thanks!</vt:lpstr>
      <vt:lpstr>PowerPoint Presentation</vt:lpstr>
      <vt:lpstr>Motivation: Automation of science experiments</vt:lpstr>
      <vt:lpstr>LDI Spectroscopy: Optimizing “Flyability”</vt:lpstr>
      <vt:lpstr>Optimize the Silicon Wafer Matrix</vt:lpstr>
      <vt:lpstr>Optimize the Silicon Wafers</vt:lpstr>
      <vt:lpstr>Ephemeral Resource Constraints (ERCs)</vt:lpstr>
      <vt:lpstr>Ephemeral Resource Constraints (ERCs)</vt:lpstr>
      <vt:lpstr>Ephemeral Resource Constraints (ERCs)</vt:lpstr>
      <vt:lpstr>Ephemeral Resource Constraints (ERCs)</vt:lpstr>
      <vt:lpstr>Ephemeral Resource Constraints (ERCs)</vt:lpstr>
      <vt:lpstr>Ephemeral Resource Constraints (ERCs)</vt:lpstr>
      <vt:lpstr>Ephemeral Resource Constraints (ERCs)</vt:lpstr>
      <vt:lpstr>Ephemeral Resource Constraints (ERCs)</vt:lpstr>
    </vt:vector>
  </TitlesOfParts>
  <Company>MBS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Lecture 4</dc:title>
  <dc:creator>Frank Dewhurst</dc:creator>
  <cp:lastModifiedBy>Richard Allmendinger</cp:lastModifiedBy>
  <cp:revision>523</cp:revision>
  <dcterms:created xsi:type="dcterms:W3CDTF">2005-11-21T10:21:46Z</dcterms:created>
  <dcterms:modified xsi:type="dcterms:W3CDTF">2019-03-27T11:16:44Z</dcterms:modified>
</cp:coreProperties>
</file>